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AF53B-4344-4FFB-B994-112914D9444D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4B8D1-D390-4ADA-8CFB-ACC1A4A812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939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2170-1C55-4B59-8D74-DC3C8759D4B5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792F-A9D2-47AF-8522-638981FF6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180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2170-1C55-4B59-8D74-DC3C8759D4B5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792F-A9D2-47AF-8522-638981FF6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732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2170-1C55-4B59-8D74-DC3C8759D4B5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792F-A9D2-47AF-8522-638981FF6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56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2170-1C55-4B59-8D74-DC3C8759D4B5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792F-A9D2-47AF-8522-638981FF6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68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2170-1C55-4B59-8D74-DC3C8759D4B5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792F-A9D2-47AF-8522-638981FF6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06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2170-1C55-4B59-8D74-DC3C8759D4B5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792F-A9D2-47AF-8522-638981FF6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328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2170-1C55-4B59-8D74-DC3C8759D4B5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792F-A9D2-47AF-8522-638981FF6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474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2170-1C55-4B59-8D74-DC3C8759D4B5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792F-A9D2-47AF-8522-638981FF6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38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2170-1C55-4B59-8D74-DC3C8759D4B5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792F-A9D2-47AF-8522-638981FF6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24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2170-1C55-4B59-8D74-DC3C8759D4B5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792F-A9D2-47AF-8522-638981FF6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287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2170-1C55-4B59-8D74-DC3C8759D4B5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792F-A9D2-47AF-8522-638981FF6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13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02170-1C55-4B59-8D74-DC3C8759D4B5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9792F-A9D2-47AF-8522-638981FF6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13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_4d-SaVMeEo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7127" y="115910"/>
            <a:ext cx="1043513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50" dirty="0" smtClean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pple Boy BTN" panose="020C0904040107040205" pitchFamily="34" charset="0"/>
              </a:rPr>
              <a:t>The Afterlife and Judgement</a:t>
            </a:r>
            <a:endParaRPr lang="en-US" sz="6600" b="1" cap="none" spc="50" dirty="0">
              <a:ln w="28575" cmpd="sng">
                <a:solidFill>
                  <a:srgbClr val="FF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pple Boy BTN" panose="020C0904040107040205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422031" y="1705493"/>
            <a:ext cx="11505633" cy="165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Key Question; </a:t>
            </a:r>
            <a:endParaRPr lang="en-GB" altLang="en-US" u="sng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What do Christians believe about the connection between judgement and the afterlife?</a:t>
            </a:r>
          </a:p>
          <a:p>
            <a:pPr marL="0" indent="0" eaLnBrk="1" hangingPunct="1">
              <a:buNone/>
            </a:pPr>
            <a:endParaRPr lang="en-GB" altLang="en-U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422031" y="3722650"/>
            <a:ext cx="11505632" cy="266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To begin… </a:t>
            </a:r>
            <a:endParaRPr lang="en-GB" altLang="en-US" u="sng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Key word crossword. </a:t>
            </a:r>
          </a:p>
          <a:p>
            <a:pPr marL="0" indent="0" eaLnBrk="1" hangingPunct="1">
              <a:buNone/>
            </a:pPr>
            <a:endParaRPr lang="en-GB" altLang="en-US" sz="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Use the text book to </a:t>
            </a:r>
            <a:r>
              <a:rPr lang="en-GB" alt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find </a:t>
            </a:r>
            <a:r>
              <a:rPr lang="en-GB" alt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answers to the clues.</a:t>
            </a:r>
          </a:p>
          <a:p>
            <a:pPr marL="0" indent="0" eaLnBrk="1" hangingPunct="1">
              <a:buNone/>
            </a:pPr>
            <a:r>
              <a:rPr lang="en-GB" alt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Make sure your key terms sheet is up to date.</a:t>
            </a:r>
            <a:endParaRPr lang="en-GB" altLang="en-U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65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95408" y="74883"/>
            <a:ext cx="90011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 smtClean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pple Boy BTN" panose="020C0904040107040205" pitchFamily="34" charset="0"/>
              </a:rPr>
              <a:t>The Afterlife and Judgement</a:t>
            </a:r>
            <a:endParaRPr lang="en-US" sz="6000" b="1" cap="none" spc="50" dirty="0">
              <a:ln w="28575" cmpd="sng">
                <a:solidFill>
                  <a:srgbClr val="FF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pple Boy BTN" panose="020C0904040107040205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225083" y="1772315"/>
            <a:ext cx="11966917" cy="165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 smtClean="0">
                <a:solidFill>
                  <a:srgbClr val="D00000"/>
                </a:solidFill>
                <a:latin typeface="Arial Rounded MT Bold" panose="020F0704030504030204" pitchFamily="34" charset="0"/>
              </a:rPr>
              <a:t>Complete…</a:t>
            </a:r>
            <a:r>
              <a:rPr lang="en-GB" altLang="en-US" sz="3600" u="sng" dirty="0" smtClean="0">
                <a:solidFill>
                  <a:srgbClr val="D00000"/>
                </a:solidFill>
                <a:latin typeface="Arial Rounded MT Bold" panose="020F0704030504030204" pitchFamily="34" charset="0"/>
              </a:rPr>
              <a:t> </a:t>
            </a:r>
            <a:r>
              <a:rPr lang="en-GB" altLang="en-US" sz="2800" u="sng" dirty="0" smtClean="0">
                <a:solidFill>
                  <a:srgbClr val="D00000"/>
                </a:solidFill>
                <a:latin typeface="Arial Rounded MT Bold" panose="020F0704030504030204" pitchFamily="34" charset="0"/>
              </a:rPr>
              <a:t>(page 24) </a:t>
            </a:r>
            <a:endParaRPr lang="en-GB" altLang="en-US" sz="2800" u="sng" dirty="0">
              <a:solidFill>
                <a:srgbClr val="D00000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700" u="sng" dirty="0">
              <a:solidFill>
                <a:srgbClr val="D00000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3000" dirty="0" smtClean="0">
                <a:solidFill>
                  <a:srgbClr val="D00000"/>
                </a:solidFill>
                <a:latin typeface="Arial Rounded MT Bold" panose="020F0704030504030204" pitchFamily="34" charset="0"/>
              </a:rPr>
              <a:t>Read the Apostle’s Creed and complete the tasks on the sheet.</a:t>
            </a:r>
            <a:endParaRPr lang="en-GB" altLang="en-US" sz="3000" dirty="0">
              <a:solidFill>
                <a:srgbClr val="D00000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3600" dirty="0" smtClean="0">
              <a:solidFill>
                <a:srgbClr val="D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225084" y="3559127"/>
            <a:ext cx="11966916" cy="329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Day of Judgement </a:t>
            </a:r>
            <a:r>
              <a:rPr lang="en-GB" altLang="en-US" sz="2800" u="sng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(page 24-25)</a:t>
            </a:r>
            <a:r>
              <a:rPr lang="en-GB" altLang="en-US" u="sng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; </a:t>
            </a:r>
            <a:endParaRPr lang="en-GB" altLang="en-US" u="sng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3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1. Explain what Christians believe about the day of Judgement.</a:t>
            </a:r>
          </a:p>
          <a:p>
            <a:pPr marL="0" indent="0" eaLnBrk="1" hangingPunct="1">
              <a:buNone/>
            </a:pPr>
            <a:r>
              <a:rPr lang="en-GB" altLang="en-US" sz="3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2. How does God judge people? </a:t>
            </a:r>
          </a:p>
          <a:p>
            <a:pPr marL="0" indent="0" eaLnBrk="1" hangingPunct="1">
              <a:buNone/>
            </a:pPr>
            <a:r>
              <a:rPr lang="en-GB" altLang="en-US" sz="3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3. On the sheet provided, briefly explain the parable of the </a:t>
            </a:r>
          </a:p>
          <a:p>
            <a:pPr marL="0" indent="0" eaLnBrk="1" hangingPunct="1">
              <a:buNone/>
            </a:pPr>
            <a:r>
              <a:rPr lang="en-GB" altLang="en-US" sz="3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GB" altLang="en-US" sz="3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  sheep and the goats. Include the pictures at appropriate </a:t>
            </a:r>
          </a:p>
          <a:p>
            <a:pPr marL="0" indent="0" eaLnBrk="1" hangingPunct="1">
              <a:buNone/>
            </a:pPr>
            <a:r>
              <a:rPr lang="en-GB" altLang="en-US" sz="3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GB" altLang="en-US" sz="3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  places in the story.</a:t>
            </a:r>
            <a:endParaRPr lang="en-GB" altLang="en-US" sz="3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43323" y="3741437"/>
            <a:ext cx="502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5"/>
              </a:rPr>
              <a:t>https://www.youtube.com/watch?v=_4d-SaVMeEo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27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heaven hell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25173" y="53477"/>
            <a:ext cx="100995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pc="50" dirty="0" smtClean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pple Boy BTN" panose="020C0904040107040205" pitchFamily="34" charset="0"/>
              </a:rPr>
              <a:t>The Afterlife and Judgement</a:t>
            </a:r>
            <a:endParaRPr lang="en-US" sz="6000" b="1" cap="none" spc="50" dirty="0">
              <a:ln w="28575" cmpd="sng">
                <a:solidFill>
                  <a:srgbClr val="FF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pple Boy BTN" panose="020C0904040107040205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140677" y="1505242"/>
            <a:ext cx="5922499" cy="436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dirty="0" smtClean="0">
                <a:solidFill>
                  <a:srgbClr val="D00000"/>
                </a:solidFill>
                <a:latin typeface="Arial Rounded MT Bold" panose="020F0704030504030204" pitchFamily="34" charset="0"/>
              </a:rPr>
              <a:t>Respond…  </a:t>
            </a:r>
            <a:endParaRPr lang="en-GB" altLang="en-US" sz="3000" u="sng" dirty="0">
              <a:solidFill>
                <a:srgbClr val="D00000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700" u="sng" dirty="0">
              <a:solidFill>
                <a:srgbClr val="D00000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AutoNum type="arabicPeriod"/>
            </a:pPr>
            <a:r>
              <a:rPr lang="en-GB" altLang="en-US" sz="2800" dirty="0" smtClean="0">
                <a:solidFill>
                  <a:srgbClr val="D00000"/>
                </a:solidFill>
                <a:latin typeface="Arial Rounded MT Bold" panose="020F0704030504030204" pitchFamily="34" charset="0"/>
              </a:rPr>
              <a:t>‘Judgement is a fair way to </a:t>
            </a:r>
          </a:p>
          <a:p>
            <a:pPr marL="0" indent="0" eaLnBrk="1" hangingPunct="1">
              <a:buNone/>
            </a:pPr>
            <a:r>
              <a:rPr lang="en-GB" altLang="en-US" sz="2800" dirty="0">
                <a:solidFill>
                  <a:srgbClr val="D00000"/>
                </a:solidFill>
                <a:latin typeface="Arial Rounded MT Bold" panose="020F0704030504030204" pitchFamily="34" charset="0"/>
              </a:rPr>
              <a:t> </a:t>
            </a:r>
            <a:r>
              <a:rPr lang="en-GB" altLang="en-US" sz="2800" dirty="0" smtClean="0">
                <a:solidFill>
                  <a:srgbClr val="D00000"/>
                </a:solidFill>
                <a:latin typeface="Arial Rounded MT Bold" panose="020F0704030504030204" pitchFamily="34" charset="0"/>
              </a:rPr>
              <a:t>      decide who goes to heaven </a:t>
            </a:r>
          </a:p>
          <a:p>
            <a:pPr marL="0" indent="0" eaLnBrk="1" hangingPunct="1">
              <a:buNone/>
            </a:pPr>
            <a:r>
              <a:rPr lang="en-GB" altLang="en-US" sz="2800" dirty="0">
                <a:solidFill>
                  <a:srgbClr val="D00000"/>
                </a:solidFill>
                <a:latin typeface="Arial Rounded MT Bold" panose="020F0704030504030204" pitchFamily="34" charset="0"/>
              </a:rPr>
              <a:t> </a:t>
            </a:r>
            <a:r>
              <a:rPr lang="en-GB" altLang="en-US" sz="2800" dirty="0" smtClean="0">
                <a:solidFill>
                  <a:srgbClr val="D00000"/>
                </a:solidFill>
                <a:latin typeface="Arial Rounded MT Bold" panose="020F0704030504030204" pitchFamily="34" charset="0"/>
              </a:rPr>
              <a:t>      and who goes to hell’.</a:t>
            </a:r>
          </a:p>
          <a:p>
            <a:pPr marL="0" indent="0" eaLnBrk="1" hangingPunct="1">
              <a:buNone/>
            </a:pPr>
            <a:endParaRPr lang="en-GB" altLang="en-US" sz="800" dirty="0">
              <a:solidFill>
                <a:srgbClr val="D00000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800" i="1" dirty="0" smtClean="0">
                <a:solidFill>
                  <a:srgbClr val="D00000"/>
                </a:solidFill>
                <a:latin typeface="Arial Rounded MT Bold" panose="020F0704030504030204" pitchFamily="34" charset="0"/>
              </a:rPr>
              <a:t>Use the quotation on this slide and one other quotation to respond to the statement. Explain two different                     points of view.</a:t>
            </a:r>
          </a:p>
          <a:p>
            <a:pPr marL="0" indent="0" eaLnBrk="1" hangingPunct="1">
              <a:buNone/>
            </a:pPr>
            <a:endParaRPr lang="en-GB" altLang="en-US" sz="2800" dirty="0">
              <a:solidFill>
                <a:srgbClr val="D00000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2800" dirty="0" smtClean="0">
              <a:solidFill>
                <a:srgbClr val="D00000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2800" dirty="0">
              <a:solidFill>
                <a:srgbClr val="D00000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dirty="0" smtClean="0">
              <a:solidFill>
                <a:srgbClr val="D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6063176" y="1505243"/>
            <a:ext cx="6128823" cy="399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Review</a:t>
            </a:r>
            <a:r>
              <a:rPr lang="en-GB" altLang="en-US" sz="3000" u="sng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…</a:t>
            </a: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2. ‘The afterlife is a good way   </a:t>
            </a:r>
          </a:p>
          <a:p>
            <a:pPr marL="0" indent="0" eaLnBrk="1" hangingPunct="1">
              <a:buNone/>
            </a:pPr>
            <a:r>
              <a:rPr lang="en-GB" altLang="en-US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GB" altLang="en-US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    to get people to behave                </a:t>
            </a:r>
          </a:p>
          <a:p>
            <a:pPr marL="0" indent="0" eaLnBrk="1" hangingPunct="1">
              <a:buNone/>
            </a:pPr>
            <a:r>
              <a:rPr lang="en-GB" altLang="en-US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     themselves and help others’.</a:t>
            </a:r>
          </a:p>
          <a:p>
            <a:pPr marL="0" indent="0" eaLnBrk="1" hangingPunct="1">
              <a:buNone/>
            </a:pPr>
            <a:endParaRPr lang="en-GB" altLang="en-US" sz="8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GB" altLang="en-US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    </a:t>
            </a:r>
            <a:r>
              <a:rPr lang="en-GB" altLang="en-US" sz="2800" i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Use the quotation on this slide </a:t>
            </a:r>
          </a:p>
          <a:p>
            <a:pPr marL="0" indent="0" eaLnBrk="1" hangingPunct="1">
              <a:buNone/>
            </a:pPr>
            <a:r>
              <a:rPr lang="en-GB" altLang="en-US" sz="2800" i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GB" altLang="en-US" sz="2800" i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         and examples to explain a  </a:t>
            </a:r>
          </a:p>
          <a:p>
            <a:pPr marL="0" indent="0" eaLnBrk="1" hangingPunct="1">
              <a:buNone/>
            </a:pPr>
            <a:r>
              <a:rPr lang="en-GB" altLang="en-US" sz="2800" i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GB" altLang="en-US" sz="2800" i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           response to this statement.</a:t>
            </a:r>
          </a:p>
        </p:txBody>
      </p:sp>
      <p:pic>
        <p:nvPicPr>
          <p:cNvPr id="3076" name="Picture 4" descr="Image result for i am the way the truth and the lif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9"/>
          <a:stretch/>
        </p:blipFill>
        <p:spPr bwMode="auto">
          <a:xfrm>
            <a:off x="4431323" y="3981157"/>
            <a:ext cx="3165231" cy="29865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05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14454</TotalTime>
  <Words>225</Words>
  <Application>Microsoft Office PowerPoint</Application>
  <PresentationFormat>Widescreen</PresentationFormat>
  <Paragraphs>41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Apple Boy BTN</vt:lpstr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Butler</dc:creator>
  <cp:lastModifiedBy>W Butler</cp:lastModifiedBy>
  <cp:revision>27</cp:revision>
  <cp:lastPrinted>2017-10-27T10:03:45Z</cp:lastPrinted>
  <dcterms:created xsi:type="dcterms:W3CDTF">2017-08-08T13:45:22Z</dcterms:created>
  <dcterms:modified xsi:type="dcterms:W3CDTF">2017-10-27T11:57:58Z</dcterms:modified>
</cp:coreProperties>
</file>