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E9B"/>
    <a:srgbClr val="99FFCC"/>
    <a:srgbClr val="8FDAFF"/>
    <a:srgbClr val="D1F0FF"/>
    <a:srgbClr val="66CCFF"/>
    <a:srgbClr val="FFFF9F"/>
    <a:srgbClr val="EAFFAF"/>
    <a:srgbClr val="DE64B5"/>
    <a:srgbClr val="FEB0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9" d="100"/>
          <a:sy n="59" d="100"/>
        </p:scale>
        <p:origin x="3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75BF2A-CCE4-4844-9294-9F31A8D53617}" type="datetimeFigureOut">
              <a:rPr lang="en-GB" smtClean="0"/>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1352399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75BF2A-CCE4-4844-9294-9F31A8D53617}" type="datetimeFigureOut">
              <a:rPr lang="en-GB" smtClean="0"/>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117570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75BF2A-CCE4-4844-9294-9F31A8D53617}" type="datetimeFigureOut">
              <a:rPr lang="en-GB" smtClean="0"/>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1896053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75BF2A-CCE4-4844-9294-9F31A8D53617}" type="datetimeFigureOut">
              <a:rPr lang="en-GB" smtClean="0"/>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184170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75BF2A-CCE4-4844-9294-9F31A8D53617}" type="datetimeFigureOut">
              <a:rPr lang="en-GB" smtClean="0"/>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9782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75BF2A-CCE4-4844-9294-9F31A8D53617}" type="datetimeFigureOut">
              <a:rPr lang="en-GB" smtClean="0"/>
              <a:t>03/08/2017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306664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75BF2A-CCE4-4844-9294-9F31A8D53617}" type="datetimeFigureOut">
              <a:rPr lang="en-GB" smtClean="0"/>
              <a:t>03/08/2017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409520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75BF2A-CCE4-4844-9294-9F31A8D53617}" type="datetimeFigureOut">
              <a:rPr lang="en-GB" smtClean="0"/>
              <a:t>03/08/2017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136839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5BF2A-CCE4-4844-9294-9F31A8D53617}" type="datetimeFigureOut">
              <a:rPr lang="en-GB" smtClean="0"/>
              <a:t>03/08/2017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229185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5BF2A-CCE4-4844-9294-9F31A8D53617}" type="datetimeFigureOut">
              <a:rPr lang="en-GB" smtClean="0"/>
              <a:t>03/08/2017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54025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5BF2A-CCE4-4844-9294-9F31A8D53617}" type="datetimeFigureOut">
              <a:rPr lang="en-GB" smtClean="0"/>
              <a:t>03/08/2017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928E48-9F7C-4DA1-8807-ABCBE8FE322E}" type="slidenum">
              <a:rPr lang="en-GB" smtClean="0"/>
              <a:t>‹#›</a:t>
            </a:fld>
            <a:endParaRPr lang="en-GB"/>
          </a:p>
        </p:txBody>
      </p:sp>
    </p:spTree>
    <p:extLst>
      <p:ext uri="{BB962C8B-B14F-4D97-AF65-F5344CB8AC3E}">
        <p14:creationId xmlns:p14="http://schemas.microsoft.com/office/powerpoint/2010/main" val="205401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5BF2A-CCE4-4844-9294-9F31A8D53617}" type="datetimeFigureOut">
              <a:rPr lang="en-GB" smtClean="0"/>
              <a:t>03/08/2017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28E48-9F7C-4DA1-8807-ABCBE8FE322E}" type="slidenum">
              <a:rPr lang="en-GB" smtClean="0"/>
              <a:t>‹#›</a:t>
            </a:fld>
            <a:endParaRPr lang="en-GB"/>
          </a:p>
        </p:txBody>
      </p:sp>
    </p:spTree>
    <p:extLst>
      <p:ext uri="{BB962C8B-B14F-4D97-AF65-F5344CB8AC3E}">
        <p14:creationId xmlns:p14="http://schemas.microsoft.com/office/powerpoint/2010/main" val="3415113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d creation"/>
          <p:cNvPicPr>
            <a:picLocks noChangeAspect="1" noChangeArrowheads="1"/>
          </p:cNvPicPr>
          <p:nvPr/>
        </p:nvPicPr>
        <p:blipFill>
          <a:blip r:embed="rId2">
            <a:lum bright="-8000" contrast="1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67814" y="141668"/>
            <a:ext cx="9456371"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228600">
                    <a:srgbClr val="DE64B5"/>
                  </a:glow>
                </a:effectLst>
              </a:rPr>
              <a:t>Christian Beliefs about Creation</a:t>
            </a:r>
            <a:endParaRPr lang="en-US" sz="5400" b="1" cap="none" spc="50" dirty="0">
              <a:ln w="9525" cmpd="sng">
                <a:solidFill>
                  <a:schemeClr val="accent1"/>
                </a:solidFill>
                <a:prstDash val="solid"/>
              </a:ln>
              <a:solidFill>
                <a:srgbClr val="70AD47">
                  <a:tint val="1000"/>
                </a:srgbClr>
              </a:solidFill>
              <a:effectLst>
                <a:glow rad="228600">
                  <a:srgbClr val="DE64B5"/>
                </a:glow>
              </a:effectLst>
            </a:endParaRPr>
          </a:p>
        </p:txBody>
      </p:sp>
      <p:sp>
        <p:nvSpPr>
          <p:cNvPr id="6" name="Text Placeholder 2"/>
          <p:cNvSpPr txBox="1">
            <a:spLocks/>
          </p:cNvSpPr>
          <p:nvPr/>
        </p:nvSpPr>
        <p:spPr bwMode="auto">
          <a:xfrm>
            <a:off x="266446" y="1577121"/>
            <a:ext cx="10443118" cy="111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r>
              <a:rPr lang="en-GB" altLang="en-US" sz="3000" u="sng" dirty="0" smtClean="0">
                <a:solidFill>
                  <a:schemeClr val="bg1"/>
                </a:solidFill>
                <a:latin typeface="Arial Rounded MT Bold" panose="020F0704030504030204" pitchFamily="34" charset="0"/>
              </a:rPr>
              <a:t>Key Question; </a:t>
            </a:r>
            <a:endParaRPr lang="en-GB" altLang="en-US" sz="3000" u="sng" dirty="0">
              <a:solidFill>
                <a:schemeClr val="bg1"/>
              </a:solidFill>
              <a:latin typeface="Arial Rounded MT Bold" panose="020F0704030504030204" pitchFamily="34" charset="0"/>
            </a:endParaRPr>
          </a:p>
          <a:p>
            <a:pPr eaLnBrk="1" hangingPunct="1">
              <a:buFontTx/>
              <a:buNone/>
            </a:pPr>
            <a:endParaRPr lang="en-US" altLang="en-US" sz="500" u="sng" dirty="0">
              <a:solidFill>
                <a:schemeClr val="bg1"/>
              </a:solidFill>
              <a:latin typeface="Arial Rounded MT Bold" panose="020F0704030504030204" pitchFamily="34" charset="0"/>
            </a:endParaRPr>
          </a:p>
          <a:p>
            <a:pPr marL="0" indent="0" eaLnBrk="1" hangingPunct="1">
              <a:buNone/>
            </a:pPr>
            <a:r>
              <a:rPr lang="en-GB" altLang="en-US" sz="2800" dirty="0" smtClean="0">
                <a:solidFill>
                  <a:schemeClr val="bg1"/>
                </a:solidFill>
                <a:latin typeface="Arial Rounded MT Bold" panose="020F0704030504030204" pitchFamily="34" charset="0"/>
              </a:rPr>
              <a:t>Why do Christians believe different things about creation?</a:t>
            </a:r>
          </a:p>
          <a:p>
            <a:pPr marL="0" indent="0" eaLnBrk="1" hangingPunct="1">
              <a:buNone/>
            </a:pPr>
            <a:endParaRPr lang="en-GB" altLang="en-US" sz="1800" dirty="0">
              <a:solidFill>
                <a:schemeClr val="bg1"/>
              </a:solidFill>
              <a:latin typeface="Arial Rounded MT Bold" panose="020F0704030504030204" pitchFamily="34" charset="0"/>
            </a:endParaRPr>
          </a:p>
          <a:p>
            <a:pPr marL="0" indent="0" eaLnBrk="1" hangingPunct="1">
              <a:buNone/>
            </a:pPr>
            <a:endParaRPr lang="en-GB" altLang="en-US" sz="2800" dirty="0" smtClean="0">
              <a:solidFill>
                <a:schemeClr val="bg1"/>
              </a:solidFill>
              <a:latin typeface="Arial Rounded MT Bold" panose="020F0704030504030204" pitchFamily="34" charset="0"/>
            </a:endParaRPr>
          </a:p>
        </p:txBody>
      </p:sp>
      <p:sp>
        <p:nvSpPr>
          <p:cNvPr id="7" name="Text Placeholder 2"/>
          <p:cNvSpPr txBox="1">
            <a:spLocks/>
          </p:cNvSpPr>
          <p:nvPr/>
        </p:nvSpPr>
        <p:spPr bwMode="auto">
          <a:xfrm>
            <a:off x="266446" y="3024554"/>
            <a:ext cx="11925554"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r>
              <a:rPr lang="en-GB" altLang="en-US" sz="3000" u="sng" dirty="0" smtClean="0">
                <a:solidFill>
                  <a:schemeClr val="bg1"/>
                </a:solidFill>
                <a:latin typeface="Arial Rounded MT Bold" panose="020F0704030504030204" pitchFamily="34" charset="0"/>
              </a:rPr>
              <a:t>To begin… </a:t>
            </a:r>
            <a:endParaRPr lang="en-GB" altLang="en-US" sz="3000" u="sng" dirty="0">
              <a:solidFill>
                <a:schemeClr val="bg1"/>
              </a:solidFill>
              <a:latin typeface="Arial Rounded MT Bold" panose="020F0704030504030204" pitchFamily="34" charset="0"/>
            </a:endParaRPr>
          </a:p>
          <a:p>
            <a:pPr eaLnBrk="1" hangingPunct="1">
              <a:buFontTx/>
              <a:buNone/>
            </a:pPr>
            <a:endParaRPr lang="en-US" altLang="en-US" sz="500" u="sng" dirty="0">
              <a:solidFill>
                <a:schemeClr val="bg1"/>
              </a:solidFill>
              <a:latin typeface="Arial Rounded MT Bold" panose="020F0704030504030204" pitchFamily="34" charset="0"/>
            </a:endParaRPr>
          </a:p>
          <a:p>
            <a:pPr marL="514350" indent="-514350" eaLnBrk="1" hangingPunct="1">
              <a:buAutoNum type="arabicPeriod"/>
            </a:pPr>
            <a:r>
              <a:rPr lang="en-GB" altLang="en-US" sz="2800" dirty="0" smtClean="0">
                <a:solidFill>
                  <a:schemeClr val="bg1"/>
                </a:solidFill>
                <a:latin typeface="Arial Rounded MT Bold" panose="020F0704030504030204" pitchFamily="34" charset="0"/>
              </a:rPr>
              <a:t>According to the 1</a:t>
            </a:r>
            <a:r>
              <a:rPr lang="en-GB" altLang="en-US" sz="2800" baseline="30000" dirty="0" smtClean="0">
                <a:solidFill>
                  <a:schemeClr val="bg1"/>
                </a:solidFill>
                <a:latin typeface="Arial Rounded MT Bold" panose="020F0704030504030204" pitchFamily="34" charset="0"/>
              </a:rPr>
              <a:t>st</a:t>
            </a:r>
            <a:r>
              <a:rPr lang="en-GB" altLang="en-US" sz="2800" dirty="0" smtClean="0">
                <a:solidFill>
                  <a:schemeClr val="bg1"/>
                </a:solidFill>
                <a:latin typeface="Arial Rounded MT Bold" panose="020F0704030504030204" pitchFamily="34" charset="0"/>
              </a:rPr>
              <a:t> Creation story in the Bible, what did God create on day 1; 4 &amp; 5?</a:t>
            </a:r>
          </a:p>
          <a:p>
            <a:pPr marL="514350" indent="-514350" eaLnBrk="1" hangingPunct="1">
              <a:buAutoNum type="arabicPeriod"/>
            </a:pPr>
            <a:endParaRPr lang="en-GB" altLang="en-US" sz="800" dirty="0">
              <a:solidFill>
                <a:schemeClr val="bg1"/>
              </a:solidFill>
              <a:latin typeface="Arial Rounded MT Bold" panose="020F0704030504030204" pitchFamily="34" charset="0"/>
            </a:endParaRPr>
          </a:p>
          <a:p>
            <a:pPr marL="514350" indent="-514350" eaLnBrk="1" hangingPunct="1">
              <a:buAutoNum type="arabicPeriod"/>
            </a:pPr>
            <a:r>
              <a:rPr lang="en-GB" altLang="en-US" sz="2800" dirty="0" smtClean="0">
                <a:solidFill>
                  <a:schemeClr val="bg1"/>
                </a:solidFill>
                <a:latin typeface="Arial Rounded MT Bold" panose="020F0704030504030204" pitchFamily="34" charset="0"/>
              </a:rPr>
              <a:t>According to the 2</a:t>
            </a:r>
            <a:r>
              <a:rPr lang="en-GB" altLang="en-US" sz="2800" baseline="30000" dirty="0" smtClean="0">
                <a:solidFill>
                  <a:schemeClr val="bg1"/>
                </a:solidFill>
                <a:latin typeface="Arial Rounded MT Bold" panose="020F0704030504030204" pitchFamily="34" charset="0"/>
              </a:rPr>
              <a:t>nd</a:t>
            </a:r>
            <a:r>
              <a:rPr lang="en-GB" altLang="en-US" sz="2800" dirty="0" smtClean="0">
                <a:solidFill>
                  <a:schemeClr val="bg1"/>
                </a:solidFill>
                <a:latin typeface="Arial Rounded MT Bold" panose="020F0704030504030204" pitchFamily="34" charset="0"/>
              </a:rPr>
              <a:t> Creation story in the Bible, in what order were animals, men and women created? How was man created? What were the ‘jobs’ given to man and woman? </a:t>
            </a:r>
            <a:endParaRPr lang="en-GB" altLang="en-US" sz="1800" dirty="0">
              <a:solidFill>
                <a:schemeClr val="bg1"/>
              </a:solidFill>
              <a:latin typeface="Arial Rounded MT Bold" panose="020F0704030504030204" pitchFamily="34" charset="0"/>
            </a:endParaRPr>
          </a:p>
          <a:p>
            <a:pPr marL="0" indent="0" eaLnBrk="1" hangingPunct="1">
              <a:buNone/>
            </a:pPr>
            <a:endParaRPr lang="en-GB" altLang="en-US" sz="2800" dirty="0" smtClean="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42773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ricktestament.com/genesis/the_garden_of_eden/06_gn02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5557" r="16"/>
          <a:stretch/>
        </p:blipFill>
        <p:spPr bwMode="auto">
          <a:xfrm>
            <a:off x="6118854" y="4494839"/>
            <a:ext cx="3098996" cy="2363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ricktestament.com/genesis/the_garden_of_eden/02_gn02_07a.jpg"/>
          <p:cNvPicPr>
            <a:picLocks noChangeAspect="1" noChangeArrowheads="1"/>
          </p:cNvPicPr>
          <p:nvPr/>
        </p:nvPicPr>
        <p:blipFill rotWithShape="1">
          <a:blip r:embed="rId3">
            <a:extLst>
              <a:ext uri="{28A0092B-C50C-407E-A947-70E740481C1C}">
                <a14:useLocalDpi xmlns:a14="http://schemas.microsoft.com/office/drawing/2010/main" val="0"/>
              </a:ext>
            </a:extLst>
          </a:blip>
          <a:srcRect l="-3161" t="567" r="10618" b="4815"/>
          <a:stretch/>
        </p:blipFill>
        <p:spPr bwMode="auto">
          <a:xfrm>
            <a:off x="-138251" y="2314131"/>
            <a:ext cx="2962678" cy="22718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bricktestament.com/genesis/the_garden_of_eden/03_gn02_07b.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4" t="7420" r="8621" b="2178"/>
          <a:stretch/>
        </p:blipFill>
        <p:spPr bwMode="auto">
          <a:xfrm>
            <a:off x="2829712" y="2314132"/>
            <a:ext cx="2924783" cy="2271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ricktestament.com/genesis/the_garden_of_eden/09_gn02_19.jpg"/>
          <p:cNvPicPr>
            <a:picLocks noChangeAspect="1" noChangeArrowheads="1"/>
          </p:cNvPicPr>
          <p:nvPr/>
        </p:nvPicPr>
        <p:blipFill rotWithShape="1">
          <a:blip r:embed="rId5">
            <a:extLst>
              <a:ext uri="{28A0092B-C50C-407E-A947-70E740481C1C}">
                <a14:useLocalDpi xmlns:a14="http://schemas.microsoft.com/office/drawing/2010/main" val="0"/>
              </a:ext>
            </a:extLst>
          </a:blip>
          <a:srcRect l="-125" r="-844"/>
          <a:stretch/>
        </p:blipFill>
        <p:spPr bwMode="auto">
          <a:xfrm>
            <a:off x="9217850" y="4473526"/>
            <a:ext cx="2998439" cy="23844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bricktestament.com/genesis/the_garden_of_eden/11_gn02_21.jpg"/>
          <p:cNvPicPr>
            <a:picLocks noChangeAspect="1" noChangeArrowheads="1"/>
          </p:cNvPicPr>
          <p:nvPr/>
        </p:nvPicPr>
        <p:blipFill rotWithShape="1">
          <a:blip r:embed="rId6">
            <a:extLst>
              <a:ext uri="{28A0092B-C50C-407E-A947-70E740481C1C}">
                <a14:useLocalDpi xmlns:a14="http://schemas.microsoft.com/office/drawing/2010/main" val="0"/>
              </a:ext>
            </a:extLst>
          </a:blip>
          <a:srcRect l="-379" t="1287" r="45"/>
          <a:stretch/>
        </p:blipFill>
        <p:spPr bwMode="auto">
          <a:xfrm>
            <a:off x="-2613" y="4487594"/>
            <a:ext cx="3193367" cy="23563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bricktestament.com/genesis/the_garden_of_eden/14_gn02_24.jpg"/>
          <p:cNvPicPr>
            <a:picLocks noChangeAspect="1" noChangeArrowheads="1"/>
          </p:cNvPicPr>
          <p:nvPr/>
        </p:nvPicPr>
        <p:blipFill rotWithShape="1">
          <a:blip r:embed="rId7">
            <a:extLst>
              <a:ext uri="{28A0092B-C50C-407E-A947-70E740481C1C}">
                <a14:useLocalDpi xmlns:a14="http://schemas.microsoft.com/office/drawing/2010/main" val="0"/>
              </a:ext>
            </a:extLst>
          </a:blip>
          <a:srcRect t="217" b="499"/>
          <a:stretch/>
        </p:blipFill>
        <p:spPr bwMode="auto">
          <a:xfrm>
            <a:off x="3193367" y="4501768"/>
            <a:ext cx="3154998" cy="234930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bricktestament.com/genesis/creation/01_gn01_03.jpg"/>
          <p:cNvPicPr>
            <a:picLocks noChangeAspect="1" noChangeArrowheads="1"/>
          </p:cNvPicPr>
          <p:nvPr/>
        </p:nvPicPr>
        <p:blipFill rotWithShape="1">
          <a:blip r:embed="rId8">
            <a:extLst>
              <a:ext uri="{28A0092B-C50C-407E-A947-70E740481C1C}">
                <a14:useLocalDpi xmlns:a14="http://schemas.microsoft.com/office/drawing/2010/main" val="0"/>
              </a:ext>
            </a:extLst>
          </a:blip>
          <a:srcRect l="30449" t="19078" b="10152"/>
          <a:stretch/>
        </p:blipFill>
        <p:spPr bwMode="auto">
          <a:xfrm>
            <a:off x="1899138" y="0"/>
            <a:ext cx="3036010" cy="231690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bricktestament.com/genesis/creation/12_gn01_16p18-19.jpg"/>
          <p:cNvPicPr>
            <a:picLocks noChangeAspect="1" noChangeArrowheads="1"/>
          </p:cNvPicPr>
          <p:nvPr/>
        </p:nvPicPr>
        <p:blipFill rotWithShape="1">
          <a:blip r:embed="rId9">
            <a:extLst>
              <a:ext uri="{28A0092B-C50C-407E-A947-70E740481C1C}">
                <a14:useLocalDpi xmlns:a14="http://schemas.microsoft.com/office/drawing/2010/main" val="0"/>
              </a:ext>
            </a:extLst>
          </a:blip>
          <a:srcRect l="4546" r="26355" b="33600"/>
          <a:stretch/>
        </p:blipFill>
        <p:spPr bwMode="auto">
          <a:xfrm>
            <a:off x="4937760" y="-4539"/>
            <a:ext cx="3207432" cy="231158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bricktestament.com/genesis/creation/11_gn01_15-1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099821" y="-32512"/>
            <a:ext cx="2644727" cy="198354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bricktestament.com/genesis/creation/25_gn01_31.jpg"/>
          <p:cNvPicPr>
            <a:picLocks noChangeAspect="1" noChangeArrowheads="1"/>
          </p:cNvPicPr>
          <p:nvPr/>
        </p:nvPicPr>
        <p:blipFill rotWithShape="1">
          <a:blip r:embed="rId11">
            <a:extLst>
              <a:ext uri="{28A0092B-C50C-407E-A947-70E740481C1C}">
                <a14:useLocalDpi xmlns:a14="http://schemas.microsoft.com/office/drawing/2010/main" val="0"/>
              </a:ext>
            </a:extLst>
          </a:blip>
          <a:srcRect b="23372"/>
          <a:stretch/>
        </p:blipFill>
        <p:spPr bwMode="auto">
          <a:xfrm>
            <a:off x="8145192" y="-25582"/>
            <a:ext cx="4071097" cy="2339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125" y="326703"/>
            <a:ext cx="1848402" cy="1323439"/>
          </a:xfrm>
          <a:prstGeom prst="rect">
            <a:avLst/>
          </a:prstGeom>
          <a:noFill/>
        </p:spPr>
        <p:txBody>
          <a:bodyPr wrap="square" lIns="91440" tIns="45720" rIns="91440" bIns="45720">
            <a:spAutoFit/>
          </a:bodyPr>
          <a:lstStyle/>
          <a:p>
            <a:pPr algn="ct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Genesis </a:t>
            </a:r>
          </a:p>
          <a:p>
            <a:pPr algn="ct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1:1-30</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3" name="Rectangle 12"/>
          <p:cNvSpPr/>
          <p:nvPr/>
        </p:nvSpPr>
        <p:spPr>
          <a:xfrm>
            <a:off x="5754494" y="2513145"/>
            <a:ext cx="6437505" cy="707886"/>
          </a:xfrm>
          <a:prstGeom prst="rect">
            <a:avLst/>
          </a:prstGeom>
          <a:noFill/>
        </p:spPr>
        <p:txBody>
          <a:bodyPr wrap="square" lIns="91440" tIns="45720" rIns="91440" bIns="45720">
            <a:spAutoFit/>
          </a:bodyPr>
          <a:lstStyle/>
          <a:p>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Genesis 2:4-24</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Text Placeholder 2"/>
          <p:cNvSpPr txBox="1">
            <a:spLocks/>
          </p:cNvSpPr>
          <p:nvPr/>
        </p:nvSpPr>
        <p:spPr bwMode="auto">
          <a:xfrm>
            <a:off x="5923422" y="3420045"/>
            <a:ext cx="6268577" cy="11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12"/>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13"/>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13"/>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13"/>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13"/>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13"/>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13"/>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13"/>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13"/>
              </a:buBlip>
              <a:defRPr sz="2400">
                <a:solidFill>
                  <a:schemeClr val="tx1"/>
                </a:solidFill>
                <a:latin typeface="Calibri" panose="020F0502020204030204" pitchFamily="34" charset="0"/>
              </a:defRPr>
            </a:lvl9pPr>
          </a:lstStyle>
          <a:p>
            <a:pPr eaLnBrk="1" hangingPunct="1">
              <a:buFontTx/>
              <a:buNone/>
            </a:pPr>
            <a:r>
              <a:rPr lang="en-GB" altLang="en-US" sz="2800" dirty="0" smtClean="0">
                <a:solidFill>
                  <a:srgbClr val="DE64B5"/>
                </a:solidFill>
                <a:latin typeface="Arial Rounded MT Bold" panose="020F0704030504030204" pitchFamily="34" charset="0"/>
              </a:rPr>
              <a:t>Use these pictures to help answer </a:t>
            </a:r>
          </a:p>
          <a:p>
            <a:pPr eaLnBrk="1" hangingPunct="1">
              <a:buFontTx/>
              <a:buNone/>
            </a:pPr>
            <a:r>
              <a:rPr lang="en-GB" altLang="en-US" sz="2800" dirty="0" smtClean="0">
                <a:solidFill>
                  <a:srgbClr val="DE64B5"/>
                </a:solidFill>
                <a:latin typeface="Arial Rounded MT Bold" panose="020F0704030504030204" pitchFamily="34" charset="0"/>
              </a:rPr>
              <a:t>the starter questions.</a:t>
            </a:r>
          </a:p>
        </p:txBody>
      </p:sp>
    </p:spTree>
    <p:extLst>
      <p:ext uri="{BB962C8B-B14F-4D97-AF65-F5344CB8AC3E}">
        <p14:creationId xmlns:p14="http://schemas.microsoft.com/office/powerpoint/2010/main" val="280973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663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13533"/>
            <a:ext cx="9903655" cy="923330"/>
          </a:xfrm>
          <a:prstGeom prst="rect">
            <a:avLst/>
          </a:prstGeom>
          <a:noFill/>
        </p:spPr>
        <p:txBody>
          <a:bodyPr wrap="square" lIns="91440" tIns="45720" rIns="91440" bIns="45720">
            <a:spAutoFit/>
          </a:bodyPr>
          <a:lstStyle/>
          <a:p>
            <a:pPr algn="ctr"/>
            <a:r>
              <a:rPr lang="en-US" sz="5400" b="1" spc="50" dirty="0" smtClean="0">
                <a:ln w="9525" cmpd="sng">
                  <a:solidFill>
                    <a:schemeClr val="accent6"/>
                  </a:solidFill>
                  <a:prstDash val="solid"/>
                </a:ln>
                <a:solidFill>
                  <a:srgbClr val="70AD47">
                    <a:tint val="1000"/>
                  </a:srgbClr>
                </a:solidFill>
                <a:effectLst>
                  <a:glow rad="139700">
                    <a:schemeClr val="accent6">
                      <a:satMod val="175000"/>
                      <a:alpha val="40000"/>
                    </a:schemeClr>
                  </a:glow>
                </a:effectLst>
              </a:rPr>
              <a:t>Christian Beliefs about Creation</a:t>
            </a:r>
            <a:endParaRPr lang="en-US" sz="5400" b="1" cap="none" spc="50" dirty="0">
              <a:ln w="9525" cmpd="sng">
                <a:solidFill>
                  <a:schemeClr val="accent6"/>
                </a:solidFill>
                <a:prstDash val="solid"/>
              </a:ln>
              <a:solidFill>
                <a:srgbClr val="70AD47">
                  <a:tint val="1000"/>
                </a:srgbClr>
              </a:solidFill>
              <a:effectLst>
                <a:glow rad="139700">
                  <a:schemeClr val="accent6">
                    <a:satMod val="175000"/>
                    <a:alpha val="40000"/>
                  </a:schemeClr>
                </a:glow>
              </a:effectLst>
            </a:endParaRPr>
          </a:p>
        </p:txBody>
      </p:sp>
      <p:sp>
        <p:nvSpPr>
          <p:cNvPr id="4" name="Text Placeholder 2"/>
          <p:cNvSpPr txBox="1">
            <a:spLocks/>
          </p:cNvSpPr>
          <p:nvPr/>
        </p:nvSpPr>
        <p:spPr bwMode="auto">
          <a:xfrm>
            <a:off x="266445" y="1392702"/>
            <a:ext cx="11578551" cy="25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endParaRPr lang="en-US" altLang="en-US" sz="500" u="sng" dirty="0">
              <a:solidFill>
                <a:schemeClr val="bg1"/>
              </a:solidFill>
              <a:latin typeface="Arial Rounded MT Bold" panose="020F0704030504030204" pitchFamily="34" charset="0"/>
            </a:endParaRPr>
          </a:p>
          <a:p>
            <a:pPr marL="0" indent="0" eaLnBrk="1" hangingPunct="1">
              <a:buNone/>
            </a:pPr>
            <a:r>
              <a:rPr lang="en-GB" altLang="en-US" sz="2800" u="sng" dirty="0" smtClean="0">
                <a:solidFill>
                  <a:schemeClr val="bg1"/>
                </a:solidFill>
                <a:latin typeface="Arial Rounded MT Bold" panose="020F0704030504030204" pitchFamily="34" charset="0"/>
              </a:rPr>
              <a:t>Genesis 1: The Beginning</a:t>
            </a:r>
          </a:p>
          <a:p>
            <a:pPr marL="0" indent="0" eaLnBrk="1" hangingPunct="1">
              <a:buNone/>
            </a:pPr>
            <a:endParaRPr lang="en-GB" altLang="en-US" sz="800" u="sng" dirty="0">
              <a:solidFill>
                <a:schemeClr val="bg1"/>
              </a:solidFill>
              <a:latin typeface="Arial Rounded MT Bold" panose="020F0704030504030204" pitchFamily="34" charset="0"/>
            </a:endParaRPr>
          </a:p>
          <a:p>
            <a:pPr marL="0" indent="0" eaLnBrk="1" hangingPunct="1">
              <a:buNone/>
            </a:pPr>
            <a:r>
              <a:rPr lang="en-GB" altLang="en-US" sz="1800" dirty="0" smtClean="0">
                <a:solidFill>
                  <a:schemeClr val="bg1"/>
                </a:solidFill>
                <a:latin typeface="Arial Rounded MT Bold" panose="020F0704030504030204" pitchFamily="34" charset="0"/>
              </a:rPr>
              <a:t>1</a:t>
            </a:r>
            <a:r>
              <a:rPr lang="en-GB" altLang="en-US" sz="1600" dirty="0" smtClean="0">
                <a:solidFill>
                  <a:schemeClr val="bg1"/>
                </a:solidFill>
                <a:latin typeface="Arial Rounded MT Bold" panose="020F0704030504030204" pitchFamily="34" charset="0"/>
              </a:rPr>
              <a:t> </a:t>
            </a:r>
            <a:r>
              <a:rPr lang="en-GB" altLang="en-US" sz="2800" dirty="0" smtClean="0">
                <a:solidFill>
                  <a:schemeClr val="bg1"/>
                </a:solidFill>
                <a:latin typeface="Arial Rounded MT Bold" panose="020F0704030504030204" pitchFamily="34" charset="0"/>
              </a:rPr>
              <a:t>‘In the </a:t>
            </a:r>
            <a:r>
              <a:rPr lang="en-GB" altLang="en-US" sz="2800" dirty="0">
                <a:solidFill>
                  <a:schemeClr val="bg1"/>
                </a:solidFill>
                <a:latin typeface="Arial Rounded MT Bold" panose="020F0704030504030204" pitchFamily="34" charset="0"/>
              </a:rPr>
              <a:t>beginning God created the heavens and the earth. </a:t>
            </a:r>
            <a:r>
              <a:rPr lang="en-GB" altLang="en-US" sz="1800" dirty="0">
                <a:solidFill>
                  <a:schemeClr val="bg1"/>
                </a:solidFill>
                <a:latin typeface="Arial Rounded MT Bold" panose="020F0704030504030204" pitchFamily="34" charset="0"/>
              </a:rPr>
              <a:t>2</a:t>
            </a:r>
            <a:r>
              <a:rPr lang="en-GB" altLang="en-US" sz="2800" dirty="0">
                <a:solidFill>
                  <a:schemeClr val="bg1"/>
                </a:solidFill>
                <a:latin typeface="Arial Rounded MT Bold" panose="020F0704030504030204" pitchFamily="34" charset="0"/>
              </a:rPr>
              <a:t> Now the earth was formless and empty, darkness was over the surface of the deep, and the Spirit of God was hovering over the waters</a:t>
            </a:r>
            <a:r>
              <a:rPr lang="en-GB" altLang="en-US" sz="2800" dirty="0" smtClean="0">
                <a:solidFill>
                  <a:schemeClr val="bg1"/>
                </a:solidFill>
                <a:latin typeface="Arial Rounded MT Bold" panose="020F0704030504030204" pitchFamily="34" charset="0"/>
              </a:rPr>
              <a:t>.’</a:t>
            </a:r>
            <a:endParaRPr lang="en-GB" altLang="en-US" sz="2800" dirty="0">
              <a:solidFill>
                <a:schemeClr val="bg1"/>
              </a:solidFill>
              <a:latin typeface="Arial Rounded MT Bold" panose="020F0704030504030204" pitchFamily="34" charset="0"/>
            </a:endParaRPr>
          </a:p>
          <a:p>
            <a:pPr marL="0" indent="0" eaLnBrk="1" hangingPunct="1">
              <a:buNone/>
            </a:pPr>
            <a:endParaRPr lang="en-GB" altLang="en-US" sz="1800" dirty="0">
              <a:solidFill>
                <a:schemeClr val="bg1"/>
              </a:solidFill>
              <a:latin typeface="Arial Rounded MT Bold" panose="020F0704030504030204" pitchFamily="34" charset="0"/>
            </a:endParaRPr>
          </a:p>
          <a:p>
            <a:pPr marL="0" indent="0" eaLnBrk="1" hangingPunct="1">
              <a:buNone/>
            </a:pPr>
            <a:endParaRPr lang="en-GB" altLang="en-US" sz="2800" dirty="0" smtClean="0">
              <a:solidFill>
                <a:schemeClr val="bg1"/>
              </a:solidFill>
              <a:latin typeface="Arial Rounded MT Bold" panose="020F0704030504030204" pitchFamily="34" charset="0"/>
            </a:endParaRPr>
          </a:p>
        </p:txBody>
      </p:sp>
      <p:sp>
        <p:nvSpPr>
          <p:cNvPr id="5" name="Text Placeholder 2"/>
          <p:cNvSpPr txBox="1">
            <a:spLocks/>
          </p:cNvSpPr>
          <p:nvPr/>
        </p:nvSpPr>
        <p:spPr bwMode="auto">
          <a:xfrm>
            <a:off x="266446" y="4079630"/>
            <a:ext cx="11925554" cy="24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r>
              <a:rPr lang="en-GB" altLang="en-US" sz="3000" u="sng" dirty="0" smtClean="0">
                <a:solidFill>
                  <a:srgbClr val="EAFFAF"/>
                </a:solidFill>
                <a:latin typeface="Arial Rounded MT Bold" panose="020F0704030504030204" pitchFamily="34" charset="0"/>
              </a:rPr>
              <a:t>Questions (page 14)</a:t>
            </a:r>
            <a:endParaRPr lang="en-GB" altLang="en-US" sz="3000" u="sng" dirty="0">
              <a:solidFill>
                <a:srgbClr val="EAFFAF"/>
              </a:solidFill>
              <a:latin typeface="Arial Rounded MT Bold" panose="020F0704030504030204" pitchFamily="34" charset="0"/>
            </a:endParaRPr>
          </a:p>
          <a:p>
            <a:pPr eaLnBrk="1" hangingPunct="1">
              <a:buFontTx/>
              <a:buNone/>
            </a:pPr>
            <a:endParaRPr lang="en-US" altLang="en-US" sz="500" u="sng" dirty="0">
              <a:solidFill>
                <a:srgbClr val="EAFFAF"/>
              </a:solidFill>
              <a:latin typeface="Arial Rounded MT Bold" panose="020F0704030504030204" pitchFamily="34" charset="0"/>
            </a:endParaRPr>
          </a:p>
          <a:p>
            <a:pPr marL="514350" indent="-514350" eaLnBrk="1" hangingPunct="1">
              <a:buAutoNum type="arabicPeriod"/>
            </a:pPr>
            <a:r>
              <a:rPr lang="en-GB" altLang="en-US" sz="2800" dirty="0" smtClean="0">
                <a:solidFill>
                  <a:srgbClr val="EAFFAF"/>
                </a:solidFill>
                <a:latin typeface="Arial Rounded MT Bold" panose="020F0704030504030204" pitchFamily="34" charset="0"/>
              </a:rPr>
              <a:t>Write an overview of Christian beliefs about Creation.</a:t>
            </a:r>
          </a:p>
          <a:p>
            <a:pPr marL="0" indent="0" eaLnBrk="1" hangingPunct="1">
              <a:buNone/>
            </a:pPr>
            <a:endParaRPr lang="en-GB" altLang="en-US" sz="400" dirty="0" smtClean="0">
              <a:solidFill>
                <a:srgbClr val="EAFFAF"/>
              </a:solidFill>
              <a:latin typeface="Arial Rounded MT Bold" panose="020F0704030504030204" pitchFamily="34" charset="0"/>
            </a:endParaRPr>
          </a:p>
          <a:p>
            <a:pPr marL="0" indent="0" eaLnBrk="1" hangingPunct="1">
              <a:buNone/>
            </a:pPr>
            <a:r>
              <a:rPr lang="en-GB" altLang="en-US" sz="2800" dirty="0" smtClean="0">
                <a:solidFill>
                  <a:srgbClr val="EAFFAF"/>
                </a:solidFill>
                <a:latin typeface="Arial Rounded MT Bold" panose="020F0704030504030204" pitchFamily="34" charset="0"/>
              </a:rPr>
              <a:t>2. What does the reference to ‘the Spirit of God’ suggest about the  </a:t>
            </a:r>
          </a:p>
          <a:p>
            <a:pPr marL="0" indent="0" eaLnBrk="1" hangingPunct="1">
              <a:buNone/>
            </a:pPr>
            <a:r>
              <a:rPr lang="en-GB" altLang="en-US" sz="2800" dirty="0">
                <a:solidFill>
                  <a:srgbClr val="EAFFAF"/>
                </a:solidFill>
                <a:latin typeface="Arial Rounded MT Bold" panose="020F0704030504030204" pitchFamily="34" charset="0"/>
              </a:rPr>
              <a:t> </a:t>
            </a:r>
            <a:r>
              <a:rPr lang="en-GB" altLang="en-US" sz="2800" dirty="0" smtClean="0">
                <a:solidFill>
                  <a:srgbClr val="EAFFAF"/>
                </a:solidFill>
                <a:latin typeface="Arial Rounded MT Bold" panose="020F0704030504030204" pitchFamily="34" charset="0"/>
              </a:rPr>
              <a:t>    Holy Spirit’s existence?</a:t>
            </a:r>
          </a:p>
        </p:txBody>
      </p:sp>
    </p:spTree>
    <p:extLst>
      <p:ext uri="{BB962C8B-B14F-4D97-AF65-F5344CB8AC3E}">
        <p14:creationId xmlns:p14="http://schemas.microsoft.com/office/powerpoint/2010/main" val="355269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544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01793" y="99465"/>
            <a:ext cx="9903655" cy="923330"/>
          </a:xfrm>
          <a:prstGeom prst="rect">
            <a:avLst/>
          </a:prstGeom>
          <a:noFill/>
        </p:spPr>
        <p:txBody>
          <a:bodyPr wrap="square" lIns="91440" tIns="45720" rIns="91440" bIns="45720">
            <a:spAutoFit/>
          </a:bodyPr>
          <a:lstStyle/>
          <a:p>
            <a:pPr algn="ctr"/>
            <a:r>
              <a:rPr lang="en-US" sz="5400" b="1" spc="50" dirty="0" smtClean="0">
                <a:ln w="9525" cmpd="sng">
                  <a:solidFill>
                    <a:schemeClr val="accent4">
                      <a:lumMod val="60000"/>
                      <a:lumOff val="40000"/>
                    </a:schemeClr>
                  </a:solidFill>
                  <a:prstDash val="solid"/>
                </a:ln>
                <a:solidFill>
                  <a:srgbClr val="70AD47">
                    <a:tint val="1000"/>
                  </a:srgbClr>
                </a:solidFill>
                <a:effectLst>
                  <a:glow rad="228600">
                    <a:schemeClr val="accent4">
                      <a:satMod val="175000"/>
                      <a:alpha val="40000"/>
                    </a:schemeClr>
                  </a:glow>
                </a:effectLst>
              </a:rPr>
              <a:t>Christian Beliefs about Creation</a:t>
            </a:r>
            <a:endParaRPr lang="en-US" sz="5400" b="1" cap="none" spc="50" dirty="0">
              <a:ln w="9525" cmpd="sng">
                <a:solidFill>
                  <a:schemeClr val="accent4">
                    <a:lumMod val="60000"/>
                    <a:lumOff val="40000"/>
                  </a:schemeClr>
                </a:solidFill>
                <a:prstDash val="solid"/>
              </a:ln>
              <a:solidFill>
                <a:srgbClr val="70AD47">
                  <a:tint val="1000"/>
                </a:srgbClr>
              </a:solidFill>
              <a:effectLst>
                <a:glow rad="228600">
                  <a:schemeClr val="accent4">
                    <a:satMod val="175000"/>
                    <a:alpha val="40000"/>
                  </a:schemeClr>
                </a:glow>
              </a:effectLst>
            </a:endParaRPr>
          </a:p>
        </p:txBody>
      </p:sp>
      <p:sp>
        <p:nvSpPr>
          <p:cNvPr id="2" name="Rectangle 1"/>
          <p:cNvSpPr/>
          <p:nvPr/>
        </p:nvSpPr>
        <p:spPr>
          <a:xfrm>
            <a:off x="722249" y="1450544"/>
            <a:ext cx="11169749" cy="2246769"/>
          </a:xfrm>
          <a:prstGeom prst="rect">
            <a:avLst/>
          </a:prstGeom>
        </p:spPr>
        <p:txBody>
          <a:bodyPr wrap="square">
            <a:spAutoFit/>
          </a:bodyPr>
          <a:lstStyle/>
          <a:p>
            <a:r>
              <a:rPr lang="en-GB" sz="2800" dirty="0" smtClean="0">
                <a:solidFill>
                  <a:srgbClr val="FFFF9F"/>
                </a:solidFill>
                <a:latin typeface="Arial Rounded MT Bold" panose="020F0704030504030204" pitchFamily="34" charset="0"/>
              </a:rPr>
              <a:t>                   </a:t>
            </a:r>
            <a:r>
              <a:rPr lang="en-GB" sz="2800" u="sng" dirty="0" smtClean="0">
                <a:solidFill>
                  <a:srgbClr val="FFFF9F"/>
                </a:solidFill>
                <a:latin typeface="Arial Rounded MT Bold" panose="020F0704030504030204" pitchFamily="34" charset="0"/>
              </a:rPr>
              <a:t>John 1:1-3</a:t>
            </a:r>
            <a:r>
              <a:rPr lang="en-GB" sz="2800" dirty="0" smtClean="0">
                <a:solidFill>
                  <a:srgbClr val="FFFF9F"/>
                </a:solidFill>
                <a:latin typeface="Arial Rounded MT Bold" panose="020F0704030504030204" pitchFamily="34" charset="0"/>
              </a:rPr>
              <a:t> </a:t>
            </a:r>
            <a:r>
              <a:rPr lang="en-GB" sz="2800" u="sng" dirty="0" smtClean="0">
                <a:solidFill>
                  <a:srgbClr val="FFFF9F"/>
                </a:solidFill>
                <a:latin typeface="Arial Rounded MT Bold" panose="020F0704030504030204" pitchFamily="34" charset="0"/>
              </a:rPr>
              <a:t>The Word Became Flesh</a:t>
            </a:r>
          </a:p>
          <a:p>
            <a:r>
              <a:rPr lang="en-GB" sz="2800" dirty="0" smtClean="0">
                <a:solidFill>
                  <a:srgbClr val="FFFF9F"/>
                </a:solidFill>
                <a:latin typeface="Arial Rounded MT Bold" panose="020F0704030504030204" pitchFamily="34" charset="0"/>
              </a:rPr>
              <a:t>                  In the beginning was the Word, and the Word was with  </a:t>
            </a:r>
          </a:p>
          <a:p>
            <a:r>
              <a:rPr lang="en-GB" sz="2800" dirty="0">
                <a:solidFill>
                  <a:srgbClr val="FFFF9F"/>
                </a:solidFill>
                <a:latin typeface="Arial Rounded MT Bold" panose="020F0704030504030204" pitchFamily="34" charset="0"/>
              </a:rPr>
              <a:t> </a:t>
            </a:r>
            <a:r>
              <a:rPr lang="en-GB" sz="2800" dirty="0" smtClean="0">
                <a:solidFill>
                  <a:srgbClr val="FFFF9F"/>
                </a:solidFill>
                <a:latin typeface="Arial Rounded MT Bold" panose="020F0704030504030204" pitchFamily="34" charset="0"/>
              </a:rPr>
              <a:t>              God, and the Word was God. 2 He was with God in the    </a:t>
            </a:r>
          </a:p>
          <a:p>
            <a:r>
              <a:rPr lang="en-GB" sz="2800" dirty="0">
                <a:solidFill>
                  <a:srgbClr val="FFFF9F"/>
                </a:solidFill>
                <a:latin typeface="Arial Rounded MT Bold" panose="020F0704030504030204" pitchFamily="34" charset="0"/>
              </a:rPr>
              <a:t> </a:t>
            </a:r>
            <a:r>
              <a:rPr lang="en-GB" sz="2800" dirty="0" smtClean="0">
                <a:solidFill>
                  <a:srgbClr val="FFFF9F"/>
                </a:solidFill>
                <a:latin typeface="Arial Rounded MT Bold" panose="020F0704030504030204" pitchFamily="34" charset="0"/>
              </a:rPr>
              <a:t>           beginning. 3 Through him all things were made; without  </a:t>
            </a:r>
          </a:p>
          <a:p>
            <a:r>
              <a:rPr lang="en-GB" sz="2800" dirty="0">
                <a:solidFill>
                  <a:srgbClr val="FFFF9F"/>
                </a:solidFill>
                <a:latin typeface="Arial Rounded MT Bold" panose="020F0704030504030204" pitchFamily="34" charset="0"/>
              </a:rPr>
              <a:t> </a:t>
            </a:r>
            <a:r>
              <a:rPr lang="en-GB" sz="2800" dirty="0" smtClean="0">
                <a:solidFill>
                  <a:srgbClr val="FFFF9F"/>
                </a:solidFill>
                <a:latin typeface="Arial Rounded MT Bold" panose="020F0704030504030204" pitchFamily="34" charset="0"/>
              </a:rPr>
              <a:t>      him nothing was made that has been made.</a:t>
            </a:r>
            <a:endParaRPr lang="en-GB" sz="2800" dirty="0">
              <a:solidFill>
                <a:srgbClr val="FFFF9F"/>
              </a:solidFill>
              <a:latin typeface="Arial Rounded MT Bold" panose="020F0704030504030204" pitchFamily="34" charset="0"/>
            </a:endParaRPr>
          </a:p>
        </p:txBody>
      </p:sp>
      <p:sp>
        <p:nvSpPr>
          <p:cNvPr id="6" name="Text Placeholder 2"/>
          <p:cNvSpPr txBox="1">
            <a:spLocks/>
          </p:cNvSpPr>
          <p:nvPr/>
        </p:nvSpPr>
        <p:spPr bwMode="auto">
          <a:xfrm>
            <a:off x="200906" y="3697313"/>
            <a:ext cx="11855106" cy="30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endParaRPr lang="en-US" altLang="en-US" sz="500" u="sng" dirty="0">
              <a:solidFill>
                <a:schemeClr val="bg1"/>
              </a:solidFill>
              <a:latin typeface="Arial Rounded MT Bold" panose="020F0704030504030204" pitchFamily="34" charset="0"/>
            </a:endParaRPr>
          </a:p>
          <a:p>
            <a:pPr marL="0" indent="0" eaLnBrk="1" hangingPunct="1">
              <a:buNone/>
            </a:pPr>
            <a:r>
              <a:rPr lang="en-GB" altLang="en-US" sz="2800" u="sng" dirty="0" smtClean="0">
                <a:solidFill>
                  <a:schemeClr val="bg1"/>
                </a:solidFill>
                <a:latin typeface="Arial Rounded MT Bold" panose="020F0704030504030204" pitchFamily="34" charset="0"/>
              </a:rPr>
              <a:t>Questions (page 15) </a:t>
            </a:r>
          </a:p>
          <a:p>
            <a:pPr marL="0" indent="0" eaLnBrk="1" hangingPunct="1">
              <a:buNone/>
            </a:pPr>
            <a:endParaRPr lang="en-GB" altLang="en-US" sz="800" u="sng" dirty="0" smtClean="0">
              <a:solidFill>
                <a:schemeClr val="bg1"/>
              </a:solidFill>
              <a:latin typeface="Arial Rounded MT Bold" panose="020F0704030504030204" pitchFamily="34" charset="0"/>
            </a:endParaRPr>
          </a:p>
          <a:p>
            <a:pPr marL="514350" indent="-514350" eaLnBrk="1" hangingPunct="1">
              <a:buAutoNum type="arabicPeriod"/>
            </a:pPr>
            <a:r>
              <a:rPr lang="en-GB" altLang="en-US" sz="2800" dirty="0" smtClean="0">
                <a:solidFill>
                  <a:schemeClr val="bg1"/>
                </a:solidFill>
                <a:latin typeface="Arial Rounded MT Bold" panose="020F0704030504030204" pitchFamily="34" charset="0"/>
              </a:rPr>
              <a:t>Who does ‘the Word’ refer to?</a:t>
            </a:r>
          </a:p>
          <a:p>
            <a:pPr marL="514350" indent="-514350" eaLnBrk="1" hangingPunct="1">
              <a:buAutoNum type="arabicPeriod"/>
            </a:pPr>
            <a:r>
              <a:rPr lang="en-GB" altLang="en-US" sz="2800" dirty="0" smtClean="0">
                <a:solidFill>
                  <a:schemeClr val="bg1"/>
                </a:solidFill>
                <a:latin typeface="Arial Rounded MT Bold" panose="020F0704030504030204" pitchFamily="34" charset="0"/>
              </a:rPr>
              <a:t>What does the reference to ‘the Word’ suggest about creation and the Trinity?</a:t>
            </a:r>
          </a:p>
          <a:p>
            <a:pPr marL="514350" indent="-514350" eaLnBrk="1" hangingPunct="1">
              <a:buAutoNum type="arabicPeriod"/>
            </a:pPr>
            <a:r>
              <a:rPr lang="en-GB" altLang="en-US" sz="2800" dirty="0" smtClean="0">
                <a:solidFill>
                  <a:schemeClr val="bg1"/>
                </a:solidFill>
                <a:latin typeface="Arial Rounded MT Bold" panose="020F0704030504030204" pitchFamily="34" charset="0"/>
              </a:rPr>
              <a:t>Why do Christians suggest humans can never fully understand God?</a:t>
            </a:r>
          </a:p>
        </p:txBody>
      </p:sp>
    </p:spTree>
    <p:extLst>
      <p:ext uri="{BB962C8B-B14F-4D97-AF65-F5344CB8AC3E}">
        <p14:creationId xmlns:p14="http://schemas.microsoft.com/office/powerpoint/2010/main" val="48977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929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06" y="46081"/>
            <a:ext cx="9702749" cy="830997"/>
          </a:xfrm>
          <a:prstGeom prst="rect">
            <a:avLst/>
          </a:prstGeom>
          <a:noFill/>
          <a:effectLst>
            <a:glow rad="139700">
              <a:schemeClr val="accent1">
                <a:satMod val="175000"/>
                <a:alpha val="40000"/>
              </a:schemeClr>
            </a:glow>
          </a:effectLst>
        </p:spPr>
        <p:txBody>
          <a:bodyPr wrap="square" lIns="91440" tIns="45720" rIns="91440" bIns="45720">
            <a:spAutoFit/>
          </a:bodyPr>
          <a:lstStyle/>
          <a:p>
            <a:r>
              <a:rPr lang="en-US" sz="4800" b="1" spc="50" dirty="0" smtClean="0">
                <a:ln w="9525" cmpd="sng">
                  <a:solidFill>
                    <a:schemeClr val="accent1"/>
                  </a:solidFill>
                  <a:prstDash val="solid"/>
                </a:ln>
                <a:solidFill>
                  <a:srgbClr val="70AD47">
                    <a:tint val="1000"/>
                  </a:srgbClr>
                </a:solidFill>
                <a:effectLst>
                  <a:glow rad="228600">
                    <a:schemeClr val="accent1">
                      <a:satMod val="175000"/>
                      <a:alpha val="40000"/>
                    </a:schemeClr>
                  </a:glow>
                </a:effectLst>
              </a:rPr>
              <a:t>Christian Beliefs about Creation</a:t>
            </a:r>
            <a:endParaRPr lang="en-US" sz="4800" b="1" cap="none" spc="50" dirty="0">
              <a:ln w="9525" cmpd="sng">
                <a:solidFill>
                  <a:schemeClr val="accent1"/>
                </a:solidFill>
                <a:prstDash val="solid"/>
              </a:ln>
              <a:solidFill>
                <a:srgbClr val="70AD47">
                  <a:tint val="1000"/>
                </a:srgbClr>
              </a:solidFill>
              <a:effectLst>
                <a:glow rad="228600">
                  <a:schemeClr val="accent1">
                    <a:satMod val="175000"/>
                    <a:alpha val="40000"/>
                  </a:schemeClr>
                </a:glow>
              </a:effectLst>
            </a:endParaRPr>
          </a:p>
        </p:txBody>
      </p:sp>
      <p:sp>
        <p:nvSpPr>
          <p:cNvPr id="4" name="Text Placeholder 2"/>
          <p:cNvSpPr txBox="1">
            <a:spLocks/>
          </p:cNvSpPr>
          <p:nvPr/>
        </p:nvSpPr>
        <p:spPr bwMode="auto">
          <a:xfrm>
            <a:off x="192092" y="1026942"/>
            <a:ext cx="11855106" cy="340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endParaRPr lang="en-US" altLang="en-US" sz="500" u="sng" dirty="0">
              <a:solidFill>
                <a:schemeClr val="bg1"/>
              </a:solidFill>
              <a:latin typeface="Arial Rounded MT Bold" panose="020F0704030504030204" pitchFamily="34" charset="0"/>
            </a:endParaRPr>
          </a:p>
          <a:p>
            <a:pPr marL="0" indent="0" eaLnBrk="1" hangingPunct="1">
              <a:buNone/>
            </a:pPr>
            <a:r>
              <a:rPr lang="en-GB" altLang="en-US" sz="2800" u="sng" dirty="0" smtClean="0">
                <a:solidFill>
                  <a:schemeClr val="bg1"/>
                </a:solidFill>
                <a:latin typeface="Arial Rounded MT Bold" panose="020F0704030504030204" pitchFamily="34" charset="0"/>
              </a:rPr>
              <a:t>Truth or Myth? </a:t>
            </a:r>
          </a:p>
          <a:p>
            <a:pPr marL="0" indent="0" eaLnBrk="1" hangingPunct="1">
              <a:buNone/>
            </a:pPr>
            <a:endParaRPr lang="en-GB" altLang="en-US" sz="400" u="sng" dirty="0" smtClean="0">
              <a:solidFill>
                <a:schemeClr val="bg1"/>
              </a:solidFill>
              <a:latin typeface="Arial Rounded MT Bold" panose="020F0704030504030204" pitchFamily="34" charset="0"/>
            </a:endParaRPr>
          </a:p>
          <a:p>
            <a:pPr marL="0" indent="0" eaLnBrk="1" hangingPunct="1">
              <a:buNone/>
            </a:pPr>
            <a:r>
              <a:rPr lang="en-GB" altLang="en-US" sz="2600" dirty="0" smtClean="0">
                <a:solidFill>
                  <a:schemeClr val="bg1"/>
                </a:solidFill>
                <a:latin typeface="Arial Rounded MT Bold" panose="020F0704030504030204" pitchFamily="34" charset="0"/>
              </a:rPr>
              <a:t>Some Christians take the Bible literally meaning what it says in the Bible is true word for word. If scientific discoveries disagree with what the Bible says, then science is wrong.</a:t>
            </a:r>
          </a:p>
          <a:p>
            <a:pPr marL="0" indent="0" eaLnBrk="1" hangingPunct="1">
              <a:buNone/>
            </a:pPr>
            <a:endParaRPr lang="en-GB" altLang="en-US" sz="600" dirty="0">
              <a:solidFill>
                <a:schemeClr val="bg1"/>
              </a:solidFill>
              <a:latin typeface="Arial Rounded MT Bold" panose="020F0704030504030204" pitchFamily="34" charset="0"/>
            </a:endParaRPr>
          </a:p>
          <a:p>
            <a:pPr marL="0" indent="0" eaLnBrk="1" hangingPunct="1">
              <a:buNone/>
            </a:pPr>
            <a:r>
              <a:rPr lang="en-GB" altLang="en-US" sz="2600" dirty="0" smtClean="0">
                <a:solidFill>
                  <a:schemeClr val="bg1"/>
                </a:solidFill>
                <a:latin typeface="Arial Rounded MT Bold" panose="020F0704030504030204" pitchFamily="34" charset="0"/>
              </a:rPr>
              <a:t>Most Christians believe that God created the universe is a religious truth, but they accept the creation stories in the Bible are myths. The stories are a way of explaining something unknown to humans.</a:t>
            </a:r>
          </a:p>
        </p:txBody>
      </p:sp>
      <p:sp>
        <p:nvSpPr>
          <p:cNvPr id="5" name="Text Placeholder 2"/>
          <p:cNvSpPr txBox="1">
            <a:spLocks/>
          </p:cNvSpPr>
          <p:nvPr/>
        </p:nvSpPr>
        <p:spPr bwMode="auto">
          <a:xfrm>
            <a:off x="200906" y="4206240"/>
            <a:ext cx="11855106" cy="251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endParaRPr lang="en-US" altLang="en-US" sz="500" u="sng" dirty="0">
              <a:solidFill>
                <a:srgbClr val="8FDAFF"/>
              </a:solidFill>
              <a:latin typeface="Arial Rounded MT Bold" panose="020F0704030504030204" pitchFamily="34" charset="0"/>
            </a:endParaRPr>
          </a:p>
          <a:p>
            <a:pPr marL="0" indent="0" eaLnBrk="1" hangingPunct="1">
              <a:buNone/>
            </a:pPr>
            <a:r>
              <a:rPr lang="en-GB" altLang="en-US" sz="2800" u="sng" dirty="0" smtClean="0">
                <a:solidFill>
                  <a:srgbClr val="8FDAFF"/>
                </a:solidFill>
                <a:latin typeface="Arial Rounded MT Bold" panose="020F0704030504030204" pitchFamily="34" charset="0"/>
              </a:rPr>
              <a:t>Questions (page 15) </a:t>
            </a:r>
          </a:p>
          <a:p>
            <a:pPr marL="0" indent="0" eaLnBrk="1" hangingPunct="1">
              <a:buNone/>
            </a:pPr>
            <a:endParaRPr lang="en-GB" altLang="en-US" sz="800" u="sng" dirty="0" smtClean="0">
              <a:solidFill>
                <a:srgbClr val="8FDAFF"/>
              </a:solidFill>
              <a:latin typeface="Arial Rounded MT Bold" panose="020F0704030504030204" pitchFamily="34" charset="0"/>
            </a:endParaRPr>
          </a:p>
          <a:p>
            <a:pPr marL="514350" indent="-514350" eaLnBrk="1" hangingPunct="1">
              <a:buAutoNum type="arabicPeriod"/>
            </a:pPr>
            <a:r>
              <a:rPr lang="en-GB" altLang="en-US" sz="2800" dirty="0" smtClean="0">
                <a:solidFill>
                  <a:srgbClr val="8FDAFF"/>
                </a:solidFill>
                <a:latin typeface="Arial Rounded MT Bold" panose="020F0704030504030204" pitchFamily="34" charset="0"/>
              </a:rPr>
              <a:t>Explain how and why Christians understand the creation stories in different ways. </a:t>
            </a:r>
          </a:p>
          <a:p>
            <a:pPr marL="514350" indent="-514350" eaLnBrk="1" hangingPunct="1">
              <a:buAutoNum type="arabicPeriod"/>
            </a:pPr>
            <a:r>
              <a:rPr lang="en-GB" altLang="en-US" sz="2800" dirty="0" smtClean="0">
                <a:solidFill>
                  <a:srgbClr val="8FDAFF"/>
                </a:solidFill>
                <a:latin typeface="Arial Rounded MT Bold" panose="020F0704030504030204" pitchFamily="34" charset="0"/>
              </a:rPr>
              <a:t>What do these different beliefs suggest about the compatibility of religious and scientific views about creation?</a:t>
            </a:r>
          </a:p>
          <a:p>
            <a:pPr marL="514350" indent="-514350" eaLnBrk="1" hangingPunct="1">
              <a:buAutoNum type="arabicPeriod"/>
            </a:pPr>
            <a:endParaRPr lang="en-GB" altLang="en-US" sz="2800" dirty="0" smtClean="0">
              <a:solidFill>
                <a:srgbClr val="8FDAFF"/>
              </a:solidFill>
              <a:latin typeface="Arial Rounded MT Bold" panose="020F0704030504030204" pitchFamily="34" charset="0"/>
            </a:endParaRPr>
          </a:p>
        </p:txBody>
      </p:sp>
    </p:spTree>
    <p:extLst>
      <p:ext uri="{BB962C8B-B14F-4D97-AF65-F5344CB8AC3E}">
        <p14:creationId xmlns:p14="http://schemas.microsoft.com/office/powerpoint/2010/main" val="10304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northern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9390" y="110476"/>
            <a:ext cx="9702749" cy="923330"/>
          </a:xfrm>
          <a:prstGeom prst="rect">
            <a:avLst/>
          </a:prstGeom>
          <a:noFill/>
          <a:effectLst>
            <a:glow rad="139700">
              <a:schemeClr val="accent1">
                <a:satMod val="175000"/>
                <a:alpha val="40000"/>
              </a:schemeClr>
            </a:glow>
          </a:effectLst>
        </p:spPr>
        <p:txBody>
          <a:bodyPr wrap="square" lIns="91440" tIns="45720" rIns="91440" bIns="45720">
            <a:spAutoFit/>
          </a:bodyPr>
          <a:lstStyle/>
          <a:p>
            <a:r>
              <a:rPr lang="en-US" sz="5400" b="1" spc="50" dirty="0" smtClean="0">
                <a:ln w="9525" cmpd="sng">
                  <a:solidFill>
                    <a:srgbClr val="D22E9B"/>
                  </a:solidFill>
                  <a:prstDash val="solid"/>
                </a:ln>
                <a:solidFill>
                  <a:srgbClr val="70AD47">
                    <a:tint val="1000"/>
                  </a:srgbClr>
                </a:solidFill>
                <a:effectLst>
                  <a:glow rad="228600">
                    <a:srgbClr val="99FFCC"/>
                  </a:glow>
                </a:effectLst>
              </a:rPr>
              <a:t>Christian Beliefs about Creation</a:t>
            </a:r>
            <a:endParaRPr lang="en-US" sz="5400" b="1" cap="none" spc="50" dirty="0">
              <a:ln w="9525" cmpd="sng">
                <a:solidFill>
                  <a:srgbClr val="D22E9B"/>
                </a:solidFill>
                <a:prstDash val="solid"/>
              </a:ln>
              <a:solidFill>
                <a:srgbClr val="70AD47">
                  <a:tint val="1000"/>
                </a:srgbClr>
              </a:solidFill>
              <a:effectLst>
                <a:glow rad="228600">
                  <a:srgbClr val="99FFCC"/>
                </a:glow>
              </a:effectLst>
            </a:endParaRPr>
          </a:p>
        </p:txBody>
      </p:sp>
      <p:sp>
        <p:nvSpPr>
          <p:cNvPr id="5" name="Text Placeholder 2"/>
          <p:cNvSpPr txBox="1">
            <a:spLocks/>
          </p:cNvSpPr>
          <p:nvPr/>
        </p:nvSpPr>
        <p:spPr bwMode="auto">
          <a:xfrm>
            <a:off x="168446" y="1604707"/>
            <a:ext cx="11855106" cy="303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endParaRPr lang="en-US" altLang="en-US" sz="500" u="sng" dirty="0">
              <a:solidFill>
                <a:schemeClr val="bg1"/>
              </a:solidFill>
              <a:latin typeface="Arial Rounded MT Bold" panose="020F0704030504030204" pitchFamily="34" charset="0"/>
            </a:endParaRPr>
          </a:p>
          <a:p>
            <a:pPr marL="0" indent="0" eaLnBrk="1" hangingPunct="1">
              <a:buNone/>
            </a:pPr>
            <a:r>
              <a:rPr lang="en-GB" altLang="en-US" sz="2800" u="sng" dirty="0" smtClean="0">
                <a:solidFill>
                  <a:schemeClr val="bg1"/>
                </a:solidFill>
                <a:latin typeface="Arial Rounded MT Bold" panose="020F0704030504030204" pitchFamily="34" charset="0"/>
              </a:rPr>
              <a:t>Review – Exam Questions. </a:t>
            </a:r>
          </a:p>
          <a:p>
            <a:pPr marL="0" indent="0" eaLnBrk="1" hangingPunct="1">
              <a:buNone/>
            </a:pPr>
            <a:endParaRPr lang="en-GB" altLang="en-US" sz="800" u="sng" dirty="0" smtClean="0">
              <a:solidFill>
                <a:schemeClr val="bg1"/>
              </a:solidFill>
              <a:latin typeface="Arial Rounded MT Bold" panose="020F0704030504030204" pitchFamily="34" charset="0"/>
            </a:endParaRPr>
          </a:p>
          <a:p>
            <a:pPr marL="0" indent="0" eaLnBrk="1" hangingPunct="1">
              <a:buNone/>
            </a:pPr>
            <a:r>
              <a:rPr lang="en-GB" altLang="en-US" sz="2800" dirty="0" smtClean="0">
                <a:solidFill>
                  <a:schemeClr val="bg1"/>
                </a:solidFill>
                <a:latin typeface="Arial Rounded MT Bold" panose="020F0704030504030204" pitchFamily="34" charset="0"/>
              </a:rPr>
              <a:t>1. Explain </a:t>
            </a:r>
            <a:r>
              <a:rPr lang="en-GB" altLang="en-US" sz="2800" dirty="0">
                <a:solidFill>
                  <a:schemeClr val="bg1"/>
                </a:solidFill>
                <a:latin typeface="Arial Rounded MT Bold" panose="020F0704030504030204" pitchFamily="34" charset="0"/>
              </a:rPr>
              <a:t>two ways in which Christians understand the creation  </a:t>
            </a:r>
          </a:p>
          <a:p>
            <a:pPr marL="0" indent="0" eaLnBrk="1" hangingPunct="1">
              <a:buNone/>
            </a:pPr>
            <a:r>
              <a:rPr lang="en-GB" altLang="en-US" sz="2800" dirty="0">
                <a:solidFill>
                  <a:schemeClr val="bg1"/>
                </a:solidFill>
                <a:latin typeface="Arial Rounded MT Bold" panose="020F0704030504030204" pitchFamily="34" charset="0"/>
              </a:rPr>
              <a:t>     stories in the Bible</a:t>
            </a:r>
            <a:r>
              <a:rPr lang="en-GB" altLang="en-US" sz="2800" dirty="0" smtClean="0">
                <a:solidFill>
                  <a:schemeClr val="bg1"/>
                </a:solidFill>
                <a:latin typeface="Arial Rounded MT Bold" panose="020F0704030504030204" pitchFamily="34" charset="0"/>
              </a:rPr>
              <a:t>.    (4 marks).</a:t>
            </a:r>
          </a:p>
          <a:p>
            <a:pPr marL="514350" indent="-514350" eaLnBrk="1" hangingPunct="1">
              <a:buAutoNum type="arabicPeriod"/>
            </a:pPr>
            <a:endParaRPr lang="en-GB" altLang="en-US" sz="1200" dirty="0">
              <a:solidFill>
                <a:schemeClr val="bg1"/>
              </a:solidFill>
              <a:latin typeface="Arial Rounded MT Bold" panose="020F0704030504030204" pitchFamily="34" charset="0"/>
            </a:endParaRPr>
          </a:p>
          <a:p>
            <a:pPr marL="0" indent="0" eaLnBrk="1" hangingPunct="1">
              <a:buNone/>
            </a:pPr>
            <a:r>
              <a:rPr lang="en-GB" altLang="en-US" sz="2800" dirty="0" smtClean="0">
                <a:solidFill>
                  <a:schemeClr val="bg1"/>
                </a:solidFill>
                <a:latin typeface="Arial Rounded MT Bold" panose="020F0704030504030204" pitchFamily="34" charset="0"/>
              </a:rPr>
              <a:t>2.  Explain two Christian beliefs about God the creator. </a:t>
            </a:r>
          </a:p>
          <a:p>
            <a:pPr marL="0" indent="0" eaLnBrk="1" hangingPunct="1">
              <a:buNone/>
            </a:pPr>
            <a:r>
              <a:rPr lang="en-GB" altLang="en-US" sz="2800" dirty="0">
                <a:solidFill>
                  <a:schemeClr val="bg1"/>
                </a:solidFill>
                <a:latin typeface="Arial Rounded MT Bold" panose="020F0704030504030204" pitchFamily="34" charset="0"/>
              </a:rPr>
              <a:t> </a:t>
            </a:r>
            <a:r>
              <a:rPr lang="en-GB" altLang="en-US" sz="2800" dirty="0" smtClean="0">
                <a:solidFill>
                  <a:schemeClr val="bg1"/>
                </a:solidFill>
                <a:latin typeface="Arial Rounded MT Bold" panose="020F0704030504030204" pitchFamily="34" charset="0"/>
              </a:rPr>
              <a:t>     Refer to scripture in your answer. </a:t>
            </a:r>
            <a:r>
              <a:rPr lang="en-GB" altLang="en-US" sz="2800" smtClean="0">
                <a:solidFill>
                  <a:schemeClr val="bg1"/>
                </a:solidFill>
                <a:latin typeface="Arial Rounded MT Bold" panose="020F0704030504030204" pitchFamily="34" charset="0"/>
              </a:rPr>
              <a:t>(5 Marks)</a:t>
            </a:r>
            <a:endParaRPr lang="en-GB" altLang="en-US" sz="2800" dirty="0" smtClean="0">
              <a:solidFill>
                <a:schemeClr val="bg1"/>
              </a:solidFill>
              <a:latin typeface="Arial Rounded MT Bold" panose="020F0704030504030204" pitchFamily="34" charset="0"/>
            </a:endParaRPr>
          </a:p>
          <a:p>
            <a:pPr marL="0" indent="0" eaLnBrk="1" hangingPunct="1">
              <a:buNone/>
            </a:pPr>
            <a:endParaRPr lang="en-GB" altLang="en-US" sz="2800" dirty="0">
              <a:solidFill>
                <a:schemeClr val="bg1"/>
              </a:solidFill>
              <a:latin typeface="Arial Rounded MT Bold" panose="020F0704030504030204" pitchFamily="34" charset="0"/>
            </a:endParaRPr>
          </a:p>
          <a:p>
            <a:pPr marL="0" indent="0" eaLnBrk="1" hangingPunct="1">
              <a:buNone/>
            </a:pPr>
            <a:endParaRPr lang="en-GB" altLang="en-US" sz="2800" dirty="0" smtClean="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919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449</Words>
  <Application>Microsoft Office PowerPoint</Application>
  <PresentationFormat>Widescreen</PresentationFormat>
  <Paragraphs>58</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Butler</dc:creator>
  <cp:lastModifiedBy>W Butler</cp:lastModifiedBy>
  <cp:revision>29</cp:revision>
  <dcterms:created xsi:type="dcterms:W3CDTF">2017-08-02T11:16:33Z</dcterms:created>
  <dcterms:modified xsi:type="dcterms:W3CDTF">2017-08-03T12:52:04Z</dcterms:modified>
</cp:coreProperties>
</file>