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40064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B2AF8-6927-4A60-8A94-13FF9ED7621E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88146-1074-487A-BDFA-04AB9068F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671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502A-7C62-4C2A-B0D6-F90AB2475017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C9A5-291F-492D-A717-B99859304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33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502A-7C62-4C2A-B0D6-F90AB2475017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C9A5-291F-492D-A717-B99859304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57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502A-7C62-4C2A-B0D6-F90AB2475017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C9A5-291F-492D-A717-B99859304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44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502A-7C62-4C2A-B0D6-F90AB2475017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C9A5-291F-492D-A717-B99859304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23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502A-7C62-4C2A-B0D6-F90AB2475017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C9A5-291F-492D-A717-B99859304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60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502A-7C62-4C2A-B0D6-F90AB2475017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C9A5-291F-492D-A717-B99859304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11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502A-7C62-4C2A-B0D6-F90AB2475017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C9A5-291F-492D-A717-B99859304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736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502A-7C62-4C2A-B0D6-F90AB2475017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C9A5-291F-492D-A717-B99859304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41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502A-7C62-4C2A-B0D6-F90AB2475017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C9A5-291F-492D-A717-B99859304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816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502A-7C62-4C2A-B0D6-F90AB2475017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C9A5-291F-492D-A717-B99859304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09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502A-7C62-4C2A-B0D6-F90AB2475017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EC9A5-291F-492D-A717-B99859304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85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D502A-7C62-4C2A-B0D6-F90AB2475017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EC9A5-291F-492D-A717-B99859304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5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08681" cy="68900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4909" y="0"/>
            <a:ext cx="112221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rgbClr val="990099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GCSE Paper 1A – Christianity; Beliefs &amp; Teachings</a:t>
            </a:r>
            <a:endParaRPr lang="en-US" sz="5400" b="1" cap="none" spc="50" dirty="0">
              <a:ln w="9525" cmpd="sng">
                <a:solidFill>
                  <a:srgbClr val="990099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266446" y="2391163"/>
            <a:ext cx="10443118" cy="111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 smtClean="0">
                <a:solidFill>
                  <a:srgbClr val="640064"/>
                </a:solidFill>
                <a:latin typeface="Arial Rounded MT Bold" panose="020F0704030504030204" pitchFamily="34" charset="0"/>
              </a:rPr>
              <a:t>Key Question; </a:t>
            </a:r>
            <a:endParaRPr lang="en-GB" altLang="en-US" sz="3000" u="sng" dirty="0">
              <a:solidFill>
                <a:srgbClr val="640064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500" u="sng" dirty="0">
              <a:solidFill>
                <a:srgbClr val="640064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dirty="0" smtClean="0">
                <a:solidFill>
                  <a:srgbClr val="640064"/>
                </a:solidFill>
                <a:latin typeface="Arial Rounded MT Bold" panose="020F0704030504030204" pitchFamily="34" charset="0"/>
              </a:rPr>
              <a:t>What is this part of the GCSE all about?</a:t>
            </a:r>
          </a:p>
          <a:p>
            <a:pPr marL="0" indent="0" eaLnBrk="1" hangingPunct="1">
              <a:buNone/>
            </a:pPr>
            <a:endParaRPr lang="en-GB" altLang="en-US" sz="1800" dirty="0">
              <a:solidFill>
                <a:srgbClr val="640064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800" dirty="0" smtClean="0">
              <a:solidFill>
                <a:srgbClr val="640064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266446" y="3727983"/>
            <a:ext cx="11749543" cy="316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 smtClean="0">
                <a:solidFill>
                  <a:srgbClr val="640064"/>
                </a:solidFill>
                <a:latin typeface="Arial Rounded MT Bold" panose="020F0704030504030204" pitchFamily="34" charset="0"/>
              </a:rPr>
              <a:t>To start; </a:t>
            </a:r>
            <a:endParaRPr lang="en-GB" altLang="en-US" sz="3000" u="sng" dirty="0">
              <a:solidFill>
                <a:srgbClr val="640064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500" u="sng" dirty="0">
              <a:solidFill>
                <a:srgbClr val="640064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700" dirty="0" smtClean="0">
                <a:solidFill>
                  <a:srgbClr val="640064"/>
                </a:solidFill>
                <a:latin typeface="Arial Rounded MT Bold" panose="020F0704030504030204" pitchFamily="34" charset="0"/>
              </a:rPr>
              <a:t>This is the first paper you will sit in summer this year. </a:t>
            </a:r>
          </a:p>
          <a:p>
            <a:pPr marL="0" indent="0" eaLnBrk="1" hangingPunct="1">
              <a:buNone/>
            </a:pPr>
            <a:r>
              <a:rPr lang="en-GB" altLang="en-US" sz="2700" dirty="0" smtClean="0">
                <a:solidFill>
                  <a:srgbClr val="640064"/>
                </a:solidFill>
                <a:latin typeface="Arial Rounded MT Bold" panose="020F0704030504030204" pitchFamily="34" charset="0"/>
              </a:rPr>
              <a:t>It is based on key beliefs and teachings in Buddhism and Christianity. </a:t>
            </a:r>
          </a:p>
          <a:p>
            <a:pPr marL="0" indent="0" eaLnBrk="1" hangingPunct="1">
              <a:buNone/>
            </a:pPr>
            <a:r>
              <a:rPr lang="en-GB" altLang="en-US" sz="2700" dirty="0" smtClean="0">
                <a:solidFill>
                  <a:srgbClr val="640064"/>
                </a:solidFill>
                <a:latin typeface="Arial Rounded MT Bold" panose="020F0704030504030204" pitchFamily="34" charset="0"/>
              </a:rPr>
              <a:t>We will start with Christianity.</a:t>
            </a:r>
          </a:p>
          <a:p>
            <a:pPr marL="0" indent="0" eaLnBrk="1" hangingPunct="1">
              <a:buNone/>
            </a:pPr>
            <a:endParaRPr lang="en-GB" altLang="en-US" sz="800" dirty="0">
              <a:solidFill>
                <a:srgbClr val="640064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700" dirty="0" smtClean="0">
                <a:solidFill>
                  <a:srgbClr val="640064"/>
                </a:solidFill>
                <a:latin typeface="Arial Rounded MT Bold" panose="020F0704030504030204" pitchFamily="34" charset="0"/>
              </a:rPr>
              <a:t>Read the information booklet. Any questions?</a:t>
            </a:r>
          </a:p>
          <a:p>
            <a:pPr marL="0" indent="0" eaLnBrk="1" hangingPunct="1">
              <a:buNone/>
            </a:pPr>
            <a:endParaRPr lang="en-GB" altLang="en-US" sz="1800" dirty="0">
              <a:solidFill>
                <a:srgbClr val="640064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800" dirty="0" smtClean="0">
              <a:solidFill>
                <a:srgbClr val="640064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98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piritual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7"/>
          <a:stretch/>
        </p:blipFill>
        <p:spPr bwMode="auto">
          <a:xfrm>
            <a:off x="0" y="0"/>
            <a:ext cx="12192000" cy="687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7761" y="334851"/>
            <a:ext cx="112221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rgbClr val="64006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Christianity - Beliefs about God </a:t>
            </a:r>
            <a:endParaRPr lang="en-US" sz="5400" b="1" cap="none" spc="50" dirty="0">
              <a:ln w="9525" cmpd="sng">
                <a:solidFill>
                  <a:srgbClr val="64006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297761" y="1876827"/>
            <a:ext cx="11596477" cy="345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 smtClean="0">
                <a:solidFill>
                  <a:srgbClr val="FFFFCC"/>
                </a:solidFill>
                <a:latin typeface="Arial Rounded MT Bold" panose="020F0704030504030204" pitchFamily="34" charset="0"/>
              </a:rPr>
              <a:t>The Nature of God.  </a:t>
            </a:r>
            <a:endParaRPr lang="en-GB" altLang="en-US" sz="3000" u="sng" dirty="0">
              <a:solidFill>
                <a:srgbClr val="FFFFCC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500" u="sng" dirty="0">
              <a:solidFill>
                <a:srgbClr val="FFFFCC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700" dirty="0" smtClean="0">
                <a:solidFill>
                  <a:srgbClr val="FFFFCC"/>
                </a:solidFill>
                <a:latin typeface="Arial Rounded MT Bold" panose="020F0704030504030204" pitchFamily="34" charset="0"/>
              </a:rPr>
              <a:t>This section will mainly be a recap of what we have already done in the Philosophy topic for paper 2A.</a:t>
            </a:r>
          </a:p>
          <a:p>
            <a:pPr marL="0" indent="0" eaLnBrk="1" hangingPunct="1">
              <a:buNone/>
            </a:pPr>
            <a:r>
              <a:rPr lang="en-GB" altLang="en-US" sz="2700" dirty="0" smtClean="0">
                <a:solidFill>
                  <a:srgbClr val="FFFFCC"/>
                </a:solidFill>
                <a:latin typeface="Arial Rounded MT Bold" panose="020F0704030504030204" pitchFamily="34" charset="0"/>
              </a:rPr>
              <a:t>However, there are some new things we need to learn as well as revisiting some year 7 work!</a:t>
            </a:r>
            <a:endParaRPr lang="en-GB" altLang="en-US" sz="1800" dirty="0">
              <a:solidFill>
                <a:srgbClr val="FFFFCC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800" dirty="0" smtClean="0">
              <a:solidFill>
                <a:srgbClr val="640064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297761" y="4610637"/>
            <a:ext cx="11745358" cy="172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3000" u="sng" dirty="0" smtClean="0">
                <a:solidFill>
                  <a:srgbClr val="FFFFCC"/>
                </a:solidFill>
                <a:latin typeface="Arial Rounded MT Bold" panose="020F0704030504030204" pitchFamily="34" charset="0"/>
              </a:rPr>
              <a:t>The Christian Church </a:t>
            </a:r>
            <a:r>
              <a:rPr lang="en-GB" altLang="en-US" sz="2000" u="sng" dirty="0" smtClean="0">
                <a:solidFill>
                  <a:srgbClr val="FFFFCC"/>
                </a:solidFill>
                <a:latin typeface="Arial Rounded MT Bold" panose="020F0704030504030204" pitchFamily="34" charset="0"/>
              </a:rPr>
              <a:t>(text book, page 8).  </a:t>
            </a:r>
            <a:endParaRPr lang="en-GB" altLang="en-US" sz="3000" u="sng" dirty="0">
              <a:solidFill>
                <a:srgbClr val="FFFFCC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500" u="sng" dirty="0">
              <a:solidFill>
                <a:srgbClr val="FFFFCC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AutoNum type="arabicPeriod"/>
            </a:pPr>
            <a:r>
              <a:rPr lang="en-GB" altLang="en-US" sz="2700" dirty="0" smtClean="0">
                <a:solidFill>
                  <a:srgbClr val="FFFFCC"/>
                </a:solidFill>
                <a:latin typeface="Arial Rounded MT Bold" panose="020F0704030504030204" pitchFamily="34" charset="0"/>
              </a:rPr>
              <a:t>On a diagram of a tree, briefly explain how the Christian Church split into different denominations (groups). </a:t>
            </a:r>
          </a:p>
          <a:p>
            <a:pPr marL="514350" indent="-514350" eaLnBrk="1" hangingPunct="1">
              <a:buAutoNum type="arabicPeriod"/>
            </a:pPr>
            <a:endParaRPr lang="en-GB" altLang="en-US" sz="800" dirty="0">
              <a:solidFill>
                <a:srgbClr val="FFFFCC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AutoNum type="arabicPeriod"/>
            </a:pPr>
            <a:r>
              <a:rPr lang="en-GB" altLang="en-US" sz="2700" dirty="0" smtClean="0">
                <a:solidFill>
                  <a:srgbClr val="FFFFCC"/>
                </a:solidFill>
                <a:latin typeface="Arial Rounded MT Bold" panose="020F0704030504030204" pitchFamily="34" charset="0"/>
              </a:rPr>
              <a:t>Explain using the maps, how the Church spread across the world.</a:t>
            </a:r>
            <a:endParaRPr lang="en-GB" altLang="en-US" sz="2800" dirty="0" smtClean="0">
              <a:solidFill>
                <a:srgbClr val="640064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7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piritual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7761" y="113323"/>
            <a:ext cx="112221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Christianity - Beliefs about God </a:t>
            </a:r>
            <a:endParaRPr lang="en-US" sz="5400" b="1" cap="none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2052" name="Picture 4" descr="Image result for paul's journey to rome map kid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18"/>
          <a:stretch/>
        </p:blipFill>
        <p:spPr bwMode="auto">
          <a:xfrm>
            <a:off x="1" y="1442847"/>
            <a:ext cx="7199289" cy="506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roman empire 300 a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" b="9112"/>
          <a:stretch/>
        </p:blipFill>
        <p:spPr bwMode="auto">
          <a:xfrm>
            <a:off x="7337125" y="3206129"/>
            <a:ext cx="4854874" cy="344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emperor constantine statu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56" b="17526"/>
          <a:stretch/>
        </p:blipFill>
        <p:spPr bwMode="auto">
          <a:xfrm>
            <a:off x="9408061" y="1221319"/>
            <a:ext cx="2783938" cy="236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90194" y="1334642"/>
            <a:ext cx="2517867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200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Emperor Constantine </a:t>
            </a:r>
          </a:p>
          <a:p>
            <a:pPr algn="r"/>
            <a:r>
              <a:rPr lang="en-US" sz="3200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280-337</a:t>
            </a:r>
            <a:r>
              <a:rPr lang="en-US" sz="3600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endParaRPr lang="en-US" sz="3600" b="1" cap="none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7834" y="4428555"/>
            <a:ext cx="25178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200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Circa 60</a:t>
            </a:r>
            <a:r>
              <a:rPr lang="en-US" sz="2800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C.E.</a:t>
            </a:r>
            <a:endParaRPr lang="en-US" sz="3600" b="1" cap="none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26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28"/>
            <a:ext cx="12191999" cy="68617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761" y="113323"/>
            <a:ext cx="112221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Christianity - Beliefs about God </a:t>
            </a:r>
            <a:endParaRPr lang="en-US" sz="5400" b="1" cap="none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297761" y="1319902"/>
            <a:ext cx="11504844" cy="111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800" u="sng" dirty="0" smtClean="0">
                <a:solidFill>
                  <a:srgbClr val="640064"/>
                </a:solidFill>
                <a:latin typeface="Arial Rounded MT Bold" panose="020F0704030504030204" pitchFamily="34" charset="0"/>
              </a:rPr>
              <a:t>Key Words; </a:t>
            </a:r>
            <a:endParaRPr lang="en-GB" altLang="en-US" sz="2800" u="sng" dirty="0">
              <a:solidFill>
                <a:srgbClr val="640064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500" u="sng" dirty="0">
              <a:solidFill>
                <a:srgbClr val="640064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800" dirty="0" smtClean="0">
                <a:solidFill>
                  <a:srgbClr val="640064"/>
                </a:solidFill>
                <a:latin typeface="Arial Rounded MT Bold" panose="020F0704030504030204" pitchFamily="34" charset="0"/>
              </a:rPr>
              <a:t>1. Note down the definitions for the key words on pages 8 &amp; 9 of  </a:t>
            </a:r>
          </a:p>
          <a:p>
            <a:pPr marL="0" indent="0" eaLnBrk="1" hangingPunct="1">
              <a:buNone/>
            </a:pPr>
            <a:r>
              <a:rPr lang="en-GB" altLang="en-US" sz="2800" dirty="0">
                <a:solidFill>
                  <a:srgbClr val="640064"/>
                </a:solidFill>
                <a:latin typeface="Arial Rounded MT Bold" panose="020F0704030504030204" pitchFamily="34" charset="0"/>
              </a:rPr>
              <a:t> </a:t>
            </a:r>
            <a:r>
              <a:rPr lang="en-GB" altLang="en-US" sz="2800" dirty="0" smtClean="0">
                <a:solidFill>
                  <a:srgbClr val="640064"/>
                </a:solidFill>
                <a:latin typeface="Arial Rounded MT Bold" panose="020F0704030504030204" pitchFamily="34" charset="0"/>
              </a:rPr>
              <a:t>    the text book. </a:t>
            </a:r>
          </a:p>
          <a:p>
            <a:pPr marL="0" indent="0" eaLnBrk="1" hangingPunct="1">
              <a:buNone/>
            </a:pPr>
            <a:endParaRPr lang="en-GB" altLang="en-US" sz="2800" dirty="0">
              <a:solidFill>
                <a:srgbClr val="640064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800" dirty="0" smtClean="0">
              <a:solidFill>
                <a:srgbClr val="640064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1800" dirty="0">
              <a:solidFill>
                <a:srgbClr val="640064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800" dirty="0" smtClean="0">
              <a:solidFill>
                <a:srgbClr val="640064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297760" y="3099595"/>
            <a:ext cx="11848423" cy="111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800" u="sng" dirty="0" smtClean="0">
                <a:solidFill>
                  <a:srgbClr val="640064"/>
                </a:solidFill>
                <a:latin typeface="Arial Rounded MT Bold" panose="020F0704030504030204" pitchFamily="34" charset="0"/>
              </a:rPr>
              <a:t>Christian Denominations and God; </a:t>
            </a:r>
            <a:endParaRPr lang="en-GB" altLang="en-US" sz="2800" u="sng" dirty="0">
              <a:solidFill>
                <a:srgbClr val="640064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500" u="sng" dirty="0">
              <a:solidFill>
                <a:srgbClr val="640064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GB" altLang="en-US" sz="2700" dirty="0" smtClean="0">
                <a:solidFill>
                  <a:srgbClr val="640064"/>
                </a:solidFill>
                <a:latin typeface="Arial Rounded MT Bold" panose="020F0704030504030204" pitchFamily="34" charset="0"/>
              </a:rPr>
              <a:t>Despite there being many different Christian denominations, worshipping in different ways and having different ideas about </a:t>
            </a:r>
            <a:r>
              <a:rPr lang="en-GB" altLang="en-US" sz="2700" smtClean="0">
                <a:solidFill>
                  <a:srgbClr val="640064"/>
                </a:solidFill>
                <a:latin typeface="Arial Rounded MT Bold" panose="020F0704030504030204" pitchFamily="34" charset="0"/>
              </a:rPr>
              <a:t>lifestyle etc., </a:t>
            </a:r>
            <a:r>
              <a:rPr lang="en-GB" altLang="en-US" sz="2700" dirty="0" smtClean="0">
                <a:solidFill>
                  <a:srgbClr val="640064"/>
                </a:solidFill>
                <a:latin typeface="Arial Rounded MT Bold" panose="020F0704030504030204" pitchFamily="34" charset="0"/>
              </a:rPr>
              <a:t>they all agree that Christianity is a monotheistic religion. </a:t>
            </a:r>
            <a:endParaRPr lang="en-GB" altLang="en-US" sz="2700" dirty="0">
              <a:solidFill>
                <a:srgbClr val="640064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800" dirty="0" smtClean="0">
              <a:solidFill>
                <a:srgbClr val="640064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1800" dirty="0">
              <a:solidFill>
                <a:srgbClr val="640064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800" dirty="0" smtClean="0">
              <a:solidFill>
                <a:srgbClr val="640064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297760" y="5322341"/>
            <a:ext cx="11363513" cy="111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800" u="sng" dirty="0" smtClean="0">
                <a:solidFill>
                  <a:srgbClr val="640064"/>
                </a:solidFill>
                <a:latin typeface="Arial Rounded MT Bold" panose="020F0704030504030204" pitchFamily="34" charset="0"/>
              </a:rPr>
              <a:t>Review; </a:t>
            </a:r>
            <a:endParaRPr lang="en-GB" altLang="en-US" sz="2800" u="sng" dirty="0">
              <a:solidFill>
                <a:srgbClr val="640064"/>
              </a:solidFill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500" u="sng" dirty="0">
              <a:solidFill>
                <a:srgbClr val="640064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2700" dirty="0" smtClean="0">
                <a:solidFill>
                  <a:srgbClr val="640064"/>
                </a:solidFill>
                <a:latin typeface="Arial Rounded MT Bold" panose="020F0704030504030204" pitchFamily="34" charset="0"/>
              </a:rPr>
              <a:t>Using the pictures provided, review your understanding                             of Christian beliefs about God.</a:t>
            </a:r>
            <a:endParaRPr lang="en-GB" altLang="en-US" sz="2700" dirty="0">
              <a:solidFill>
                <a:srgbClr val="640064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800" dirty="0" smtClean="0">
              <a:solidFill>
                <a:srgbClr val="640064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1800" dirty="0">
              <a:solidFill>
                <a:srgbClr val="640064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800" dirty="0" smtClean="0">
              <a:solidFill>
                <a:srgbClr val="640064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 descr="Related 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096" y="5074276"/>
            <a:ext cx="1924509" cy="1661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59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86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2756</TotalTime>
  <Words>251</Words>
  <Application>Microsoft Office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Rounded MT Bold</vt:lpstr>
      <vt:lpstr>Berlin Sans FB Demi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Butler</dc:creator>
  <cp:lastModifiedBy>W Butler</cp:lastModifiedBy>
  <cp:revision>20</cp:revision>
  <cp:lastPrinted>2017-08-03T12:58:24Z</cp:lastPrinted>
  <dcterms:created xsi:type="dcterms:W3CDTF">2017-07-13T08:40:32Z</dcterms:created>
  <dcterms:modified xsi:type="dcterms:W3CDTF">2017-10-10T14:46:44Z</dcterms:modified>
</cp:coreProperties>
</file>