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85E"/>
    <a:srgbClr val="0A6192"/>
    <a:srgbClr val="FFFF99"/>
    <a:srgbClr val="000000"/>
    <a:srgbClr val="0C72AA"/>
    <a:srgbClr val="0987CD"/>
    <a:srgbClr val="027FD4"/>
    <a:srgbClr val="19A1FD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4" autoAdjust="0"/>
  </p:normalViewPr>
  <p:slideViewPr>
    <p:cSldViewPr>
      <p:cViewPr varScale="1">
        <p:scale>
          <a:sx n="70" d="100"/>
          <a:sy n="70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352800"/>
            <a:ext cx="6172200" cy="762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279900"/>
            <a:ext cx="5638800" cy="7620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16C6EF-67C9-48B5-9004-3A438E81B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CC9C-E1D6-4478-B329-6990D9CA09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2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2479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5913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43EE7-8C26-4869-9553-9A73E623C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E016E-A96C-43E6-A21D-E42565AA6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5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406900"/>
            <a:ext cx="68183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906713"/>
            <a:ext cx="7123112" cy="12842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4E427-4B3D-4625-B67D-3014D09F3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0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13407-08ED-43D9-BDF3-D93F458101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B2BE-1C8B-448A-8A99-C7C40C0DB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8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F159-41F9-4AD8-A8CA-926B947ED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E58DD-BBB6-4213-84DB-7D6EBCD9B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6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FE47-98F7-4EDF-9911-7F9771225A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33B7A-ADB3-4469-B899-907B532FB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838200"/>
            <a:ext cx="7239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1E3BBD5-A3FB-4C98-BE86-3062A6C3E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accent4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4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accent4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accent4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hyperlink" Target="https://www.youtube.com/watch?v=I_7tdhPHcH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544" y="0"/>
            <a:ext cx="87895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46000">
                      <a:schemeClr val="tx2">
                        <a:lumMod val="60000"/>
                        <a:lumOff val="40000"/>
                      </a:schemeClr>
                    </a:gs>
                    <a:gs pos="65000">
                      <a:srgbClr val="FFFF99"/>
                    </a:gs>
                    <a:gs pos="65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pple Boy BTN" panose="020C0904040107040205" pitchFamily="34" charset="0"/>
              </a:rPr>
              <a:t>Special Revelation &amp; Enlightenment</a:t>
            </a:r>
            <a:endParaRPr lang="en-US" sz="4800" b="1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6000">
                    <a:schemeClr val="tx2">
                      <a:lumMod val="60000"/>
                      <a:lumOff val="40000"/>
                    </a:schemeClr>
                  </a:gs>
                  <a:gs pos="65000">
                    <a:srgbClr val="FFFF99"/>
                  </a:gs>
                  <a:gs pos="65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pple Boy BTN" panose="020C0904040107040205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06905" y="949315"/>
            <a:ext cx="8922412" cy="15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Key Question; </a:t>
            </a:r>
            <a:endParaRPr lang="en-GB" altLang="en-US" sz="2800" u="sng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eaLnBrk="1" hangingPunct="1">
              <a:buFontTx/>
              <a:buNone/>
            </a:pPr>
            <a:endParaRPr lang="en-US" altLang="en-US" sz="300" u="sng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6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How may God be known?</a:t>
            </a:r>
            <a:endParaRPr lang="en-GB" altLang="en-US" sz="2600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</p:txBody>
      </p:sp>
      <p:pic>
        <p:nvPicPr>
          <p:cNvPr id="3074" name="Picture 2" descr="Image result for zen teaching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4" b="23276"/>
          <a:stretch/>
        </p:blipFill>
        <p:spPr bwMode="auto">
          <a:xfrm>
            <a:off x="177563" y="3501007"/>
            <a:ext cx="410640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72464" y="3501007"/>
            <a:ext cx="3887475" cy="82829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464" y="3438099"/>
            <a:ext cx="375146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50" dirty="0" smtClean="0">
                <a:ln w="9525" cmpd="sng">
                  <a:noFill/>
                  <a:prstDash val="solid"/>
                </a:ln>
                <a:solidFill>
                  <a:srgbClr val="0A6192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arlow Solid Italic" panose="04030604020F02020D02" pitchFamily="82" charset="0"/>
              </a:rPr>
              <a:t>The quieter you become, the more you hear.</a:t>
            </a:r>
            <a:endParaRPr lang="en-US" sz="2800" b="1" cap="none" spc="50" dirty="0">
              <a:ln w="9525" cmpd="sng">
                <a:noFill/>
                <a:prstDash val="solid"/>
              </a:ln>
              <a:solidFill>
                <a:srgbClr val="0A6192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Harlow Solid Italic" panose="04030604020F02020D02" pitchFamily="82" charset="0"/>
            </a:endParaRPr>
          </a:p>
        </p:txBody>
      </p:sp>
      <p:pic>
        <p:nvPicPr>
          <p:cNvPr id="3076" name="Picture 4" descr="Image result for zen teaching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5" t="2380" r="209" b="12669"/>
          <a:stretch/>
        </p:blipFill>
        <p:spPr bwMode="auto">
          <a:xfrm>
            <a:off x="4409754" y="3501006"/>
            <a:ext cx="4565323" cy="32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21588" y="2049449"/>
            <a:ext cx="8922412" cy="15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To begin…</a:t>
            </a:r>
            <a:r>
              <a:rPr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</a:t>
            </a:r>
            <a:endParaRPr lang="en-GB" altLang="en-US" sz="2800" u="sng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eaLnBrk="1" hangingPunct="1">
              <a:buFontTx/>
              <a:buNone/>
            </a:pPr>
            <a:endParaRPr lang="en-US" altLang="en-US" sz="300" u="sng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6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Write down the Zen Buddhist quotations below and explain what you think they mean.</a:t>
            </a:r>
            <a:endParaRPr lang="en-GB" altLang="en-US" sz="2600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44" y="116632"/>
            <a:ext cx="87895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46000">
                      <a:schemeClr val="tx2">
                        <a:lumMod val="60000"/>
                        <a:lumOff val="40000"/>
                      </a:schemeClr>
                    </a:gs>
                    <a:gs pos="65000">
                      <a:srgbClr val="FFFF99"/>
                    </a:gs>
                    <a:gs pos="65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pple Boy BTN" panose="020C0904040107040205" pitchFamily="34" charset="0"/>
              </a:rPr>
              <a:t>Special Revelation &amp; Enlightenment</a:t>
            </a:r>
            <a:endParaRPr lang="en-US" sz="4800" b="1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6000">
                    <a:schemeClr val="tx2">
                      <a:lumMod val="60000"/>
                      <a:lumOff val="40000"/>
                    </a:schemeClr>
                  </a:gs>
                  <a:gs pos="65000">
                    <a:srgbClr val="FFFF99"/>
                  </a:gs>
                  <a:gs pos="65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pple Boy BTN" panose="020C0904040107040205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325517" y="1144198"/>
            <a:ext cx="7647613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u="sng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Things to do; </a:t>
            </a:r>
            <a:endParaRPr lang="en-GB" altLang="en-US" sz="2800" u="sng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eaLnBrk="1" hangingPunct="1">
              <a:buFontTx/>
              <a:buNone/>
            </a:pPr>
            <a:endParaRPr lang="en-US" altLang="en-US" sz="800" u="sng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Note down definitions for the keywords.</a:t>
            </a:r>
          </a:p>
          <a:p>
            <a:pPr marL="342900" indent="-342900" eaLnBrk="1" hangingPunct="1">
              <a:buAutoNum type="arabicPeriod"/>
            </a:pPr>
            <a:endParaRPr lang="en-GB" altLang="en-US" sz="1000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342900" indent="-342900" eaLnBrk="1" hangingPunct="1">
              <a:buAutoNum type="arabicPeriod"/>
            </a:pPr>
            <a:r>
              <a:rPr lang="en-GB" altLang="en-US" sz="2800" dirty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Explain each of the following terms with   </a:t>
            </a:r>
          </a:p>
          <a:p>
            <a:pPr marL="0" indent="0" eaLnBrk="1" hangingPunct="1">
              <a:buNone/>
            </a:pPr>
            <a:r>
              <a:rPr lang="en-GB" altLang="en-US" sz="2800" dirty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  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examples;  Special Revelation;</a:t>
            </a:r>
          </a:p>
          <a:p>
            <a:pPr marL="0" indent="0" eaLnBrk="1" hangingPunct="1">
              <a:buNone/>
            </a:pPr>
            <a:r>
              <a:rPr lang="en-GB" altLang="en-US" sz="2800" dirty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                         General Revelation;</a:t>
            </a:r>
          </a:p>
          <a:p>
            <a:pPr marL="0" indent="0" eaLnBrk="1" hangingPunct="1">
              <a:buNone/>
            </a:pPr>
            <a:r>
              <a:rPr lang="en-GB" altLang="en-US" sz="2800" dirty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                         Visions</a:t>
            </a:r>
          </a:p>
          <a:p>
            <a:pPr marL="342900" indent="-342900" eaLnBrk="1" hangingPunct="1">
              <a:buAutoNum type="arabicPeriod"/>
            </a:pPr>
            <a:endParaRPr lang="en-GB" altLang="en-US" sz="1000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3. Watch the video about Saul/Paul.  </a:t>
            </a:r>
          </a:p>
          <a:p>
            <a:pPr marL="0" indent="0" eaLnBrk="1" hangingPunct="1">
              <a:buNone/>
            </a:pPr>
            <a:r>
              <a:rPr lang="en-GB" altLang="en-US" sz="2800" dirty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  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Complete the task on the sheet you will    </a:t>
            </a:r>
          </a:p>
          <a:p>
            <a:pPr marL="0" indent="0" eaLnBrk="1" hangingPunct="1">
              <a:buNone/>
            </a:pPr>
            <a:r>
              <a:rPr lang="en-GB" altLang="en-US" sz="2800" dirty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    </a:t>
            </a:r>
            <a:r>
              <a:rPr lang="en-GB" altLang="en-US" sz="2800" dirty="0" smtClean="0">
                <a:solidFill>
                  <a:schemeClr val="accent1">
                    <a:lumMod val="50000"/>
                  </a:schemeClr>
                </a:solidFill>
                <a:latin typeface="Candy Buzz BTN" panose="020F0504010107060306" pitchFamily="34" charset="0"/>
              </a:rPr>
              <a:t>be given.</a:t>
            </a:r>
            <a:endParaRPr lang="en-GB" altLang="en-US" sz="1800" dirty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chemeClr val="accent1">
                  <a:lumMod val="50000"/>
                </a:schemeClr>
              </a:solidFill>
              <a:latin typeface="Candy Buzz BTN" panose="020F050401010706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5805264"/>
            <a:ext cx="6030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www.youtube.com/watch?v=I_7tdhPHcHw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pic>
        <p:nvPicPr>
          <p:cNvPr id="1026" name="Picture 2" descr="Related imag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45543"/>
            <a:ext cx="1656185" cy="87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975" y="3135627"/>
            <a:ext cx="1074809" cy="10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46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44" y="116632"/>
            <a:ext cx="87895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46000">
                      <a:schemeClr val="tx2">
                        <a:lumMod val="60000"/>
                        <a:lumOff val="40000"/>
                      </a:schemeClr>
                    </a:gs>
                    <a:gs pos="65000">
                      <a:srgbClr val="FFFF99"/>
                    </a:gs>
                    <a:gs pos="65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pple Boy BTN" panose="020C0904040107040205" pitchFamily="34" charset="0"/>
              </a:rPr>
              <a:t>Special Revelation &amp; Enlightenment</a:t>
            </a:r>
            <a:endParaRPr lang="en-US" sz="4800" b="1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6000">
                    <a:schemeClr val="tx2">
                      <a:lumMod val="60000"/>
                      <a:lumOff val="40000"/>
                    </a:schemeClr>
                  </a:gs>
                  <a:gs pos="65000">
                    <a:srgbClr val="FFFF99"/>
                  </a:gs>
                  <a:gs pos="65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pple Boy BTN" panose="020C0904040107040205" pitchFamily="34" charset="0"/>
            </a:endParaRPr>
          </a:p>
        </p:txBody>
      </p:sp>
      <p:pic>
        <p:nvPicPr>
          <p:cNvPr id="2052" name="Picture 4" descr="Image result for paul's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29" y="1052736"/>
            <a:ext cx="8780101" cy="547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88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44" y="116632"/>
            <a:ext cx="87895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16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46000">
                      <a:schemeClr val="tx2">
                        <a:lumMod val="60000"/>
                        <a:lumOff val="40000"/>
                      </a:schemeClr>
                    </a:gs>
                    <a:gs pos="65000">
                      <a:srgbClr val="FFFF99"/>
                    </a:gs>
                    <a:gs pos="65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pple Boy BTN" panose="020C0904040107040205" pitchFamily="34" charset="0"/>
              </a:rPr>
              <a:t>Special Revelation &amp; Enlightenment</a:t>
            </a:r>
            <a:endParaRPr lang="en-US" sz="4800" b="1" dirty="0">
              <a:ln w="10160">
                <a:solidFill>
                  <a:schemeClr val="accent1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6000">
                    <a:schemeClr val="tx2">
                      <a:lumMod val="60000"/>
                      <a:lumOff val="40000"/>
                    </a:schemeClr>
                  </a:gs>
                  <a:gs pos="65000">
                    <a:srgbClr val="FFFF99"/>
                  </a:gs>
                  <a:gs pos="65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pple Boy BTN" panose="020C0904040107040205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3648" y="1484784"/>
            <a:ext cx="756948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u="sng" dirty="0">
                <a:solidFill>
                  <a:srgbClr val="0A6192"/>
                </a:solidFill>
                <a:latin typeface="Arial Rounded MT Bold" panose="020F0704030504030204" pitchFamily="34" charset="0"/>
              </a:rPr>
              <a:t>Questions …</a:t>
            </a:r>
          </a:p>
          <a:p>
            <a:endParaRPr lang="en-GB" sz="800" dirty="0">
              <a:solidFill>
                <a:srgbClr val="0A6192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/>
            </a:pPr>
            <a:r>
              <a:rPr lang="en-GB" sz="2600" dirty="0" smtClean="0">
                <a:solidFill>
                  <a:srgbClr val="0A6192"/>
                </a:solidFill>
                <a:latin typeface="Arial Rounded MT Bold" panose="020F0704030504030204" pitchFamily="34" charset="0"/>
              </a:rPr>
              <a:t>What </a:t>
            </a:r>
            <a:r>
              <a:rPr lang="en-GB" sz="2600" dirty="0">
                <a:solidFill>
                  <a:srgbClr val="0A6192"/>
                </a:solidFill>
                <a:latin typeface="Arial Rounded MT Bold" panose="020F0704030504030204" pitchFamily="34" charset="0"/>
              </a:rPr>
              <a:t>‘ultimate truths’ did Buddha </a:t>
            </a:r>
            <a:r>
              <a:rPr lang="en-GB" sz="2600" dirty="0" smtClean="0">
                <a:solidFill>
                  <a:srgbClr val="0A6192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2600" dirty="0">
                <a:solidFill>
                  <a:srgbClr val="0A6192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0A6192"/>
                </a:solidFill>
                <a:latin typeface="Arial Rounded MT Bold" panose="020F0704030504030204" pitchFamily="34" charset="0"/>
              </a:rPr>
              <a:t>     discover </a:t>
            </a:r>
            <a:r>
              <a:rPr lang="en-GB" sz="2600" dirty="0">
                <a:solidFill>
                  <a:srgbClr val="0A6192"/>
                </a:solidFill>
                <a:latin typeface="Arial Rounded MT Bold" panose="020F0704030504030204" pitchFamily="34" charset="0"/>
              </a:rPr>
              <a:t>when he attained enlightenment</a:t>
            </a:r>
            <a:r>
              <a:rPr lang="en-GB" sz="2600" dirty="0" smtClean="0">
                <a:solidFill>
                  <a:srgbClr val="0A6192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GB" sz="1000" dirty="0">
              <a:solidFill>
                <a:srgbClr val="0A6192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GB" sz="2600" dirty="0" smtClean="0">
                <a:solidFill>
                  <a:srgbClr val="0A6192"/>
                </a:solidFill>
                <a:latin typeface="Arial Rounded MT Bold" panose="020F0704030504030204" pitchFamily="34" charset="0"/>
              </a:rPr>
              <a:t>Using </a:t>
            </a:r>
            <a:r>
              <a:rPr lang="en-GB" sz="2600" dirty="0">
                <a:solidFill>
                  <a:srgbClr val="0A6192"/>
                </a:solidFill>
                <a:latin typeface="Arial Rounded MT Bold" panose="020F0704030504030204" pitchFamily="34" charset="0"/>
              </a:rPr>
              <a:t>the example of Saul/Paul explain an </a:t>
            </a:r>
            <a:endParaRPr lang="en-GB" sz="2600" dirty="0" smtClean="0">
              <a:solidFill>
                <a:srgbClr val="0A6192"/>
              </a:solidFill>
              <a:latin typeface="Arial Rounded MT Bold" panose="020F0704030504030204" pitchFamily="34" charset="0"/>
            </a:endParaRPr>
          </a:p>
          <a:p>
            <a:r>
              <a:rPr lang="en-GB" sz="2600" dirty="0">
                <a:solidFill>
                  <a:srgbClr val="0A6192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600" dirty="0" smtClean="0">
                <a:solidFill>
                  <a:srgbClr val="0A6192"/>
                </a:solidFill>
                <a:latin typeface="Arial Rounded MT Bold" panose="020F0704030504030204" pitchFamily="34" charset="0"/>
              </a:rPr>
              <a:t>     argument </a:t>
            </a:r>
            <a:r>
              <a:rPr lang="en-GB" sz="2600" dirty="0">
                <a:solidFill>
                  <a:srgbClr val="0A6192"/>
                </a:solidFill>
                <a:latin typeface="Arial Rounded MT Bold" panose="020F0704030504030204" pitchFamily="34" charset="0"/>
              </a:rPr>
              <a:t>against special revelation.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544" y="4103787"/>
            <a:ext cx="957303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u="sng" dirty="0" smtClean="0">
              <a:solidFill>
                <a:srgbClr val="06285E"/>
              </a:solidFill>
              <a:latin typeface="Arial Rounded MT Bold" panose="020F0704030504030204" pitchFamily="34" charset="0"/>
            </a:endParaRPr>
          </a:p>
          <a:p>
            <a:r>
              <a:rPr lang="en-GB" sz="2600" u="sng" dirty="0" smtClean="0">
                <a:solidFill>
                  <a:srgbClr val="06285E"/>
                </a:solidFill>
                <a:latin typeface="Arial Rounded MT Bold" panose="020F0704030504030204" pitchFamily="34" charset="0"/>
              </a:rPr>
              <a:t>Exam Question:</a:t>
            </a:r>
          </a:p>
          <a:p>
            <a:r>
              <a:rPr lang="en-GB" sz="2600" dirty="0" smtClean="0">
                <a:solidFill>
                  <a:srgbClr val="06285E"/>
                </a:solidFill>
                <a:latin typeface="Arial Rounded MT Bold" panose="020F0704030504030204" pitchFamily="34" charset="0"/>
              </a:rPr>
              <a:t>Explain </a:t>
            </a:r>
            <a:r>
              <a:rPr lang="en-GB" sz="2600" dirty="0">
                <a:solidFill>
                  <a:srgbClr val="06285E"/>
                </a:solidFill>
                <a:latin typeface="Arial Rounded MT Bold" panose="020F0704030504030204" pitchFamily="34" charset="0"/>
              </a:rPr>
              <a:t>two contrasting beliefs in contemporary British society about visions.</a:t>
            </a:r>
          </a:p>
          <a:p>
            <a:r>
              <a:rPr lang="en-GB" sz="2600" dirty="0">
                <a:solidFill>
                  <a:srgbClr val="06285E"/>
                </a:solidFill>
                <a:latin typeface="Arial Rounded MT Bold" panose="020F0704030504030204" pitchFamily="34" charset="0"/>
              </a:rPr>
              <a:t>In your answer you should refer to the main religious tradition of Great Britain </a:t>
            </a:r>
            <a:r>
              <a:rPr lang="en-GB" sz="2600" dirty="0" smtClean="0">
                <a:solidFill>
                  <a:srgbClr val="06285E"/>
                </a:solidFill>
                <a:latin typeface="Arial Rounded MT Bold" panose="020F0704030504030204" pitchFamily="34" charset="0"/>
              </a:rPr>
              <a:t>and non-religious </a:t>
            </a:r>
            <a:r>
              <a:rPr lang="en-GB" sz="2600" dirty="0">
                <a:solidFill>
                  <a:srgbClr val="06285E"/>
                </a:solidFill>
                <a:latin typeface="Arial Rounded MT Bold" panose="020F0704030504030204" pitchFamily="34" charset="0"/>
              </a:rPr>
              <a:t>beliefs</a:t>
            </a:r>
            <a:r>
              <a:rPr lang="en-GB" sz="2600" dirty="0" smtClean="0">
                <a:solidFill>
                  <a:srgbClr val="06285E"/>
                </a:solidFill>
                <a:latin typeface="Arial Rounded MT Bold" panose="020F0704030504030204" pitchFamily="34" charset="0"/>
              </a:rPr>
              <a:t>. </a:t>
            </a:r>
            <a:r>
              <a:rPr lang="en-GB" sz="1050" i="1" dirty="0" smtClean="0">
                <a:solidFill>
                  <a:srgbClr val="06285E"/>
                </a:solidFill>
                <a:latin typeface="Arial Rounded MT Bold" panose="020F0704030504030204" pitchFamily="34" charset="0"/>
              </a:rPr>
              <a:t>[</a:t>
            </a:r>
            <a:r>
              <a:rPr lang="en-GB" sz="1050" i="1" dirty="0">
                <a:solidFill>
                  <a:srgbClr val="06285E"/>
                </a:solidFill>
                <a:latin typeface="Arial Rounded MT Bold" panose="020F0704030504030204" pitchFamily="34" charset="0"/>
              </a:rPr>
              <a:t>4 marks] </a:t>
            </a:r>
          </a:p>
        </p:txBody>
      </p:sp>
      <p:pic>
        <p:nvPicPr>
          <p:cNvPr id="4098" name="Picture 2" descr="Related image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204864"/>
            <a:ext cx="1806687" cy="197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57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82979A"/>
      </a:dk1>
      <a:lt1>
        <a:srgbClr val="FFFFFF"/>
      </a:lt1>
      <a:dk2>
        <a:srgbClr val="FF5BAD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6E8083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82979A"/>
        </a:dk1>
        <a:lt1>
          <a:srgbClr val="FFFFFF"/>
        </a:lt1>
        <a:dk2>
          <a:srgbClr val="FF5BAD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6E8083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9BA96-AD61-47DA-AE7E-33380B1320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Botanical extract design slides</Template>
  <TotalTime>1316</TotalTime>
  <Words>173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Apple Boy BTN</vt:lpstr>
      <vt:lpstr>Arial</vt:lpstr>
      <vt:lpstr>Arial Rounded MT Bold</vt:lpstr>
      <vt:lpstr>Candy Buzz BTN</vt:lpstr>
      <vt:lpstr>Harlow Solid Italic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keywords/>
  <cp:lastModifiedBy>Wendy Butler</cp:lastModifiedBy>
  <cp:revision>15</cp:revision>
  <cp:lastPrinted>1601-01-01T00:00:00Z</cp:lastPrinted>
  <dcterms:created xsi:type="dcterms:W3CDTF">2017-05-04T15:21:05Z</dcterms:created>
  <dcterms:modified xsi:type="dcterms:W3CDTF">2017-05-07T12:02:54Z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TC010900201033</vt:lpwstr>
  </property>
</Properties>
</file>