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5AB"/>
    <a:srgbClr val="51C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593" y="109840"/>
            <a:ext cx="12097407" cy="723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100" b="1" spc="50" dirty="0" smtClean="0">
                <a:ln w="127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24000">
                      <a:schemeClr val="accent1">
                        <a:lumMod val="5000"/>
                        <a:lumOff val="95000"/>
                      </a:schemeClr>
                    </a:gs>
                    <a:gs pos="65000">
                      <a:schemeClr val="accent1">
                        <a:lumMod val="45000"/>
                        <a:lumOff val="55000"/>
                      </a:schemeClr>
                    </a:gs>
                    <a:gs pos="64000">
                      <a:srgbClr val="51C1D7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amsky SF" pitchFamily="2" charset="0"/>
              </a:rPr>
              <a:t>Other Arguments Against the Existence of God.</a:t>
            </a:r>
            <a:endParaRPr lang="en-US" sz="4100" b="1" cap="none" spc="50" dirty="0">
              <a:ln w="127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gradFill flip="none" rotWithShape="1">
                <a:gsLst>
                  <a:gs pos="24000">
                    <a:schemeClr val="accent1">
                      <a:lumMod val="5000"/>
                      <a:lumOff val="95000"/>
                    </a:schemeClr>
                  </a:gs>
                  <a:gs pos="65000">
                    <a:schemeClr val="accent1">
                      <a:lumMod val="45000"/>
                      <a:lumOff val="55000"/>
                    </a:schemeClr>
                  </a:gs>
                  <a:gs pos="64000">
                    <a:srgbClr val="51C1D7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amsky SF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65785" y="1369057"/>
            <a:ext cx="8855613" cy="11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Key Question; </a:t>
            </a:r>
            <a:endParaRPr lang="en-GB" altLang="en-US" sz="30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What are some of the other arguments against the existence of God? </a:t>
            </a:r>
          </a:p>
          <a:p>
            <a:pPr marL="0" indent="0" eaLnBrk="1" hangingPunct="1">
              <a:buNone/>
            </a:pPr>
            <a:endParaRPr lang="en-GB" altLang="en-US" sz="1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414117" y="3755934"/>
            <a:ext cx="3952143" cy="206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800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To begin… </a:t>
            </a:r>
            <a:endParaRPr lang="en-GB" altLang="en-US" sz="28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Crossword!             </a:t>
            </a:r>
            <a:endParaRPr lang="en-GB" altLang="en-US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Image result for lotus animated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590" y="743755"/>
            <a:ext cx="2933431" cy="533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rossword 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659" y="3389561"/>
            <a:ext cx="2604135" cy="258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593" y="109840"/>
            <a:ext cx="12097407" cy="723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100" b="1" spc="50" dirty="0" smtClean="0">
                <a:ln w="127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24000">
                      <a:schemeClr val="accent1">
                        <a:lumMod val="5000"/>
                        <a:lumOff val="95000"/>
                      </a:schemeClr>
                    </a:gs>
                    <a:gs pos="65000">
                      <a:schemeClr val="accent1">
                        <a:lumMod val="45000"/>
                        <a:lumOff val="55000"/>
                      </a:schemeClr>
                    </a:gs>
                    <a:gs pos="64000">
                      <a:srgbClr val="51C1D7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amsky SF" pitchFamily="2" charset="0"/>
              </a:rPr>
              <a:t>Other Arguments Against the Existence of God.</a:t>
            </a:r>
            <a:endParaRPr lang="en-US" sz="4100" b="1" cap="none" spc="50" dirty="0">
              <a:ln w="127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gradFill flip="none" rotWithShape="1">
                <a:gsLst>
                  <a:gs pos="24000">
                    <a:schemeClr val="accent1">
                      <a:lumMod val="5000"/>
                      <a:lumOff val="95000"/>
                    </a:schemeClr>
                  </a:gs>
                  <a:gs pos="65000">
                    <a:schemeClr val="accent1">
                      <a:lumMod val="45000"/>
                      <a:lumOff val="55000"/>
                    </a:schemeClr>
                  </a:gs>
                  <a:gs pos="64000">
                    <a:srgbClr val="51C1D7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amsky SF" pitchFamily="2" charset="0"/>
            </a:endParaRPr>
          </a:p>
        </p:txBody>
      </p:sp>
      <p:pic>
        <p:nvPicPr>
          <p:cNvPr id="2050" name="Picture 2" descr="Image result for angel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392"/>
            <a:ext cx="3440430" cy="365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20440" y="1386959"/>
            <a:ext cx="835533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>
                <a:solidFill>
                  <a:srgbClr val="2795AB"/>
                </a:solidFill>
                <a:latin typeface="Arial Rounded MT Bold" panose="020F0704030504030204" pitchFamily="34" charset="0"/>
              </a:rPr>
              <a:t>Complete the following …</a:t>
            </a:r>
          </a:p>
          <a:p>
            <a:endParaRPr lang="en-GB" sz="1000" dirty="0">
              <a:solidFill>
                <a:srgbClr val="2795AB"/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>
                <a:solidFill>
                  <a:srgbClr val="2795AB"/>
                </a:solidFill>
                <a:latin typeface="Arial Rounded MT Bold" panose="020F0704030504030204" pitchFamily="34" charset="0"/>
              </a:rPr>
              <a:t>o	The difference between knowledge and faith is</a:t>
            </a:r>
            <a:r>
              <a:rPr lang="en-GB" sz="2400" dirty="0" smtClean="0">
                <a:solidFill>
                  <a:srgbClr val="2795AB"/>
                </a:solidFill>
                <a:latin typeface="Arial Rounded MT Bold" panose="020F0704030504030204" pitchFamily="34" charset="0"/>
              </a:rPr>
              <a:t>…</a:t>
            </a:r>
          </a:p>
          <a:p>
            <a:endParaRPr lang="en-GB" sz="1000" dirty="0">
              <a:solidFill>
                <a:srgbClr val="2795AB"/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>
                <a:solidFill>
                  <a:srgbClr val="2795AB"/>
                </a:solidFill>
                <a:latin typeface="Arial Rounded MT Bold" panose="020F0704030504030204" pitchFamily="34" charset="0"/>
              </a:rPr>
              <a:t>o	Atheists say science proves God does not exist </a:t>
            </a:r>
            <a:r>
              <a:rPr lang="en-GB" sz="2400" dirty="0" smtClean="0">
                <a:solidFill>
                  <a:srgbClr val="2795AB"/>
                </a:solidFill>
                <a:latin typeface="Arial Rounded MT Bold" panose="020F0704030504030204" pitchFamily="34" charset="0"/>
              </a:rPr>
              <a:t>       </a:t>
            </a:r>
          </a:p>
          <a:p>
            <a:r>
              <a:rPr lang="en-GB" sz="2400" dirty="0">
                <a:solidFill>
                  <a:srgbClr val="2795AB"/>
                </a:solidFill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solidFill>
                  <a:srgbClr val="2795AB"/>
                </a:solidFill>
                <a:latin typeface="Arial Rounded MT Bold" panose="020F0704030504030204" pitchFamily="34" charset="0"/>
              </a:rPr>
              <a:t>     because</a:t>
            </a:r>
            <a:r>
              <a:rPr lang="en-GB" sz="2400" dirty="0">
                <a:solidFill>
                  <a:srgbClr val="2795AB"/>
                </a:solidFill>
                <a:latin typeface="Arial Rounded MT Bold" panose="020F0704030504030204" pitchFamily="34" charset="0"/>
              </a:rPr>
              <a:t>… (explain two reasons</a:t>
            </a:r>
            <a:r>
              <a:rPr lang="en-GB" sz="2400" dirty="0" smtClean="0">
                <a:solidFill>
                  <a:srgbClr val="2795AB"/>
                </a:solidFill>
                <a:latin typeface="Arial Rounded MT Bold" panose="020F0704030504030204" pitchFamily="34" charset="0"/>
              </a:rPr>
              <a:t>).</a:t>
            </a:r>
          </a:p>
          <a:p>
            <a:endParaRPr lang="en-GB" sz="1000" dirty="0">
              <a:solidFill>
                <a:srgbClr val="2795AB"/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>
                <a:solidFill>
                  <a:srgbClr val="2795AB"/>
                </a:solidFill>
                <a:latin typeface="Arial Rounded MT Bold" panose="020F0704030504030204" pitchFamily="34" charset="0"/>
              </a:rPr>
              <a:t>o	Theists would say science does not disprove God’s </a:t>
            </a:r>
            <a:endParaRPr lang="en-GB" sz="2400" dirty="0" smtClean="0">
              <a:solidFill>
                <a:srgbClr val="2795AB"/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>
                <a:solidFill>
                  <a:srgbClr val="2795AB"/>
                </a:solidFill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solidFill>
                  <a:srgbClr val="2795AB"/>
                </a:solidFill>
                <a:latin typeface="Arial Rounded MT Bold" panose="020F0704030504030204" pitchFamily="34" charset="0"/>
              </a:rPr>
              <a:t>     existence </a:t>
            </a:r>
            <a:r>
              <a:rPr lang="en-GB" sz="2400" dirty="0">
                <a:solidFill>
                  <a:srgbClr val="2795AB"/>
                </a:solidFill>
                <a:latin typeface="Arial Rounded MT Bold" panose="020F0704030504030204" pitchFamily="34" charset="0"/>
              </a:rPr>
              <a:t>because… (explain two reasons</a:t>
            </a:r>
            <a:r>
              <a:rPr lang="en-GB" sz="2400" dirty="0" smtClean="0">
                <a:solidFill>
                  <a:srgbClr val="2795AB"/>
                </a:solidFill>
                <a:latin typeface="Arial Rounded MT Bold" panose="020F0704030504030204" pitchFamily="34" charset="0"/>
              </a:rPr>
              <a:t>).</a:t>
            </a:r>
          </a:p>
          <a:p>
            <a:endParaRPr lang="en-GB" sz="1000" dirty="0">
              <a:solidFill>
                <a:srgbClr val="2795AB"/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>
                <a:solidFill>
                  <a:srgbClr val="2795AB"/>
                </a:solidFill>
                <a:latin typeface="Arial Rounded MT Bold" panose="020F0704030504030204" pitchFamily="34" charset="0"/>
              </a:rPr>
              <a:t>o	Atheists say evil proves God does not exist </a:t>
            </a:r>
            <a:endParaRPr lang="en-GB" sz="2400" dirty="0" smtClean="0">
              <a:solidFill>
                <a:srgbClr val="2795AB"/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>
                <a:solidFill>
                  <a:srgbClr val="2795AB"/>
                </a:solidFill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solidFill>
                  <a:srgbClr val="2795AB"/>
                </a:solidFill>
                <a:latin typeface="Arial Rounded MT Bold" panose="020F0704030504030204" pitchFamily="34" charset="0"/>
              </a:rPr>
              <a:t>     because</a:t>
            </a:r>
            <a:r>
              <a:rPr lang="en-GB" sz="2400" dirty="0">
                <a:solidFill>
                  <a:srgbClr val="2795AB"/>
                </a:solidFill>
                <a:latin typeface="Arial Rounded MT Bold" panose="020F0704030504030204" pitchFamily="34" charset="0"/>
              </a:rPr>
              <a:t>… (explain two reasons</a:t>
            </a:r>
            <a:r>
              <a:rPr lang="en-GB" sz="2400" dirty="0" smtClean="0">
                <a:solidFill>
                  <a:srgbClr val="2795AB"/>
                </a:solidFill>
                <a:latin typeface="Arial Rounded MT Bold" panose="020F0704030504030204" pitchFamily="34" charset="0"/>
              </a:rPr>
              <a:t>).</a:t>
            </a:r>
          </a:p>
          <a:p>
            <a:endParaRPr lang="en-GB" sz="1000" dirty="0">
              <a:solidFill>
                <a:srgbClr val="2795AB"/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>
                <a:solidFill>
                  <a:srgbClr val="2795AB"/>
                </a:solidFill>
                <a:latin typeface="Arial Rounded MT Bold" panose="020F0704030504030204" pitchFamily="34" charset="0"/>
              </a:rPr>
              <a:t>o	Theists would say evil does not disprove God’s </a:t>
            </a:r>
            <a:endParaRPr lang="en-GB" sz="2400" dirty="0" smtClean="0">
              <a:solidFill>
                <a:srgbClr val="2795AB"/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>
                <a:solidFill>
                  <a:srgbClr val="2795AB"/>
                </a:solidFill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solidFill>
                  <a:srgbClr val="2795AB"/>
                </a:solidFill>
                <a:latin typeface="Arial Rounded MT Bold" panose="020F0704030504030204" pitchFamily="34" charset="0"/>
              </a:rPr>
              <a:t>     existence </a:t>
            </a:r>
            <a:r>
              <a:rPr lang="en-GB" sz="2400" dirty="0">
                <a:solidFill>
                  <a:srgbClr val="2795AB"/>
                </a:solidFill>
                <a:latin typeface="Arial Rounded MT Bold" panose="020F0704030504030204" pitchFamily="34" charset="0"/>
              </a:rPr>
              <a:t>because… (explain two reasons).</a:t>
            </a:r>
          </a:p>
        </p:txBody>
      </p:sp>
    </p:spTree>
    <p:extLst>
      <p:ext uri="{BB962C8B-B14F-4D97-AF65-F5344CB8AC3E}">
        <p14:creationId xmlns:p14="http://schemas.microsoft.com/office/powerpoint/2010/main" val="13705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593" y="109840"/>
            <a:ext cx="12097407" cy="723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100" b="1" spc="50" dirty="0" smtClean="0">
                <a:ln w="127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24000">
                      <a:schemeClr val="accent1">
                        <a:lumMod val="5000"/>
                        <a:lumOff val="95000"/>
                      </a:schemeClr>
                    </a:gs>
                    <a:gs pos="65000">
                      <a:schemeClr val="accent1">
                        <a:lumMod val="45000"/>
                        <a:lumOff val="55000"/>
                      </a:schemeClr>
                    </a:gs>
                    <a:gs pos="64000">
                      <a:srgbClr val="51C1D7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amsky SF" pitchFamily="2" charset="0"/>
              </a:rPr>
              <a:t>Other Arguments Against the Existence of God.</a:t>
            </a:r>
            <a:endParaRPr lang="en-US" sz="4100" b="1" cap="none" spc="50" dirty="0">
              <a:ln w="127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gradFill flip="none" rotWithShape="1">
                <a:gsLst>
                  <a:gs pos="24000">
                    <a:schemeClr val="accent1">
                      <a:lumMod val="5000"/>
                      <a:lumOff val="95000"/>
                    </a:schemeClr>
                  </a:gs>
                  <a:gs pos="65000">
                    <a:schemeClr val="accent1">
                      <a:lumMod val="45000"/>
                      <a:lumOff val="55000"/>
                    </a:schemeClr>
                  </a:gs>
                  <a:gs pos="64000">
                    <a:srgbClr val="51C1D7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amsky SF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7889" y="1029607"/>
            <a:ext cx="835533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 smtClean="0">
                <a:solidFill>
                  <a:srgbClr val="2795AB"/>
                </a:solidFill>
                <a:latin typeface="Arial Rounded MT Bold" panose="020F0704030504030204" pitchFamily="34" charset="0"/>
              </a:rPr>
              <a:t>Review;</a:t>
            </a:r>
          </a:p>
          <a:p>
            <a:endParaRPr lang="en-GB" sz="1000" u="sng" dirty="0">
              <a:solidFill>
                <a:srgbClr val="2795AB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2795AB"/>
                </a:solidFill>
                <a:latin typeface="Arial Rounded MT Bold" panose="020F0704030504030204" pitchFamily="34" charset="0"/>
              </a:rPr>
              <a:t>Complete the exam questions on aspects of the topic so far.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GB" sz="1000" dirty="0">
              <a:solidFill>
                <a:srgbClr val="2795AB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2795AB"/>
                </a:solidFill>
                <a:latin typeface="Arial Rounded MT Bold" panose="020F0704030504030204" pitchFamily="34" charset="0"/>
              </a:rPr>
              <a:t>Don’t forget to read the questions carefully and answer accordingly.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GB" sz="1000" dirty="0">
              <a:solidFill>
                <a:srgbClr val="2795AB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2795AB"/>
                </a:solidFill>
                <a:latin typeface="Arial Rounded MT Bold" panose="020F0704030504030204" pitchFamily="34" charset="0"/>
              </a:rPr>
              <a:t>For questions 3 – 5 make sure you explain your answers clearly.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GB" sz="1000" dirty="0">
              <a:solidFill>
                <a:srgbClr val="2795AB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2795AB"/>
                </a:solidFill>
                <a:latin typeface="Arial Rounded MT Bold" panose="020F0704030504030204" pitchFamily="34" charset="0"/>
              </a:rPr>
              <a:t>Take note of how many marks each question is worth and include/explain enough relevant points to achieve this mark.</a:t>
            </a:r>
          </a:p>
          <a:p>
            <a:endParaRPr lang="en-GB" sz="1000" dirty="0">
              <a:solidFill>
                <a:srgbClr val="2795AB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2795AB"/>
                </a:solidFill>
                <a:latin typeface="Arial Rounded MT Bold" panose="020F0704030504030204" pitchFamily="34" charset="0"/>
              </a:rPr>
              <a:t>Complete for I.L.</a:t>
            </a:r>
            <a:endParaRPr lang="en-GB" sz="2400" dirty="0">
              <a:solidFill>
                <a:srgbClr val="2795AB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Image result for question mark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643" y="5108028"/>
            <a:ext cx="1681576" cy="168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ndle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5" y="-369232"/>
            <a:ext cx="2514053" cy="70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619</TotalTime>
  <Words>112</Words>
  <Application>Microsoft Office PowerPoint</Application>
  <PresentationFormat>Widescreen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Adamsky SF</vt:lpstr>
      <vt:lpstr>Arial</vt:lpstr>
      <vt:lpstr>Arial Rounded MT Bold</vt:lpstr>
      <vt:lpstr>Corbel</vt:lpstr>
      <vt:lpstr>Courier New</vt:lpstr>
      <vt:lpstr>Wingdings 2</vt:lpstr>
      <vt:lpstr>Frame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W Butler</cp:lastModifiedBy>
  <cp:revision>7</cp:revision>
  <dcterms:created xsi:type="dcterms:W3CDTF">2017-05-03T12:53:10Z</dcterms:created>
  <dcterms:modified xsi:type="dcterms:W3CDTF">2017-05-04T15:09:25Z</dcterms:modified>
</cp:coreProperties>
</file>