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hyperlink" Target="https://www.kingjamesbibleonline.org/1-John-4-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78" y="196839"/>
            <a:ext cx="11928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The Existence of God &amp; Revelation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66446" y="3589360"/>
            <a:ext cx="11925554" cy="326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latin typeface="Arial Rounded MT Bold" panose="020F0704030504030204" pitchFamily="34" charset="0"/>
              </a:rPr>
              <a:t>To start; </a:t>
            </a:r>
            <a:endParaRPr lang="en-GB" altLang="en-US" sz="3000" u="sng" dirty="0"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latin typeface="Arial Rounded MT Bold" panose="020F0704030504030204" pitchFamily="34" charset="0"/>
              </a:rPr>
              <a:t>This topic is based on the philosophical ideas about the nature of God and arguments for and against the existence of God.</a:t>
            </a:r>
          </a:p>
          <a:p>
            <a:pPr marL="0" indent="0" eaLnBrk="1" hangingPunct="1">
              <a:buNone/>
            </a:pPr>
            <a:endParaRPr lang="en-GB" altLang="en-US" sz="10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latin typeface="Arial Rounded MT Bold" panose="020F0704030504030204" pitchFamily="34" charset="0"/>
              </a:rPr>
              <a:t>Note down a list of reasons for why some people believe in God.</a:t>
            </a:r>
          </a:p>
          <a:p>
            <a:pPr marL="0" indent="0" eaLnBrk="1" hangingPunct="1">
              <a:buNone/>
            </a:pPr>
            <a:endParaRPr lang="en-GB" altLang="en-US" sz="10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latin typeface="Arial Rounded MT Bold" panose="020F0704030504030204" pitchFamily="34" charset="0"/>
              </a:rPr>
              <a:t>Note down a list of reasons for why some people don’t believe in God.</a:t>
            </a:r>
          </a:p>
          <a:p>
            <a:pPr marL="0" indent="0" eaLnBrk="1" hangingPunct="1">
              <a:buNone/>
            </a:pPr>
            <a:endParaRPr lang="en-GB" altLang="en-US" sz="18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66446" y="1727726"/>
            <a:ext cx="10428849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latin typeface="Arial Rounded MT Bold" panose="020F0704030504030204" pitchFamily="34" charset="0"/>
              </a:rPr>
              <a:t>Key Question; </a:t>
            </a:r>
            <a:endParaRPr lang="en-GB" altLang="en-US" sz="3000" u="sng" dirty="0"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What do people believe about God?</a:t>
            </a:r>
          </a:p>
          <a:p>
            <a:pPr marL="0" indent="0" eaLnBrk="1" hangingPunct="1">
              <a:buNone/>
            </a:pPr>
            <a:endParaRPr lang="en-GB" altLang="en-US" sz="18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2052" name="Picture 4" descr="Image result for god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095" y="1514901"/>
            <a:ext cx="2794929" cy="2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506" y="298149"/>
            <a:ext cx="1191449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latin typeface="Arial Rounded MT Bold" panose="020F0704030504030204" pitchFamily="34" charset="0"/>
              </a:rPr>
              <a:t>The Existence </a:t>
            </a:r>
            <a:r>
              <a:rPr lang="en-GB" sz="2800" u="sng" dirty="0">
                <a:latin typeface="Arial Rounded MT Bold" panose="020F0704030504030204" pitchFamily="34" charset="0"/>
              </a:rPr>
              <a:t>of God and R</a:t>
            </a:r>
            <a:r>
              <a:rPr lang="en-GB" sz="2800" u="sng" dirty="0" smtClean="0">
                <a:latin typeface="Arial Rounded MT Bold" panose="020F0704030504030204" pitchFamily="34" charset="0"/>
              </a:rPr>
              <a:t>evelation</a:t>
            </a:r>
          </a:p>
          <a:p>
            <a:endParaRPr lang="en-GB" sz="1200" u="sng" dirty="0">
              <a:latin typeface="Arial Rounded MT Bold" panose="020F0704030504030204" pitchFamily="34" charset="0"/>
            </a:endParaRPr>
          </a:p>
          <a:p>
            <a:r>
              <a:rPr lang="en-GB" sz="2700" i="1" dirty="0" smtClean="0">
                <a:latin typeface="Arial Rounded MT Bold" panose="020F0704030504030204" pitchFamily="34" charset="0"/>
              </a:rPr>
              <a:t>Students </a:t>
            </a:r>
            <a:r>
              <a:rPr lang="en-GB" sz="2700" i="1" dirty="0">
                <a:latin typeface="Arial Rounded MT Bold" panose="020F0704030504030204" pitchFamily="34" charset="0"/>
              </a:rPr>
              <a:t>must be able to explain contrasting beliefs on the following </a:t>
            </a:r>
            <a:r>
              <a:rPr lang="en-GB" sz="2700" i="1" dirty="0" smtClean="0">
                <a:latin typeface="Arial Rounded MT Bold" panose="020F0704030504030204" pitchFamily="34" charset="0"/>
              </a:rPr>
              <a:t>issues </a:t>
            </a:r>
            <a:r>
              <a:rPr lang="en-GB" sz="2700" i="1" dirty="0">
                <a:latin typeface="Arial Rounded MT Bold" panose="020F0704030504030204" pitchFamily="34" charset="0"/>
              </a:rPr>
              <a:t>with reference to </a:t>
            </a:r>
            <a:r>
              <a:rPr lang="en-GB" sz="2700" i="1" dirty="0" smtClean="0">
                <a:latin typeface="Arial Rounded MT Bold" panose="020F0704030504030204" pitchFamily="34" charset="0"/>
              </a:rPr>
              <a:t>(</a:t>
            </a:r>
            <a:r>
              <a:rPr lang="en-GB" sz="2700" i="1" dirty="0">
                <a:latin typeface="Arial Rounded MT Bold" panose="020F0704030504030204" pitchFamily="34" charset="0"/>
              </a:rPr>
              <a:t>Christianity) and non-religious </a:t>
            </a:r>
            <a:r>
              <a:rPr lang="en-GB" sz="2700" i="1" dirty="0" smtClean="0">
                <a:latin typeface="Arial Rounded MT Bold" panose="020F0704030504030204" pitchFamily="34" charset="0"/>
              </a:rPr>
              <a:t>beliefs.</a:t>
            </a:r>
          </a:p>
          <a:p>
            <a:endParaRPr lang="en-GB" sz="800" dirty="0" smtClean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Rounded MT Bold" panose="020F0704030504030204" pitchFamily="34" charset="0"/>
              </a:rPr>
              <a:t>Visions.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Rounded MT Bold" panose="020F0704030504030204" pitchFamily="34" charset="0"/>
              </a:rPr>
              <a:t>Miracles</a:t>
            </a:r>
            <a:r>
              <a:rPr lang="en-GB" sz="2800" dirty="0">
                <a:latin typeface="Arial Rounded MT Bold" panose="020F07040305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Rounded MT Bold" panose="020F0704030504030204" pitchFamily="34" charset="0"/>
              </a:rPr>
              <a:t>Nature </a:t>
            </a:r>
            <a:r>
              <a:rPr lang="en-GB" sz="2800" dirty="0">
                <a:latin typeface="Arial Rounded MT Bold" panose="020F0704030504030204" pitchFamily="34" charset="0"/>
              </a:rPr>
              <a:t>as general revelation</a:t>
            </a:r>
            <a:r>
              <a:rPr lang="en-GB" sz="2800" dirty="0" smtClean="0">
                <a:latin typeface="Arial Rounded MT Bold" panose="020F070403050403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Rounded MT Bold" panose="020F0704030504030204" pitchFamily="34" charset="0"/>
              </a:rPr>
              <a:t>Philosophical </a:t>
            </a:r>
            <a:r>
              <a:rPr lang="en-GB" sz="2800" dirty="0">
                <a:latin typeface="Arial Rounded MT Bold" panose="020F0704030504030204" pitchFamily="34" charset="0"/>
              </a:rPr>
              <a:t>arguments for and against the existence of </a:t>
            </a:r>
            <a:r>
              <a:rPr lang="en-GB" sz="2800" dirty="0" smtClean="0">
                <a:latin typeface="Arial Rounded MT Bold" panose="020F0704030504030204" pitchFamily="34" charset="0"/>
              </a:rPr>
              <a:t>God including • </a:t>
            </a:r>
            <a:r>
              <a:rPr lang="en-GB" sz="2800" dirty="0">
                <a:latin typeface="Arial Rounded MT Bold" panose="020F0704030504030204" pitchFamily="34" charset="0"/>
              </a:rPr>
              <a:t>The Design </a:t>
            </a:r>
            <a:r>
              <a:rPr lang="en-GB" sz="2800" dirty="0" smtClean="0">
                <a:latin typeface="Arial Rounded MT Bold" panose="020F0704030504030204" pitchFamily="34" charset="0"/>
              </a:rPr>
              <a:t>argument</a:t>
            </a:r>
            <a:r>
              <a:rPr lang="en-GB" sz="2800" dirty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latin typeface="Arial Rounded MT Bold" panose="020F0704030504030204" pitchFamily="34" charset="0"/>
              </a:rPr>
              <a:t>- </a:t>
            </a:r>
            <a:r>
              <a:rPr lang="en-GB" sz="2800" dirty="0">
                <a:latin typeface="Arial Rounded MT Bold" panose="020F0704030504030204" pitchFamily="34" charset="0"/>
              </a:rPr>
              <a:t>its strengths and weaknesses</a:t>
            </a:r>
            <a:r>
              <a:rPr lang="en-GB" sz="2800" dirty="0" smtClean="0">
                <a:latin typeface="Arial Rounded MT Bold" panose="020F0704030504030204" pitchFamily="34" charset="0"/>
              </a:rPr>
              <a:t>.           • </a:t>
            </a:r>
            <a:r>
              <a:rPr lang="en-GB" sz="2800" dirty="0">
                <a:latin typeface="Arial Rounded MT Bold" panose="020F0704030504030204" pitchFamily="34" charset="0"/>
              </a:rPr>
              <a:t>The First Cause </a:t>
            </a:r>
            <a:r>
              <a:rPr lang="en-GB" sz="2800" dirty="0" smtClean="0">
                <a:latin typeface="Arial Rounded MT Bold" panose="020F0704030504030204" pitchFamily="34" charset="0"/>
              </a:rPr>
              <a:t>argument</a:t>
            </a:r>
            <a:r>
              <a:rPr lang="en-GB" sz="2800" dirty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latin typeface="Arial Rounded MT Bold" panose="020F0704030504030204" pitchFamily="34" charset="0"/>
              </a:rPr>
              <a:t>- </a:t>
            </a:r>
            <a:r>
              <a:rPr lang="en-GB" sz="2800" dirty="0">
                <a:latin typeface="Arial Rounded MT Bold" panose="020F0704030504030204" pitchFamily="34" charset="0"/>
              </a:rPr>
              <a:t>its strengths and weaknesses</a:t>
            </a:r>
            <a:r>
              <a:rPr lang="en-GB" sz="2800" dirty="0" smtClean="0">
                <a:latin typeface="Arial Rounded MT Bold" panose="020F0704030504030204" pitchFamily="34" charset="0"/>
              </a:rPr>
              <a:t>. • </a:t>
            </a:r>
            <a:r>
              <a:rPr lang="en-GB" sz="2800" dirty="0">
                <a:latin typeface="Arial Rounded MT Bold" panose="020F0704030504030204" pitchFamily="34" charset="0"/>
              </a:rPr>
              <a:t>The argument from </a:t>
            </a:r>
            <a:r>
              <a:rPr lang="en-GB" sz="2800" dirty="0" smtClean="0">
                <a:latin typeface="Arial Rounded MT Bold" panose="020F0704030504030204" pitchFamily="34" charset="0"/>
              </a:rPr>
              <a:t>miracles</a:t>
            </a:r>
            <a:r>
              <a:rPr lang="en-GB" sz="2800" dirty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latin typeface="Arial Rounded MT Bold" panose="020F0704030504030204" pitchFamily="34" charset="0"/>
              </a:rPr>
              <a:t>- </a:t>
            </a:r>
            <a:r>
              <a:rPr lang="en-GB" sz="2800" dirty="0">
                <a:latin typeface="Arial Rounded MT Bold" panose="020F0704030504030204" pitchFamily="34" charset="0"/>
              </a:rPr>
              <a:t>its strengths and weaknesses, and </a:t>
            </a:r>
            <a:r>
              <a:rPr lang="en-GB" sz="2800" dirty="0" smtClean="0">
                <a:latin typeface="Arial Rounded MT Bold" panose="020F0704030504030204" pitchFamily="34" charset="0"/>
              </a:rPr>
              <a:t>an </a:t>
            </a:r>
            <a:r>
              <a:rPr lang="en-GB" sz="2800" dirty="0">
                <a:latin typeface="Arial Rounded MT Bold" panose="020F0704030504030204" pitchFamily="34" charset="0"/>
              </a:rPr>
              <a:t>example of a miracle</a:t>
            </a:r>
            <a:r>
              <a:rPr lang="en-GB" sz="28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800" dirty="0">
              <a:latin typeface="Arial Rounded MT Bold" panose="020F0704030504030204" pitchFamily="34" charset="0"/>
            </a:endParaRPr>
          </a:p>
          <a:p>
            <a:r>
              <a:rPr lang="en-GB" sz="2600" dirty="0">
                <a:latin typeface="Arial Rounded MT Bold" panose="020F0704030504030204" pitchFamily="34" charset="0"/>
              </a:rPr>
              <a:t>• </a:t>
            </a:r>
            <a:r>
              <a:rPr lang="en-GB" sz="2800" dirty="0">
                <a:latin typeface="Arial Rounded MT Bold" panose="020F0704030504030204" pitchFamily="34" charset="0"/>
              </a:rPr>
              <a:t>Evil and suffering as an argument against the existence of God</a:t>
            </a:r>
            <a:r>
              <a:rPr lang="en-GB" sz="28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800" dirty="0">
              <a:latin typeface="Arial Rounded MT Bold" panose="020F0704030504030204" pitchFamily="34" charset="0"/>
            </a:endParaRPr>
          </a:p>
          <a:p>
            <a:r>
              <a:rPr lang="en-GB" sz="2600" dirty="0">
                <a:latin typeface="Arial Rounded MT Bold" panose="020F0704030504030204" pitchFamily="34" charset="0"/>
              </a:rPr>
              <a:t>• </a:t>
            </a:r>
            <a:r>
              <a:rPr lang="en-GB" sz="2800" dirty="0">
                <a:latin typeface="Arial Rounded MT Bold" panose="020F0704030504030204" pitchFamily="34" charset="0"/>
              </a:rPr>
              <a:t>Arguments based on science against the existence of God</a:t>
            </a:r>
            <a:r>
              <a:rPr lang="en-GB" sz="2800" dirty="0" smtClean="0">
                <a:latin typeface="Arial Rounded MT Bold" panose="020F0704030504030204" pitchFamily="34" charset="0"/>
              </a:rPr>
              <a:t>.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Image result for god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55" y="1787571"/>
            <a:ext cx="1414580" cy="13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9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79249"/>
            <a:ext cx="1202822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latin typeface="Arial Rounded MT Bold" panose="020F0704030504030204" pitchFamily="34" charset="0"/>
              </a:rPr>
              <a:t>The nature of the divine and </a:t>
            </a:r>
            <a:r>
              <a:rPr lang="en-GB" sz="2800" u="sng" dirty="0" smtClean="0">
                <a:latin typeface="Arial Rounded MT Bold" panose="020F0704030504030204" pitchFamily="34" charset="0"/>
              </a:rPr>
              <a:t>revelation</a:t>
            </a:r>
          </a:p>
          <a:p>
            <a:endParaRPr lang="en-GB" sz="800" u="sng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• Special revelation as a source of knowledge about the divine (</a:t>
            </a:r>
            <a:r>
              <a:rPr lang="en-GB" sz="2800" dirty="0" smtClean="0">
                <a:latin typeface="Arial Rounded MT Bold" panose="020F0704030504030204" pitchFamily="34" charset="0"/>
              </a:rPr>
              <a:t>God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latin typeface="Arial Rounded MT Bold" panose="020F0704030504030204" pitchFamily="34" charset="0"/>
              </a:rPr>
              <a:t> or an ultimate </a:t>
            </a:r>
            <a:r>
              <a:rPr lang="en-GB" sz="2800" dirty="0">
                <a:latin typeface="Arial Rounded MT Bold" panose="020F0704030504030204" pitchFamily="34" charset="0"/>
              </a:rPr>
              <a:t>reality) </a:t>
            </a:r>
            <a:r>
              <a:rPr lang="en-GB" sz="2800" dirty="0" smtClean="0">
                <a:latin typeface="Arial Rounded MT Bold" panose="020F0704030504030204" pitchFamily="34" charset="0"/>
              </a:rPr>
              <a:t>including visions </a:t>
            </a:r>
            <a:r>
              <a:rPr lang="en-GB" sz="2800" dirty="0">
                <a:latin typeface="Arial Rounded MT Bold" panose="020F0704030504030204" pitchFamily="34" charset="0"/>
              </a:rPr>
              <a:t>and one example of a vision</a:t>
            </a:r>
            <a:r>
              <a:rPr lang="en-GB" sz="28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6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• Enlightenment as a source of knowledge about the divine</a:t>
            </a:r>
            <a:r>
              <a:rPr lang="en-GB" sz="28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6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• General revelation: nature and scripture as a way of </a:t>
            </a:r>
            <a:r>
              <a:rPr lang="en-GB" sz="2800" dirty="0" smtClean="0">
                <a:latin typeface="Arial Rounded MT Bold" panose="020F0704030504030204" pitchFamily="34" charset="0"/>
              </a:rPr>
              <a:t>                        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latin typeface="Arial Rounded MT Bold" panose="020F0704030504030204" pitchFamily="34" charset="0"/>
              </a:rPr>
              <a:t> understanding the divine.</a:t>
            </a:r>
          </a:p>
          <a:p>
            <a:endParaRPr lang="en-GB" sz="6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• Different ideas about the divine that come from these sources</a:t>
            </a:r>
            <a:r>
              <a:rPr lang="en-GB" sz="2800" dirty="0" smtClean="0">
                <a:latin typeface="Arial Rounded MT Bold" panose="020F0704030504030204" pitchFamily="34" charset="0"/>
              </a:rPr>
              <a:t>:    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latin typeface="Arial Rounded MT Bold" panose="020F0704030504030204" pitchFamily="34" charset="0"/>
              </a:rPr>
              <a:t> such as • </a:t>
            </a:r>
            <a:r>
              <a:rPr lang="en-GB" sz="2800" dirty="0">
                <a:latin typeface="Arial Rounded MT Bold" panose="020F0704030504030204" pitchFamily="34" charset="0"/>
              </a:rPr>
              <a:t>omnipotent and </a:t>
            </a:r>
            <a:r>
              <a:rPr lang="en-GB" sz="2800" dirty="0" smtClean="0">
                <a:latin typeface="Arial Rounded MT Bold" panose="020F0704030504030204" pitchFamily="34" charset="0"/>
              </a:rPr>
              <a:t>omniscient • </a:t>
            </a:r>
            <a:r>
              <a:rPr lang="en-GB" sz="2800" dirty="0">
                <a:latin typeface="Arial Rounded MT Bold" panose="020F0704030504030204" pitchFamily="34" charset="0"/>
              </a:rPr>
              <a:t>personal and </a:t>
            </a:r>
            <a:r>
              <a:rPr lang="en-GB" sz="2800" dirty="0" smtClean="0">
                <a:latin typeface="Arial Rounded MT Bold" panose="020F0704030504030204" pitchFamily="34" charset="0"/>
              </a:rPr>
              <a:t>impersonal • 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latin typeface="Arial Rounded MT Bold" panose="020F0704030504030204" pitchFamily="34" charset="0"/>
              </a:rPr>
              <a:t> immanent </a:t>
            </a:r>
            <a:r>
              <a:rPr lang="en-GB" sz="2800" dirty="0">
                <a:latin typeface="Arial Rounded MT Bold" panose="020F0704030504030204" pitchFamily="34" charset="0"/>
              </a:rPr>
              <a:t>and </a:t>
            </a:r>
            <a:r>
              <a:rPr lang="en-GB" sz="2800" dirty="0" smtClean="0">
                <a:latin typeface="Arial Rounded MT Bold" panose="020F0704030504030204" pitchFamily="34" charset="0"/>
              </a:rPr>
              <a:t>transcendent.</a:t>
            </a:r>
          </a:p>
          <a:p>
            <a:endParaRPr lang="en-GB" sz="6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• The value of general and special revelation and enlightenment as </a:t>
            </a:r>
            <a:endParaRPr lang="en-GB" sz="2800" dirty="0" smtClean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latin typeface="Arial Rounded MT Bold" panose="020F0704030504030204" pitchFamily="34" charset="0"/>
              </a:rPr>
              <a:t> sources </a:t>
            </a:r>
            <a:r>
              <a:rPr lang="en-GB" sz="2800" dirty="0">
                <a:latin typeface="Arial Rounded MT Bold" panose="020F0704030504030204" pitchFamily="34" charset="0"/>
              </a:rPr>
              <a:t>of </a:t>
            </a:r>
            <a:r>
              <a:rPr lang="en-GB" sz="2800" dirty="0" smtClean="0">
                <a:latin typeface="Arial Rounded MT Bold" panose="020F0704030504030204" pitchFamily="34" charset="0"/>
              </a:rPr>
              <a:t>knowledge </a:t>
            </a:r>
            <a:r>
              <a:rPr lang="en-GB" sz="2800" dirty="0">
                <a:latin typeface="Arial Rounded MT Bold" panose="020F0704030504030204" pitchFamily="34" charset="0"/>
              </a:rPr>
              <a:t>about </a:t>
            </a:r>
            <a:r>
              <a:rPr lang="en-GB" sz="2800" dirty="0" smtClean="0">
                <a:latin typeface="Arial Rounded MT Bold" panose="020F0704030504030204" pitchFamily="34" charset="0"/>
              </a:rPr>
              <a:t>the divine</a:t>
            </a:r>
            <a:r>
              <a:rPr lang="en-GB" sz="2800" dirty="0">
                <a:latin typeface="Arial Rounded MT Bold" panose="020F0704030504030204" pitchFamily="34" charset="0"/>
              </a:rPr>
              <a:t>, including</a:t>
            </a:r>
            <a:r>
              <a:rPr lang="en-GB" sz="2800" dirty="0" smtClean="0">
                <a:latin typeface="Arial Rounded MT Bold" panose="020F0704030504030204" pitchFamily="34" charset="0"/>
              </a:rPr>
              <a:t>: • </a:t>
            </a:r>
            <a:r>
              <a:rPr lang="en-GB" sz="2800" dirty="0">
                <a:latin typeface="Arial Rounded MT Bold" panose="020F0704030504030204" pitchFamily="34" charset="0"/>
              </a:rPr>
              <a:t>the problems of </a:t>
            </a:r>
            <a:r>
              <a:rPr lang="en-GB" sz="2800" dirty="0" smtClean="0">
                <a:latin typeface="Arial Rounded MT Bold" panose="020F0704030504030204" pitchFamily="34" charset="0"/>
              </a:rPr>
              <a:t>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latin typeface="Arial Rounded MT Bold" panose="020F0704030504030204" pitchFamily="34" charset="0"/>
              </a:rPr>
              <a:t> different </a:t>
            </a:r>
            <a:r>
              <a:rPr lang="en-GB" sz="2800" dirty="0">
                <a:latin typeface="Arial Rounded MT Bold" panose="020F0704030504030204" pitchFamily="34" charset="0"/>
              </a:rPr>
              <a:t>ideas about the divine arising from </a:t>
            </a:r>
            <a:r>
              <a:rPr lang="en-GB" sz="2800" dirty="0" smtClean="0">
                <a:latin typeface="Arial Rounded MT Bold" panose="020F0704030504030204" pitchFamily="34" charset="0"/>
              </a:rPr>
              <a:t>these experiences.</a:t>
            </a:r>
            <a:r>
              <a:rPr lang="en-GB" sz="100" dirty="0" smtClean="0">
                <a:latin typeface="Arial Rounded MT Bold" panose="020F0704030504030204" pitchFamily="34" charset="0"/>
              </a:rPr>
              <a:t>        </a:t>
            </a:r>
            <a:r>
              <a:rPr lang="en-GB" sz="2800" dirty="0" smtClean="0">
                <a:latin typeface="Arial Rounded MT Bold" panose="020F0704030504030204" pitchFamily="34" charset="0"/>
              </a:rPr>
              <a:t>   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latin typeface="Arial Rounded MT Bold" panose="020F0704030504030204" pitchFamily="34" charset="0"/>
              </a:rPr>
              <a:t> • </a:t>
            </a:r>
            <a:r>
              <a:rPr lang="en-GB" sz="2800" dirty="0">
                <a:latin typeface="Arial Rounded MT Bold" panose="020F0704030504030204" pitchFamily="34" charset="0"/>
              </a:rPr>
              <a:t>alternative explanations for the experiences, and the possibility </a:t>
            </a:r>
            <a:r>
              <a:rPr lang="en-GB" sz="2800" dirty="0" smtClean="0">
                <a:latin typeface="Arial Rounded MT Bold" panose="020F0704030504030204" pitchFamily="34" charset="0"/>
              </a:rPr>
              <a:t>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latin typeface="Arial Rounded MT Bold" panose="020F0704030504030204" pitchFamily="34" charset="0"/>
              </a:rPr>
              <a:t> that the people </a:t>
            </a:r>
            <a:r>
              <a:rPr lang="en-GB" sz="2800" dirty="0">
                <a:latin typeface="Arial Rounded MT Bold" panose="020F0704030504030204" pitchFamily="34" charset="0"/>
              </a:rPr>
              <a:t>who claimed </a:t>
            </a:r>
            <a:r>
              <a:rPr lang="en-GB" sz="2800" dirty="0" smtClean="0">
                <a:latin typeface="Arial Rounded MT Bold" panose="020F0704030504030204" pitchFamily="34" charset="0"/>
              </a:rPr>
              <a:t>to have </a:t>
            </a:r>
            <a:r>
              <a:rPr lang="en-GB" sz="2800" dirty="0">
                <a:latin typeface="Arial Rounded MT Bold" panose="020F0704030504030204" pitchFamily="34" charset="0"/>
              </a:rPr>
              <a:t>them were lying or mistaken.</a:t>
            </a:r>
          </a:p>
        </p:txBody>
      </p:sp>
      <p:pic>
        <p:nvPicPr>
          <p:cNvPr id="4098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321" y="1665027"/>
            <a:ext cx="1653511" cy="15694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8" y="84152"/>
            <a:ext cx="1192814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The Existence of God &amp; Revelation</a:t>
            </a:r>
            <a:endParaRPr lang="en-US" sz="5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4878696"/>
            <a:ext cx="3411940" cy="18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262" y="2738073"/>
            <a:ext cx="4926233" cy="4009238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79" y="2738073"/>
            <a:ext cx="2265529" cy="428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6183" r="1122"/>
          <a:stretch/>
        </p:blipFill>
        <p:spPr bwMode="auto">
          <a:xfrm>
            <a:off x="4356847" y="1043373"/>
            <a:ext cx="3684494" cy="17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12745" y="2228804"/>
            <a:ext cx="4386236" cy="180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latin typeface="Arial Rounded MT Bold" panose="020F0704030504030204" pitchFamily="34" charset="0"/>
              </a:rPr>
              <a:t>The Trinity; </a:t>
            </a:r>
            <a:endParaRPr lang="en-GB" altLang="en-US" sz="3000" u="sng" dirty="0"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Draw your own diagram of the Trinity.</a:t>
            </a:r>
          </a:p>
          <a:p>
            <a:pPr marL="0" indent="0" eaLnBrk="1" hangingPunct="1"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Briefly explain each part</a:t>
            </a:r>
            <a:endParaRPr lang="en-GB" altLang="en-US" sz="18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478" y="84152"/>
            <a:ext cx="1192814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The Existence of God &amp; Revelation</a:t>
            </a:r>
            <a:endParaRPr lang="en-US" sz="5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279891" y="1279900"/>
            <a:ext cx="9751613" cy="20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latin typeface="Arial Rounded MT Bold" panose="020F0704030504030204" pitchFamily="34" charset="0"/>
              </a:rPr>
              <a:t>Beliefs about the nature of God; </a:t>
            </a:r>
            <a:endParaRPr lang="en-GB" altLang="en-US" sz="3000" u="sng" dirty="0"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Complete the table matching pictures to key ideas        about the nature of God with explanations.</a:t>
            </a:r>
          </a:p>
          <a:p>
            <a:pPr marL="0" indent="0" eaLnBrk="1" hangingPunct="1">
              <a:buNone/>
            </a:pPr>
            <a:endParaRPr lang="en-GB" altLang="en-US" sz="18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387954">
            <a:off x="151267" y="3819641"/>
            <a:ext cx="5396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anose="04020404030D07020202" pitchFamily="82" charset="0"/>
                <a:hlinkClick r:id="rId4" tooltip="1 John 4:8"/>
              </a:rPr>
              <a:t>1 John 4:8</a:t>
            </a:r>
            <a:r>
              <a:rPr lang="en-GB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anose="04020404030D07020202" pitchFamily="82" charset="0"/>
              </a:rPr>
              <a:t> - </a:t>
            </a:r>
            <a:r>
              <a:rPr lang="en-GB" sz="3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anose="04020404030D07020202" pitchFamily="82" charset="0"/>
              </a:rPr>
              <a:t>God </a:t>
            </a:r>
            <a:r>
              <a:rPr lang="en-GB" sz="3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anose="04020404030D07020202" pitchFamily="82" charset="0"/>
              </a:rPr>
              <a:t>is love</a:t>
            </a:r>
            <a:r>
              <a:rPr lang="en-GB" sz="3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anose="04020404030D07020202" pitchFamily="82" charset="0"/>
              </a:rPr>
              <a:t>. </a:t>
            </a:r>
            <a:endParaRPr lang="en-GB" sz="3400" b="1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16067" y="3064083"/>
            <a:ext cx="9751613" cy="110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latin typeface="Arial Rounded MT Bold" panose="020F0704030504030204" pitchFamily="34" charset="0"/>
              </a:rPr>
              <a:t>N</a:t>
            </a:r>
            <a:r>
              <a:rPr lang="en-GB" altLang="en-US" sz="3000" u="sng" dirty="0" smtClean="0">
                <a:latin typeface="Arial Rounded MT Bold" panose="020F0704030504030204" pitchFamily="34" charset="0"/>
              </a:rPr>
              <a:t>ature of God in the Bible; </a:t>
            </a:r>
            <a:endParaRPr lang="en-GB" altLang="en-US" sz="3000" u="sng" dirty="0"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18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84518">
            <a:off x="5411491" y="3464319"/>
            <a:ext cx="67383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anose="04020404030D07020202" pitchFamily="82" charset="0"/>
              </a:rPr>
              <a:t>Psalm 139</a:t>
            </a:r>
            <a:r>
              <a:rPr lang="en-GB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anose="04020404030D07020202" pitchFamily="82" charset="0"/>
              </a:rPr>
              <a:t> - </a:t>
            </a:r>
            <a:r>
              <a:rPr lang="en-GB" sz="3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anose="04020404030D07020202" pitchFamily="82" charset="0"/>
              </a:rPr>
              <a:t>Lord, … you know me. You know when I sit and when I rise… </a:t>
            </a:r>
            <a:endParaRPr lang="en-GB" sz="3400" b="1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478" y="4876521"/>
            <a:ext cx="5006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anose="04020404030D07020202" pitchFamily="82" charset="0"/>
              </a:rPr>
              <a:t>Genesis 1.1</a:t>
            </a:r>
            <a:r>
              <a:rPr lang="en-GB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anose="04020404030D07020202" pitchFamily="82" charset="0"/>
              </a:rPr>
              <a:t> - </a:t>
            </a:r>
            <a:r>
              <a:rPr lang="en-GB" sz="3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anose="04020404030D07020202" pitchFamily="82" charset="0"/>
              </a:rPr>
              <a:t>In the beginning God created the heavens and the earth. </a:t>
            </a:r>
            <a:endParaRPr lang="en-GB" sz="3400" b="1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anose="04020404030D07020202" pitchFamily="82" charset="0"/>
            </a:endParaRPr>
          </a:p>
        </p:txBody>
      </p:sp>
      <p:pic>
        <p:nvPicPr>
          <p:cNvPr id="1026" name="Picture 2" descr="Image result for god animated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855" y="1196900"/>
            <a:ext cx="1836774" cy="194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6001555" y="5026334"/>
            <a:ext cx="6063066" cy="183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500" u="sng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600" dirty="0" smtClean="0">
                <a:latin typeface="Arial Rounded MT Bold" panose="020F0704030504030204" pitchFamily="34" charset="0"/>
              </a:rPr>
              <a:t>Note down each of these teachings and link them to three different aspects of God. Give reasons for your responses.</a:t>
            </a:r>
            <a:endParaRPr lang="en-GB" altLang="en-US" sz="26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6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 autoUpdateAnimBg="0"/>
      <p:bldP spid="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8" y="285858"/>
            <a:ext cx="1192814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The Existence of God &amp; Revelation</a:t>
            </a:r>
            <a:endParaRPr lang="en-US" sz="5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36477" y="4280772"/>
            <a:ext cx="11928143" cy="20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latin typeface="Arial Rounded MT Bold" panose="020F0704030504030204" pitchFamily="34" charset="0"/>
              </a:rPr>
              <a:t>Review – you should now be able to answer this exam question; </a:t>
            </a:r>
            <a:endParaRPr lang="en-GB" altLang="en-US" sz="3000" u="sng" dirty="0"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1000" u="sng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3000" dirty="0" smtClean="0">
                <a:latin typeface="Arial Rounded MT Bold" panose="020F0704030504030204" pitchFamily="34" charset="0"/>
              </a:rPr>
              <a:t>Explain two religious beliefs about the nature of God.</a:t>
            </a:r>
          </a:p>
          <a:p>
            <a:pPr marL="0" indent="0" eaLnBrk="1" hangingPunct="1">
              <a:buNone/>
            </a:pPr>
            <a:endParaRPr lang="en-GB" altLang="en-US" sz="10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i="1" dirty="0" smtClean="0">
                <a:latin typeface="Arial Rounded MT Bold" panose="020F0704030504030204" pitchFamily="34" charset="0"/>
              </a:rPr>
              <a:t>Refer to scripture or sacred writings in your answer.    </a:t>
            </a:r>
            <a:r>
              <a:rPr lang="en-GB" altLang="en-US" sz="2800" dirty="0" smtClean="0">
                <a:latin typeface="Arial Rounded MT Bold" panose="020F0704030504030204" pitchFamily="34" charset="0"/>
              </a:rPr>
              <a:t>(5 marks)</a:t>
            </a:r>
            <a:endParaRPr lang="en-GB" altLang="en-US" sz="1800" i="1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136479" y="1852454"/>
            <a:ext cx="6341594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latin typeface="Arial Rounded MT Bold" panose="020F0704030504030204" pitchFamily="34" charset="0"/>
              </a:rPr>
              <a:t>Buddhism and God; </a:t>
            </a:r>
            <a:endParaRPr lang="en-GB" altLang="en-US" u="sng" dirty="0"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3000" dirty="0" smtClean="0">
                <a:latin typeface="Arial Rounded MT Bold" panose="020F0704030504030204" pitchFamily="34" charset="0"/>
              </a:rPr>
              <a:t>Explain why Buddhists do not believe in a god.</a:t>
            </a:r>
            <a:endParaRPr lang="en-GB" altLang="en-US" sz="30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 smtClean="0">
              <a:latin typeface="Arial Rounded MT Bold" panose="020F0704030504030204" pitchFamily="34" charset="0"/>
            </a:endParaRPr>
          </a:p>
        </p:txBody>
      </p:sp>
      <p:pic>
        <p:nvPicPr>
          <p:cNvPr id="5" name="Picture 6" descr="Image result for god the father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510" y="1857924"/>
            <a:ext cx="2394648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parkly animated question mark"/>
          <p:cNvPicPr>
            <a:picLocks noChangeAspect="1" noChangeArrowheads="1" noCrop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503" y="1312274"/>
            <a:ext cx="1523698" cy="231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21571</TotalTime>
  <Words>476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Tempus Sans ITC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25</cp:revision>
  <dcterms:created xsi:type="dcterms:W3CDTF">2017-03-04T12:31:40Z</dcterms:created>
  <dcterms:modified xsi:type="dcterms:W3CDTF">2017-03-20T13:23:39Z</dcterms:modified>
</cp:coreProperties>
</file>