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FF47"/>
    <a:srgbClr val="00FF00"/>
    <a:srgbClr val="FF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4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90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15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9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32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5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0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2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2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5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45EB-A167-464F-AE64-346FB689ED7A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6CD3-BF5E-47FC-BA77-30AB159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0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www.youtube.com/watch?v=b2KKQBGsAH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y.kahoot.it/#/?quizId=92235bd3-9a4b-4f4f-b201-e5a385a6242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517"/>
            <a:ext cx="12192000" cy="68642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956602" y="2210937"/>
            <a:ext cx="10261858" cy="3302759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FFFF4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06547" y="558016"/>
            <a:ext cx="10578904" cy="872031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FFFF4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547" y="599050"/>
            <a:ext cx="105789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rgbClr val="FFFF4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Copperplate Gothic Light" panose="020E0507020206020404" pitchFamily="34" charset="0"/>
              </a:rPr>
              <a:t>Weapons of Mas</a:t>
            </a:r>
            <a:r>
              <a:rPr lang="en-US" sz="4800" b="1" cap="none" spc="50" dirty="0" smtClean="0">
                <a:ln w="9525" cmpd="sng">
                  <a:solidFill>
                    <a:srgbClr val="FFFF4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Copperplate Gothic Light" panose="020E0507020206020404" pitchFamily="34" charset="0"/>
              </a:rPr>
              <a:t>s destruction</a:t>
            </a:r>
            <a:endParaRPr lang="en-US" sz="4800" b="1" cap="none" spc="50" dirty="0">
              <a:ln w="9525" cmpd="sng">
                <a:solidFill>
                  <a:srgbClr val="FFFF4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276381" y="2511429"/>
            <a:ext cx="10428849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Key Question; </a:t>
            </a:r>
            <a:endParaRPr lang="en-GB" altLang="en-US" sz="3000" u="sng" dirty="0">
              <a:solidFill>
                <a:srgbClr val="FFFF43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FFFF43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What are WMDs?</a:t>
            </a:r>
          </a:p>
          <a:p>
            <a:pPr marL="0" indent="0" eaLnBrk="1" hangingPunct="1">
              <a:buNone/>
            </a:pPr>
            <a:endParaRPr lang="en-GB" altLang="en-US" sz="1800" dirty="0">
              <a:solidFill>
                <a:srgbClr val="FFFF43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FFFF4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2727155" y="4057303"/>
            <a:ext cx="5486400" cy="121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To begin </a:t>
            </a:r>
            <a:endParaRPr lang="en-GB" altLang="en-US" sz="3000" u="sng" dirty="0">
              <a:solidFill>
                <a:srgbClr val="FFFF43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FFFF43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Key Word </a:t>
            </a:r>
            <a:r>
              <a:rPr lang="en-GB" altLang="en-US" sz="2800" dirty="0" err="1" smtClean="0">
                <a:solidFill>
                  <a:srgbClr val="FFFF43"/>
                </a:solidFill>
                <a:latin typeface="Arial Rounded MT Bold" panose="020F0704030504030204" pitchFamily="34" charset="0"/>
              </a:rPr>
              <a:t>Wordsearch</a:t>
            </a:r>
            <a:endParaRPr lang="en-GB" altLang="en-US" sz="2800" dirty="0">
              <a:solidFill>
                <a:srgbClr val="FFFF43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FFFF4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655">
            <a:off x="812755" y="3991871"/>
            <a:ext cx="1701184" cy="21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uclear bomb falling 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323">
            <a:off x="10096144" y="1540114"/>
            <a:ext cx="1236104" cy="20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uclear bomb animated 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39" y="3985574"/>
            <a:ext cx="2716256" cy="260950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0048" r="3288" b="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6547" y="462779"/>
            <a:ext cx="105789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Weapons of Mas</a:t>
            </a:r>
            <a:r>
              <a:rPr lang="en-US" sz="48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s destruction</a:t>
            </a:r>
            <a:endParaRPr lang="en-US" sz="4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04967" y="1937982"/>
            <a:ext cx="8044796" cy="149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Watch and note down… </a:t>
            </a:r>
            <a:endParaRPr lang="en-GB" altLang="en-US" sz="3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…some of the effects on the city, buildings &amp; people, of the atomic bomb on Hiroshima.</a:t>
            </a:r>
          </a:p>
          <a:p>
            <a:pPr marL="0" indent="0" eaLnBrk="1" hangingPunct="1">
              <a:buNone/>
            </a:pPr>
            <a:endParaRPr lang="en-GB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06547" y="442263"/>
            <a:ext cx="10578904" cy="872031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9099" y="2065893"/>
            <a:ext cx="506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https://www.youtube.com/watch?v=b2KKQBGsAHs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4" name="Picture 6" descr="Image result for hiroshi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3650906"/>
            <a:ext cx="4350840" cy="29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iroshim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r="14733"/>
          <a:stretch/>
        </p:blipFill>
        <p:spPr bwMode="auto">
          <a:xfrm>
            <a:off x="4951341" y="3798971"/>
            <a:ext cx="3598422" cy="286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hiroshim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6577" r="4958" b="3385"/>
          <a:stretch/>
        </p:blipFill>
        <p:spPr bwMode="auto">
          <a:xfrm>
            <a:off x="8549763" y="4189441"/>
            <a:ext cx="3214607" cy="2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nuclear bomb falling animate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399" y="1234980"/>
            <a:ext cx="1236104" cy="20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817921" y="409971"/>
            <a:ext cx="10578904" cy="872031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FFFF4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921" y="382225"/>
            <a:ext cx="10578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9525" cmpd="sng">
                  <a:solidFill>
                    <a:srgbClr val="FFFF4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Copperplate Gothic Light" panose="020E0507020206020404" pitchFamily="34" charset="0"/>
              </a:rPr>
              <a:t>Weapons of Mas</a:t>
            </a:r>
            <a:r>
              <a:rPr lang="en-US" sz="4400" b="1" cap="none" spc="50" dirty="0" smtClean="0">
                <a:ln w="9525" cmpd="sng">
                  <a:solidFill>
                    <a:srgbClr val="FFFF4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Copperplate Gothic Light" panose="020E0507020206020404" pitchFamily="34" charset="0"/>
              </a:rPr>
              <a:t>s destruction</a:t>
            </a:r>
            <a:endParaRPr lang="en-US" sz="4400" b="1" cap="none" spc="50" dirty="0">
              <a:ln w="9525" cmpd="sng">
                <a:solidFill>
                  <a:srgbClr val="FFFF4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91319" y="1651380"/>
            <a:ext cx="11232108" cy="4749420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FFFF4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01" y="1887043"/>
            <a:ext cx="1112292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dirty="0" smtClean="0">
                <a:solidFill>
                  <a:srgbClr val="FFFF4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Things to do…</a:t>
            </a:r>
            <a:endParaRPr lang="en-GB" sz="1400" dirty="0" smtClean="0">
              <a:solidFill>
                <a:srgbClr val="FFFF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600" dirty="0" smtClean="0">
                <a:solidFill>
                  <a:srgbClr val="FFFF4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  <a:endParaRPr lang="en-GB" sz="1400" dirty="0" smtClean="0">
              <a:solidFill>
                <a:srgbClr val="FFFF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rgbClr val="FFFF4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Why would the use of a nuclear bomb go against the Just War criteria?</a:t>
            </a:r>
            <a:endParaRPr lang="en-GB" sz="1600" dirty="0" smtClean="0">
              <a:solidFill>
                <a:srgbClr val="FFFF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rgbClr val="FFFF4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Where were the only nuclear weapons to be used, dropped?</a:t>
            </a:r>
            <a:endParaRPr lang="en-GB" sz="1600" dirty="0" smtClean="0">
              <a:solidFill>
                <a:srgbClr val="FFFF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rgbClr val="FFFF4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Who were the main victims of the bombs? Approximately how many died?</a:t>
            </a:r>
            <a:endParaRPr lang="en-GB" sz="1600" dirty="0" smtClean="0">
              <a:solidFill>
                <a:srgbClr val="FFFF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rgbClr val="FFFF4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Why were these bombs dropped?</a:t>
            </a:r>
            <a:endParaRPr lang="en-GB" sz="1600" dirty="0" smtClean="0">
              <a:solidFill>
                <a:srgbClr val="FFFF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b="1" u="none" strike="noStrike" dirty="0" smtClean="0">
                <a:solidFill>
                  <a:srgbClr val="FFFF4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  <a:endParaRPr lang="en-GB" sz="1400" dirty="0" smtClean="0">
              <a:solidFill>
                <a:srgbClr val="FFFF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u="sng" dirty="0" smtClean="0">
                <a:solidFill>
                  <a:srgbClr val="FFFF4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1-2-3…</a:t>
            </a:r>
            <a:endParaRPr lang="en-GB" sz="1400" dirty="0" smtClean="0">
              <a:solidFill>
                <a:srgbClr val="FFFF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600" dirty="0" smtClean="0">
                <a:solidFill>
                  <a:srgbClr val="FFFF4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  <a:endParaRPr lang="en-GB" sz="1400" dirty="0" smtClean="0">
              <a:solidFill>
                <a:srgbClr val="FFFF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rgbClr val="FFFF4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Give one Buddhist teaching; two Christian teachings and three non-religious reasons for why the use of nuclear weapons is wrong.</a:t>
            </a:r>
            <a:endParaRPr lang="en-GB" sz="1400" dirty="0">
              <a:solidFill>
                <a:srgbClr val="FFFF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Image result for nuclear bomb animated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33" y="3725839"/>
            <a:ext cx="2060812" cy="15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806547" y="442263"/>
            <a:ext cx="10578904" cy="872031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547" y="462779"/>
            <a:ext cx="105789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Weapons of Mas</a:t>
            </a:r>
            <a:r>
              <a:rPr lang="en-US" sz="48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s destruction</a:t>
            </a:r>
            <a:endParaRPr lang="en-US" sz="4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pperplate Gothic Light" panose="020E0507020206020404" pitchFamily="34" charset="0"/>
            </a:endParaRPr>
          </a:p>
        </p:txBody>
      </p:sp>
      <p:pic>
        <p:nvPicPr>
          <p:cNvPr id="4100" name="Picture 4" descr="Image result for nuclear bomb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56" y="3971499"/>
            <a:ext cx="2313539" cy="294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82053" y="1684141"/>
            <a:ext cx="11627892" cy="44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Read and … </a:t>
            </a:r>
            <a:endParaRPr lang="en-GB" altLang="en-US" sz="3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1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Note down three bullet points of information about CND,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     including their aims and how they try to achieve their aims.</a:t>
            </a:r>
          </a:p>
          <a:p>
            <a:pPr marL="0" indent="0" eaLnBrk="1" hangingPunct="1">
              <a:buNone/>
            </a:pPr>
            <a:endParaRPr lang="en-GB" altLang="en-US" sz="1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 startAt="2"/>
            </a:pPr>
            <a:r>
              <a:rPr lang="en-GB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Note down three bullets point of information about CCND, including who they are, what they do and why they do it.</a:t>
            </a:r>
          </a:p>
          <a:p>
            <a:pPr marL="0" indent="0" eaLnBrk="1" hangingPunct="1">
              <a:buNone/>
            </a:pPr>
            <a:endParaRPr lang="en-GB" altLang="en-US" sz="1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 startAt="3"/>
            </a:pPr>
            <a:r>
              <a:rPr lang="en-GB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Note down three bullet points of information about chemical                                     weapons and three bullet points about biological weapons.</a:t>
            </a:r>
          </a:p>
          <a:p>
            <a:pPr marL="0" indent="0" eaLnBrk="1" hangingPunct="1">
              <a:buNone/>
            </a:pPr>
            <a:endParaRPr lang="en-GB" altLang="en-US" sz="1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4.  Note down definitions of the key terms on this sheet.</a:t>
            </a:r>
          </a:p>
          <a:p>
            <a:pPr marL="0" indent="0" eaLnBrk="1" hangingPunct="1">
              <a:buNone/>
            </a:pPr>
            <a:endParaRPr lang="en-GB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053" y="6147823"/>
            <a:ext cx="820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https://play.kahoot.it/#/?</a:t>
            </a:r>
            <a:r>
              <a:rPr lang="en-GB" dirty="0" smtClean="0">
                <a:hlinkClick r:id="rId6"/>
              </a:rPr>
              <a:t>quizId=92235bd3-9a4b-4f4f-b201-e5a385a6242a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5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iological weap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8"/>
          <a:stretch/>
        </p:blipFill>
        <p:spPr bwMode="auto">
          <a:xfrm>
            <a:off x="0" y="0"/>
            <a:ext cx="12192000" cy="68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696035" y="2238233"/>
            <a:ext cx="10809027" cy="3916908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u="sng" dirty="0" smtClean="0">
                <a:solidFill>
                  <a:srgbClr val="00FF00"/>
                </a:solidFill>
                <a:latin typeface="Arial Rounded MT Bold" panose="020F0704030504030204" pitchFamily="34" charset="0"/>
              </a:rPr>
              <a:t>‘There are no good reasons for countries to possess nuclear weapons.’</a:t>
            </a:r>
          </a:p>
          <a:p>
            <a:endParaRPr lang="en-GB" sz="1400" dirty="0" smtClean="0">
              <a:solidFill>
                <a:srgbClr val="00FF00"/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solidFill>
                  <a:srgbClr val="00FF00"/>
                </a:solidFill>
                <a:latin typeface="Arial Rounded MT Bold" panose="020F0704030504030204" pitchFamily="34" charset="0"/>
              </a:rPr>
              <a:t>Evaluate this statement. In your answer you:</a:t>
            </a:r>
          </a:p>
          <a:p>
            <a:r>
              <a:rPr lang="en-GB" sz="2400" dirty="0" smtClean="0">
                <a:solidFill>
                  <a:srgbClr val="00FF00"/>
                </a:solidFill>
                <a:latin typeface="Arial Rounded MT Bold" panose="020F0704030504030204" pitchFamily="34" charset="0"/>
              </a:rPr>
              <a:t>• should give reasoned arguments in support of this statement</a:t>
            </a:r>
          </a:p>
          <a:p>
            <a:r>
              <a:rPr lang="en-GB" sz="2400" dirty="0" smtClean="0">
                <a:solidFill>
                  <a:srgbClr val="00FF00"/>
                </a:solidFill>
                <a:latin typeface="Arial Rounded MT Bold" panose="020F0704030504030204" pitchFamily="34" charset="0"/>
              </a:rPr>
              <a:t>• should give reasoned arguments to support a different point of view</a:t>
            </a:r>
          </a:p>
          <a:p>
            <a:r>
              <a:rPr lang="en-GB" sz="2400" dirty="0" smtClean="0">
                <a:solidFill>
                  <a:srgbClr val="00FF00"/>
                </a:solidFill>
                <a:latin typeface="Arial Rounded MT Bold" panose="020F0704030504030204" pitchFamily="34" charset="0"/>
              </a:rPr>
              <a:t>• should refer to religious argument</a:t>
            </a:r>
          </a:p>
          <a:p>
            <a:r>
              <a:rPr lang="en-GB" sz="2400" dirty="0" smtClean="0">
                <a:solidFill>
                  <a:srgbClr val="00FF00"/>
                </a:solidFill>
                <a:latin typeface="Arial Rounded MT Bold" panose="020F0704030504030204" pitchFamily="34" charset="0"/>
              </a:rPr>
              <a:t>• may refer to non-religious arguments</a:t>
            </a:r>
          </a:p>
          <a:p>
            <a:r>
              <a:rPr lang="en-GB" sz="2400" dirty="0" smtClean="0">
                <a:solidFill>
                  <a:srgbClr val="00FF00"/>
                </a:solidFill>
                <a:latin typeface="Arial Rounded MT Bold" panose="020F0704030504030204" pitchFamily="34" charset="0"/>
              </a:rPr>
              <a:t>• should reach a justified conclusion.        [12 marks]   </a:t>
            </a:r>
            <a:r>
              <a:rPr lang="en-GB" sz="2400" dirty="0" err="1" smtClean="0">
                <a:solidFill>
                  <a:srgbClr val="00FF00"/>
                </a:solidFill>
                <a:latin typeface="Arial Rounded MT Bold" panose="020F0704030504030204" pitchFamily="34" charset="0"/>
              </a:rPr>
              <a:t>SPaG</a:t>
            </a:r>
            <a:r>
              <a:rPr lang="en-GB" sz="2400" dirty="0" smtClean="0">
                <a:solidFill>
                  <a:srgbClr val="00FF00"/>
                </a:solidFill>
                <a:latin typeface="Arial Rounded MT Bold" panose="020F0704030504030204" pitchFamily="34" charset="0"/>
              </a:rPr>
              <a:t> 5 Marks</a:t>
            </a:r>
            <a:endParaRPr lang="en-GB" sz="2400" dirty="0">
              <a:solidFill>
                <a:srgbClr val="00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078172" y="382225"/>
            <a:ext cx="9990161" cy="953068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921" y="382225"/>
            <a:ext cx="10578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Copperplate Gothic Light" panose="020E0507020206020404" pitchFamily="34" charset="0"/>
              </a:rPr>
              <a:t>Weapons of Mas</a:t>
            </a:r>
            <a:r>
              <a:rPr lang="en-US" sz="4400" b="1" cap="none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Copperplate Gothic Light" panose="020E0507020206020404" pitchFamily="34" charset="0"/>
              </a:rPr>
              <a:t>s destruction</a:t>
            </a:r>
            <a:endParaRPr lang="en-US" sz="4400" b="1" cap="none" spc="50" dirty="0">
              <a:ln w="9525" cmpd="sng">
                <a:solidFill>
                  <a:srgbClr val="00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  <a:latin typeface="Copperplate Gothic Light" panose="020E0507020206020404" pitchFamily="34" charset="0"/>
            </a:endParaRPr>
          </a:p>
        </p:txBody>
      </p:sp>
      <p:pic>
        <p:nvPicPr>
          <p:cNvPr id="5124" name="Picture 4" descr="Image result for nuclear bomb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86" y="659465"/>
            <a:ext cx="2292824" cy="24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220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Candara</vt:lpstr>
      <vt:lpstr>Copperplate Gothic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17</cp:revision>
  <dcterms:created xsi:type="dcterms:W3CDTF">2017-02-19T10:54:08Z</dcterms:created>
  <dcterms:modified xsi:type="dcterms:W3CDTF">2017-03-20T08:35:46Z</dcterms:modified>
</cp:coreProperties>
</file>