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59" r:id="rId3"/>
    <p:sldId id="260" r:id="rId4"/>
    <p:sldId id="262" r:id="rId5"/>
    <p:sldId id="264" r:id="rId6"/>
    <p:sldId id="258" r:id="rId7"/>
    <p:sldId id="263" r:id="rId8"/>
    <p:sldId id="257" r:id="rId9"/>
    <p:sldId id="265"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464"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9FF24C8-90B4-465D-93FD-4CD30A170963}" type="datetimeFigureOut">
              <a:rPr lang="en-GB" smtClean="0"/>
              <a:t>21/04/2016</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01CA61D-B442-4EB4-8F92-07966EF07B08}" type="slidenum">
              <a:rPr lang="en-GB" smtClean="0"/>
              <a:t>‹#›</a:t>
            </a:fld>
            <a:endParaRPr lang="en-GB"/>
          </a:p>
        </p:txBody>
      </p:sp>
    </p:spTree>
    <p:extLst>
      <p:ext uri="{BB962C8B-B14F-4D97-AF65-F5344CB8AC3E}">
        <p14:creationId xmlns:p14="http://schemas.microsoft.com/office/powerpoint/2010/main" val="7869710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For a</a:t>
            </a:r>
            <a:r>
              <a:rPr lang="en-GB" baseline="0" dirty="0" smtClean="0"/>
              <a:t> study and debate on violence and pacifism.  Play </a:t>
            </a:r>
            <a:r>
              <a:rPr lang="en-GB" i="1" baseline="0" dirty="0" smtClean="0"/>
              <a:t>The Mission </a:t>
            </a:r>
            <a:r>
              <a:rPr lang="en-GB" i="0" baseline="0" dirty="0" smtClean="0"/>
              <a:t>as far as 1:27:00 then pause it and show this </a:t>
            </a:r>
            <a:r>
              <a:rPr lang="en-GB" i="0" baseline="0" dirty="0" err="1" smtClean="0"/>
              <a:t>ppt</a:t>
            </a:r>
            <a:r>
              <a:rPr lang="en-GB" i="0" baseline="0" dirty="0" smtClean="0"/>
              <a:t> to slide 7.</a:t>
            </a:r>
            <a:endParaRPr lang="en-GB" dirty="0"/>
          </a:p>
        </p:txBody>
      </p:sp>
      <p:sp>
        <p:nvSpPr>
          <p:cNvPr id="4" name="Slide Number Placeholder 3"/>
          <p:cNvSpPr>
            <a:spLocks noGrp="1"/>
          </p:cNvSpPr>
          <p:nvPr>
            <p:ph type="sldNum" sz="quarter" idx="10"/>
          </p:nvPr>
        </p:nvSpPr>
        <p:spPr/>
        <p:txBody>
          <a:bodyPr/>
          <a:lstStyle/>
          <a:p>
            <a:fld id="{E01CA61D-B442-4EB4-8F92-07966EF07B08}" type="slidenum">
              <a:rPr lang="en-GB" smtClean="0"/>
              <a:t>1</a:t>
            </a:fld>
            <a:endParaRPr lang="en-GB"/>
          </a:p>
        </p:txBody>
      </p:sp>
    </p:spTree>
    <p:extLst>
      <p:ext uri="{BB962C8B-B14F-4D97-AF65-F5344CB8AC3E}">
        <p14:creationId xmlns:p14="http://schemas.microsoft.com/office/powerpoint/2010/main" val="20995696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Ask pupils to discuss with</a:t>
            </a:r>
            <a:r>
              <a:rPr lang="en-GB" baseline="0" dirty="0" smtClean="0"/>
              <a:t> those around them </a:t>
            </a:r>
            <a:r>
              <a:rPr lang="en-GB" dirty="0" smtClean="0"/>
              <a:t>first what is the meaning of these quotations</a:t>
            </a:r>
            <a:r>
              <a:rPr lang="en-GB" baseline="0" dirty="0" smtClean="0"/>
              <a:t> and then whether they agree with them.</a:t>
            </a:r>
            <a:endParaRPr lang="en-GB" dirty="0"/>
          </a:p>
        </p:txBody>
      </p:sp>
      <p:sp>
        <p:nvSpPr>
          <p:cNvPr id="4" name="Slide Number Placeholder 3"/>
          <p:cNvSpPr>
            <a:spLocks noGrp="1"/>
          </p:cNvSpPr>
          <p:nvPr>
            <p:ph type="sldNum" sz="quarter" idx="10"/>
          </p:nvPr>
        </p:nvSpPr>
        <p:spPr/>
        <p:txBody>
          <a:bodyPr/>
          <a:lstStyle/>
          <a:p>
            <a:fld id="{E01CA61D-B442-4EB4-8F92-07966EF07B08}" type="slidenum">
              <a:rPr lang="en-GB" smtClean="0"/>
              <a:t>5</a:t>
            </a:fld>
            <a:endParaRPr lang="en-GB"/>
          </a:p>
        </p:txBody>
      </p:sp>
    </p:spTree>
    <p:extLst>
      <p:ext uri="{BB962C8B-B14F-4D97-AF65-F5344CB8AC3E}">
        <p14:creationId xmlns:p14="http://schemas.microsoft.com/office/powerpoint/2010/main" val="39474656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Copy the</a:t>
            </a:r>
            <a:r>
              <a:rPr lang="en-GB" baseline="0" dirty="0" smtClean="0"/>
              <a:t> Bible verse.  How can this teaching be applied to war?</a:t>
            </a:r>
            <a:endParaRPr lang="en-GB" dirty="0"/>
          </a:p>
        </p:txBody>
      </p:sp>
      <p:sp>
        <p:nvSpPr>
          <p:cNvPr id="4" name="Slide Number Placeholder 3"/>
          <p:cNvSpPr>
            <a:spLocks noGrp="1"/>
          </p:cNvSpPr>
          <p:nvPr>
            <p:ph type="sldNum" sz="quarter" idx="10"/>
          </p:nvPr>
        </p:nvSpPr>
        <p:spPr/>
        <p:txBody>
          <a:bodyPr/>
          <a:lstStyle/>
          <a:p>
            <a:fld id="{E01CA61D-B442-4EB4-8F92-07966EF07B08}" type="slidenum">
              <a:rPr lang="en-GB" smtClean="0"/>
              <a:t>6</a:t>
            </a:fld>
            <a:endParaRPr lang="en-GB"/>
          </a:p>
        </p:txBody>
      </p:sp>
    </p:spTree>
    <p:extLst>
      <p:ext uri="{BB962C8B-B14F-4D97-AF65-F5344CB8AC3E}">
        <p14:creationId xmlns:p14="http://schemas.microsoft.com/office/powerpoint/2010/main" val="9112475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slide is purely explanatory.</a:t>
            </a:r>
            <a:r>
              <a:rPr lang="en-GB" baseline="0" dirty="0" smtClean="0"/>
              <a:t> Play the remaining 20 min of the film then go to the next slide.</a:t>
            </a:r>
            <a:endParaRPr lang="en-GB" dirty="0"/>
          </a:p>
        </p:txBody>
      </p:sp>
      <p:sp>
        <p:nvSpPr>
          <p:cNvPr id="4" name="Slide Number Placeholder 3"/>
          <p:cNvSpPr>
            <a:spLocks noGrp="1"/>
          </p:cNvSpPr>
          <p:nvPr>
            <p:ph type="sldNum" sz="quarter" idx="10"/>
          </p:nvPr>
        </p:nvSpPr>
        <p:spPr/>
        <p:txBody>
          <a:bodyPr/>
          <a:lstStyle/>
          <a:p>
            <a:fld id="{E01CA61D-B442-4EB4-8F92-07966EF07B08}" type="slidenum">
              <a:rPr lang="en-GB" smtClean="0"/>
              <a:t>7</a:t>
            </a:fld>
            <a:endParaRPr lang="en-GB"/>
          </a:p>
        </p:txBody>
      </p:sp>
    </p:spTree>
    <p:extLst>
      <p:ext uri="{BB962C8B-B14F-4D97-AF65-F5344CB8AC3E}">
        <p14:creationId xmlns:p14="http://schemas.microsoft.com/office/powerpoint/2010/main" val="3823750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These last two slides are for a discussion of the need for/needlessness of war and to sum up the film.  In the </a:t>
            </a:r>
            <a:r>
              <a:rPr lang="en-GB" smtClean="0"/>
              <a:t>event, both</a:t>
            </a:r>
            <a:r>
              <a:rPr lang="en-GB" baseline="0" smtClean="0"/>
              <a:t> </a:t>
            </a:r>
            <a:r>
              <a:rPr lang="en-GB" baseline="0" dirty="0" smtClean="0"/>
              <a:t>the fighters and the pacifists met the same fate, at least in earthly terms.  Did they meet the same fate in eternity?  Could discuss here the relationship between politics and war.</a:t>
            </a:r>
            <a:endParaRPr lang="en-GB" dirty="0"/>
          </a:p>
        </p:txBody>
      </p:sp>
      <p:sp>
        <p:nvSpPr>
          <p:cNvPr id="4" name="Slide Number Placeholder 3"/>
          <p:cNvSpPr>
            <a:spLocks noGrp="1"/>
          </p:cNvSpPr>
          <p:nvPr>
            <p:ph type="sldNum" sz="quarter" idx="10"/>
          </p:nvPr>
        </p:nvSpPr>
        <p:spPr/>
        <p:txBody>
          <a:bodyPr/>
          <a:lstStyle/>
          <a:p>
            <a:fld id="{E01CA61D-B442-4EB4-8F92-07966EF07B08}" type="slidenum">
              <a:rPr lang="en-GB" smtClean="0"/>
              <a:t>8</a:t>
            </a:fld>
            <a:endParaRPr lang="en-GB"/>
          </a:p>
        </p:txBody>
      </p:sp>
    </p:spTree>
    <p:extLst>
      <p:ext uri="{BB962C8B-B14F-4D97-AF65-F5344CB8AC3E}">
        <p14:creationId xmlns:p14="http://schemas.microsoft.com/office/powerpoint/2010/main" val="22158436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409400B5-7097-4BF8-8CA4-D0202EE84B51}" type="datetimeFigureOut">
              <a:rPr lang="en-GB" smtClean="0"/>
              <a:t>21/04/2016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A0D343D-F670-4DE2-B2F6-DD174F3D73C6}" type="slidenum">
              <a:rPr lang="en-GB" smtClean="0"/>
              <a:t>‹#›</a:t>
            </a:fld>
            <a:endParaRPr lang="en-GB"/>
          </a:p>
        </p:txBody>
      </p:sp>
    </p:spTree>
    <p:extLst>
      <p:ext uri="{BB962C8B-B14F-4D97-AF65-F5344CB8AC3E}">
        <p14:creationId xmlns:p14="http://schemas.microsoft.com/office/powerpoint/2010/main" val="1305083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09400B5-7097-4BF8-8CA4-D0202EE84B51}" type="datetimeFigureOut">
              <a:rPr lang="en-GB" smtClean="0"/>
              <a:t>21/04/2016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A0D343D-F670-4DE2-B2F6-DD174F3D73C6}" type="slidenum">
              <a:rPr lang="en-GB" smtClean="0"/>
              <a:t>‹#›</a:t>
            </a:fld>
            <a:endParaRPr lang="en-GB"/>
          </a:p>
        </p:txBody>
      </p:sp>
    </p:spTree>
    <p:extLst>
      <p:ext uri="{BB962C8B-B14F-4D97-AF65-F5344CB8AC3E}">
        <p14:creationId xmlns:p14="http://schemas.microsoft.com/office/powerpoint/2010/main" val="40130629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09400B5-7097-4BF8-8CA4-D0202EE84B51}" type="datetimeFigureOut">
              <a:rPr lang="en-GB" smtClean="0"/>
              <a:t>21/04/2016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A0D343D-F670-4DE2-B2F6-DD174F3D73C6}" type="slidenum">
              <a:rPr lang="en-GB" smtClean="0"/>
              <a:t>‹#›</a:t>
            </a:fld>
            <a:endParaRPr lang="en-GB"/>
          </a:p>
        </p:txBody>
      </p:sp>
    </p:spTree>
    <p:extLst>
      <p:ext uri="{BB962C8B-B14F-4D97-AF65-F5344CB8AC3E}">
        <p14:creationId xmlns:p14="http://schemas.microsoft.com/office/powerpoint/2010/main" val="24560386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09400B5-7097-4BF8-8CA4-D0202EE84B51}" type="datetimeFigureOut">
              <a:rPr lang="en-GB" smtClean="0"/>
              <a:t>21/04/2016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A0D343D-F670-4DE2-B2F6-DD174F3D73C6}" type="slidenum">
              <a:rPr lang="en-GB" smtClean="0"/>
              <a:t>‹#›</a:t>
            </a:fld>
            <a:endParaRPr lang="en-GB"/>
          </a:p>
        </p:txBody>
      </p:sp>
    </p:spTree>
    <p:extLst>
      <p:ext uri="{BB962C8B-B14F-4D97-AF65-F5344CB8AC3E}">
        <p14:creationId xmlns:p14="http://schemas.microsoft.com/office/powerpoint/2010/main" val="31929392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09400B5-7097-4BF8-8CA4-D0202EE84B51}" type="datetimeFigureOut">
              <a:rPr lang="en-GB" smtClean="0"/>
              <a:t>21/04/2016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A0D343D-F670-4DE2-B2F6-DD174F3D73C6}" type="slidenum">
              <a:rPr lang="en-GB" smtClean="0"/>
              <a:t>‹#›</a:t>
            </a:fld>
            <a:endParaRPr lang="en-GB"/>
          </a:p>
        </p:txBody>
      </p:sp>
    </p:spTree>
    <p:extLst>
      <p:ext uri="{BB962C8B-B14F-4D97-AF65-F5344CB8AC3E}">
        <p14:creationId xmlns:p14="http://schemas.microsoft.com/office/powerpoint/2010/main" val="36809403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409400B5-7097-4BF8-8CA4-D0202EE84B51}" type="datetimeFigureOut">
              <a:rPr lang="en-GB" smtClean="0"/>
              <a:t>21/04/2016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A0D343D-F670-4DE2-B2F6-DD174F3D73C6}" type="slidenum">
              <a:rPr lang="en-GB" smtClean="0"/>
              <a:t>‹#›</a:t>
            </a:fld>
            <a:endParaRPr lang="en-GB"/>
          </a:p>
        </p:txBody>
      </p:sp>
    </p:spTree>
    <p:extLst>
      <p:ext uri="{BB962C8B-B14F-4D97-AF65-F5344CB8AC3E}">
        <p14:creationId xmlns:p14="http://schemas.microsoft.com/office/powerpoint/2010/main" val="36950479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409400B5-7097-4BF8-8CA4-D0202EE84B51}" type="datetimeFigureOut">
              <a:rPr lang="en-GB" smtClean="0"/>
              <a:t>21/04/2016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A0D343D-F670-4DE2-B2F6-DD174F3D73C6}" type="slidenum">
              <a:rPr lang="en-GB" smtClean="0"/>
              <a:t>‹#›</a:t>
            </a:fld>
            <a:endParaRPr lang="en-GB"/>
          </a:p>
        </p:txBody>
      </p:sp>
    </p:spTree>
    <p:extLst>
      <p:ext uri="{BB962C8B-B14F-4D97-AF65-F5344CB8AC3E}">
        <p14:creationId xmlns:p14="http://schemas.microsoft.com/office/powerpoint/2010/main" val="17834979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409400B5-7097-4BF8-8CA4-D0202EE84B51}" type="datetimeFigureOut">
              <a:rPr lang="en-GB" smtClean="0"/>
              <a:t>21/04/2016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A0D343D-F670-4DE2-B2F6-DD174F3D73C6}" type="slidenum">
              <a:rPr lang="en-GB" smtClean="0"/>
              <a:t>‹#›</a:t>
            </a:fld>
            <a:endParaRPr lang="en-GB"/>
          </a:p>
        </p:txBody>
      </p:sp>
    </p:spTree>
    <p:extLst>
      <p:ext uri="{BB962C8B-B14F-4D97-AF65-F5344CB8AC3E}">
        <p14:creationId xmlns:p14="http://schemas.microsoft.com/office/powerpoint/2010/main" val="9319734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9400B5-7097-4BF8-8CA4-D0202EE84B51}" type="datetimeFigureOut">
              <a:rPr lang="en-GB" smtClean="0"/>
              <a:t>21/04/2016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A0D343D-F670-4DE2-B2F6-DD174F3D73C6}" type="slidenum">
              <a:rPr lang="en-GB" smtClean="0"/>
              <a:t>‹#›</a:t>
            </a:fld>
            <a:endParaRPr lang="en-GB"/>
          </a:p>
        </p:txBody>
      </p:sp>
    </p:spTree>
    <p:extLst>
      <p:ext uri="{BB962C8B-B14F-4D97-AF65-F5344CB8AC3E}">
        <p14:creationId xmlns:p14="http://schemas.microsoft.com/office/powerpoint/2010/main" val="2653429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9400B5-7097-4BF8-8CA4-D0202EE84B51}" type="datetimeFigureOut">
              <a:rPr lang="en-GB" smtClean="0"/>
              <a:t>21/04/2016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A0D343D-F670-4DE2-B2F6-DD174F3D73C6}" type="slidenum">
              <a:rPr lang="en-GB" smtClean="0"/>
              <a:t>‹#›</a:t>
            </a:fld>
            <a:endParaRPr lang="en-GB"/>
          </a:p>
        </p:txBody>
      </p:sp>
    </p:spTree>
    <p:extLst>
      <p:ext uri="{BB962C8B-B14F-4D97-AF65-F5344CB8AC3E}">
        <p14:creationId xmlns:p14="http://schemas.microsoft.com/office/powerpoint/2010/main" val="3662442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9400B5-7097-4BF8-8CA4-D0202EE84B51}" type="datetimeFigureOut">
              <a:rPr lang="en-GB" smtClean="0"/>
              <a:t>21/04/2016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A0D343D-F670-4DE2-B2F6-DD174F3D73C6}" type="slidenum">
              <a:rPr lang="en-GB" smtClean="0"/>
              <a:t>‹#›</a:t>
            </a:fld>
            <a:endParaRPr lang="en-GB"/>
          </a:p>
        </p:txBody>
      </p:sp>
    </p:spTree>
    <p:extLst>
      <p:ext uri="{BB962C8B-B14F-4D97-AF65-F5344CB8AC3E}">
        <p14:creationId xmlns:p14="http://schemas.microsoft.com/office/powerpoint/2010/main" val="20739630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9400B5-7097-4BF8-8CA4-D0202EE84B51}" type="datetimeFigureOut">
              <a:rPr lang="en-GB" smtClean="0"/>
              <a:t>21/04/2016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0D343D-F670-4DE2-B2F6-DD174F3D73C6}" type="slidenum">
              <a:rPr lang="en-GB" smtClean="0"/>
              <a:t>‹#›</a:t>
            </a:fld>
            <a:endParaRPr lang="en-GB"/>
          </a:p>
        </p:txBody>
      </p:sp>
    </p:spTree>
    <p:extLst>
      <p:ext uri="{BB962C8B-B14F-4D97-AF65-F5344CB8AC3E}">
        <p14:creationId xmlns:p14="http://schemas.microsoft.com/office/powerpoint/2010/main" val="40995102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6.png"/><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microsoft.com/office/2007/relationships/hdphoto" Target="../media/hdphoto4.wdp"/></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3">
            <a:extLst>
              <a:ext uri="{BEBA8EAE-BF5A-486C-A8C5-ECC9F3942E4B}">
                <a14:imgProps xmlns:a14="http://schemas.microsoft.com/office/drawing/2010/main">
                  <a14:imgLayer r:embed="rId4">
                    <a14:imgEffect>
                      <a14:saturation sat="200000"/>
                    </a14:imgEffect>
                  </a14:imgLayer>
                </a14:imgProps>
              </a:ext>
            </a:extLst>
          </a:blip>
          <a:srcRect t="6421" b="13715"/>
          <a:stretch/>
        </p:blipFill>
        <p:spPr>
          <a:xfrm>
            <a:off x="-108520" y="0"/>
            <a:ext cx="9252519" cy="6857999"/>
          </a:xfrm>
          <a:prstGeom prst="rect">
            <a:avLst/>
          </a:prstGeom>
        </p:spPr>
      </p:pic>
      <p:sp>
        <p:nvSpPr>
          <p:cNvPr id="2" name="Title 1"/>
          <p:cNvSpPr>
            <a:spLocks noGrp="1"/>
          </p:cNvSpPr>
          <p:nvPr>
            <p:ph type="ctrTitle"/>
          </p:nvPr>
        </p:nvSpPr>
        <p:spPr/>
        <p:txBody>
          <a:bodyPr/>
          <a:lstStyle/>
          <a:p>
            <a:r>
              <a:rPr lang="en-GB" dirty="0" smtClean="0">
                <a:solidFill>
                  <a:srgbClr val="FF0000"/>
                </a:solidFill>
              </a:rPr>
              <a:t>The Mission</a:t>
            </a:r>
            <a:endParaRPr lang="en-GB" dirty="0">
              <a:solidFill>
                <a:srgbClr val="FF0000"/>
              </a:solidFill>
            </a:endParaRPr>
          </a:p>
        </p:txBody>
      </p:sp>
      <p:sp>
        <p:nvSpPr>
          <p:cNvPr id="3" name="Subtitle 2"/>
          <p:cNvSpPr>
            <a:spLocks noGrp="1"/>
          </p:cNvSpPr>
          <p:nvPr>
            <p:ph type="subTitle" idx="1"/>
          </p:nvPr>
        </p:nvSpPr>
        <p:spPr/>
        <p:txBody>
          <a:bodyPr/>
          <a:lstStyle/>
          <a:p>
            <a:r>
              <a:rPr lang="en-GB" dirty="0" smtClean="0"/>
              <a:t>To fight or not to fight?</a:t>
            </a:r>
            <a:endParaRPr lang="en-GB" dirty="0"/>
          </a:p>
        </p:txBody>
      </p:sp>
    </p:spTree>
    <p:extLst>
      <p:ext uri="{BB962C8B-B14F-4D97-AF65-F5344CB8AC3E}">
        <p14:creationId xmlns:p14="http://schemas.microsoft.com/office/powerpoint/2010/main" val="9728965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23050" r="34545" b="17175"/>
          <a:stretch/>
        </p:blipFill>
        <p:spPr bwMode="auto">
          <a:xfrm>
            <a:off x="0" y="0"/>
            <a:ext cx="925252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56692" y="1628800"/>
            <a:ext cx="8507288" cy="4525963"/>
          </a:xfrm>
          <a:solidFill>
            <a:srgbClr val="FFFF00"/>
          </a:solidFill>
        </p:spPr>
        <p:txBody>
          <a:bodyPr/>
          <a:lstStyle/>
          <a:p>
            <a:r>
              <a:rPr lang="en-GB" dirty="0" smtClean="0"/>
              <a:t>San Carlos is a Jesuit mission base in South America.</a:t>
            </a:r>
          </a:p>
          <a:p>
            <a:r>
              <a:rPr lang="en-GB" dirty="0" smtClean="0"/>
              <a:t>It is in territory that used to belong to Spain but has been handed over to Portugal.</a:t>
            </a:r>
          </a:p>
          <a:p>
            <a:r>
              <a:rPr lang="en-GB" dirty="0" smtClean="0"/>
              <a:t>Spain and Portugal both trade slaves in practice.</a:t>
            </a:r>
          </a:p>
          <a:p>
            <a:r>
              <a:rPr lang="en-GB" dirty="0" smtClean="0"/>
              <a:t>The mission is a safe haven for Guarani Indians because it belongs to the Catholic Church and cannot be touched.</a:t>
            </a:r>
          </a:p>
          <a:p>
            <a:endParaRPr lang="en-GB" dirty="0"/>
          </a:p>
        </p:txBody>
      </p:sp>
      <p:sp>
        <p:nvSpPr>
          <p:cNvPr id="6" name="Title 1"/>
          <p:cNvSpPr txBox="1">
            <a:spLocks/>
          </p:cNvSpPr>
          <p:nvPr/>
        </p:nvSpPr>
        <p:spPr>
          <a:xfrm>
            <a:off x="395536" y="37239"/>
            <a:ext cx="8229600" cy="871481"/>
          </a:xfrm>
          <a:prstGeom prst="rect">
            <a:avLst/>
          </a:prstGeom>
          <a:solidFill>
            <a:srgbClr val="FFFF00"/>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mtClean="0"/>
              <a:t>The Situation</a:t>
            </a:r>
            <a:endParaRPr lang="en-GB" dirty="0"/>
          </a:p>
        </p:txBody>
      </p:sp>
    </p:spTree>
    <p:extLst>
      <p:ext uri="{BB962C8B-B14F-4D97-AF65-F5344CB8AC3E}">
        <p14:creationId xmlns:p14="http://schemas.microsoft.com/office/powerpoint/2010/main" val="2269883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6835" t="3410" r="9672" b="12824"/>
          <a:stretch/>
        </p:blipFill>
        <p:spPr bwMode="auto">
          <a:xfrm>
            <a:off x="-11298" y="9511"/>
            <a:ext cx="9200065" cy="6947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395536" y="37239"/>
            <a:ext cx="8229600" cy="871481"/>
          </a:xfrm>
          <a:solidFill>
            <a:srgbClr val="FFFF00"/>
          </a:solidFill>
        </p:spPr>
        <p:txBody>
          <a:bodyPr/>
          <a:lstStyle/>
          <a:p>
            <a:r>
              <a:rPr lang="en-GB" dirty="0" smtClean="0"/>
              <a:t>The Situation</a:t>
            </a:r>
            <a:endParaRPr lang="en-GB" dirty="0"/>
          </a:p>
        </p:txBody>
      </p:sp>
      <p:sp>
        <p:nvSpPr>
          <p:cNvPr id="3" name="Content Placeholder 2"/>
          <p:cNvSpPr>
            <a:spLocks noGrp="1"/>
          </p:cNvSpPr>
          <p:nvPr>
            <p:ph idx="1"/>
          </p:nvPr>
        </p:nvSpPr>
        <p:spPr>
          <a:xfrm>
            <a:off x="336914" y="2603447"/>
            <a:ext cx="8507288" cy="4032448"/>
          </a:xfrm>
          <a:solidFill>
            <a:srgbClr val="FFFF00"/>
          </a:solidFill>
        </p:spPr>
        <p:txBody>
          <a:bodyPr>
            <a:normAutofit fontScale="92500" lnSpcReduction="10000"/>
          </a:bodyPr>
          <a:lstStyle/>
          <a:p>
            <a:r>
              <a:rPr lang="en-GB" dirty="0" smtClean="0"/>
              <a:t>The Portuguese want permission to break up the Jesuit missions so that they can enslave the people.</a:t>
            </a:r>
          </a:p>
          <a:p>
            <a:r>
              <a:rPr lang="en-GB" dirty="0" smtClean="0"/>
              <a:t>If Cardinal </a:t>
            </a:r>
            <a:r>
              <a:rPr lang="en-GB" dirty="0" err="1" smtClean="0"/>
              <a:t>Altamirano</a:t>
            </a:r>
            <a:r>
              <a:rPr lang="en-GB" dirty="0" smtClean="0"/>
              <a:t> says no then thousands of Jesuits will be expelled from Portugal and probably other European countries too because Jesuits are seen as too powerful.</a:t>
            </a:r>
          </a:p>
          <a:p>
            <a:r>
              <a:rPr lang="en-GB" dirty="0" smtClean="0"/>
              <a:t>Cardinal </a:t>
            </a:r>
            <a:r>
              <a:rPr lang="en-GB" dirty="0" err="1" smtClean="0"/>
              <a:t>Altamirano</a:t>
            </a:r>
            <a:r>
              <a:rPr lang="en-GB" dirty="0" smtClean="0"/>
              <a:t> decides to protect the Jesuits in Europe by </a:t>
            </a:r>
            <a:r>
              <a:rPr lang="en-GB" dirty="0" smtClean="0"/>
              <a:t>allowing the Portuguese to take over the South American missions. </a:t>
            </a:r>
            <a:endParaRPr lang="en-GB" dirty="0" smtClean="0"/>
          </a:p>
          <a:p>
            <a:endParaRPr lang="en-GB" dirty="0"/>
          </a:p>
        </p:txBody>
      </p:sp>
    </p:spTree>
    <p:extLst>
      <p:ext uri="{BB962C8B-B14F-4D97-AF65-F5344CB8AC3E}">
        <p14:creationId xmlns:p14="http://schemas.microsoft.com/office/powerpoint/2010/main" val="403724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957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395536" y="37239"/>
            <a:ext cx="8229600" cy="871481"/>
          </a:xfrm>
          <a:solidFill>
            <a:srgbClr val="FFFF00"/>
          </a:solidFill>
        </p:spPr>
        <p:txBody>
          <a:bodyPr/>
          <a:lstStyle/>
          <a:p>
            <a:r>
              <a:rPr lang="en-GB" dirty="0" smtClean="0"/>
              <a:t>The Situation</a:t>
            </a:r>
            <a:endParaRPr lang="en-GB" dirty="0"/>
          </a:p>
        </p:txBody>
      </p:sp>
      <p:sp>
        <p:nvSpPr>
          <p:cNvPr id="3" name="Content Placeholder 2"/>
          <p:cNvSpPr>
            <a:spLocks noGrp="1"/>
          </p:cNvSpPr>
          <p:nvPr>
            <p:ph idx="1"/>
          </p:nvPr>
        </p:nvSpPr>
        <p:spPr>
          <a:xfrm>
            <a:off x="318356" y="2132856"/>
            <a:ext cx="8507288" cy="4032448"/>
          </a:xfrm>
          <a:solidFill>
            <a:srgbClr val="FFFF00"/>
          </a:solidFill>
        </p:spPr>
        <p:txBody>
          <a:bodyPr>
            <a:normAutofit lnSpcReduction="10000"/>
          </a:bodyPr>
          <a:lstStyle/>
          <a:p>
            <a:r>
              <a:rPr lang="en-GB" dirty="0" err="1" smtClean="0"/>
              <a:t>Altamirano</a:t>
            </a:r>
            <a:r>
              <a:rPr lang="en-GB" dirty="0" smtClean="0"/>
              <a:t> tells the Guarani that they must leave the mission and go back to living in the jungle.</a:t>
            </a:r>
          </a:p>
          <a:p>
            <a:r>
              <a:rPr lang="en-GB" dirty="0" smtClean="0"/>
              <a:t>They have to give up their homes and go back to a more basic jungle existence again.</a:t>
            </a:r>
          </a:p>
          <a:p>
            <a:r>
              <a:rPr lang="en-GB" dirty="0" smtClean="0"/>
              <a:t>If they do this they will also probably be hunted down and enslaved.</a:t>
            </a:r>
          </a:p>
          <a:p>
            <a:r>
              <a:rPr lang="en-GB" dirty="0" smtClean="0"/>
              <a:t>If they refuse they will be killed.</a:t>
            </a:r>
          </a:p>
          <a:p>
            <a:endParaRPr lang="en-GB" dirty="0"/>
          </a:p>
        </p:txBody>
      </p:sp>
      <p:sp>
        <p:nvSpPr>
          <p:cNvPr id="4" name="TextBox 3"/>
          <p:cNvSpPr txBox="1"/>
          <p:nvPr/>
        </p:nvSpPr>
        <p:spPr>
          <a:xfrm>
            <a:off x="467544" y="1124744"/>
            <a:ext cx="8208912" cy="769441"/>
          </a:xfrm>
          <a:prstGeom prst="rect">
            <a:avLst/>
          </a:prstGeom>
          <a:solidFill>
            <a:srgbClr val="FF0000"/>
          </a:solidFill>
        </p:spPr>
        <p:txBody>
          <a:bodyPr wrap="square" rtlCol="0">
            <a:spAutoFit/>
          </a:bodyPr>
          <a:lstStyle/>
          <a:p>
            <a:pPr algn="ctr"/>
            <a:r>
              <a:rPr lang="en-GB" sz="4400" dirty="0" smtClean="0"/>
              <a:t>Should they fight?</a:t>
            </a:r>
            <a:endParaRPr lang="en-GB" sz="4400" dirty="0"/>
          </a:p>
        </p:txBody>
      </p:sp>
    </p:spTree>
    <p:extLst>
      <p:ext uri="{BB962C8B-B14F-4D97-AF65-F5344CB8AC3E}">
        <p14:creationId xmlns:p14="http://schemas.microsoft.com/office/powerpoint/2010/main" val="3636679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additive="base">
                                        <p:cTn id="37" dur="500" fill="hold"/>
                                        <p:tgtEl>
                                          <p:spTgt spid="4"/>
                                        </p:tgtEl>
                                        <p:attrNameLst>
                                          <p:attrName>ppt_x</p:attrName>
                                        </p:attrNameLst>
                                      </p:cBhvr>
                                      <p:tavLst>
                                        <p:tav tm="0">
                                          <p:val>
                                            <p:strVal val="#ppt_x"/>
                                          </p:val>
                                        </p:tav>
                                        <p:tav tm="100000">
                                          <p:val>
                                            <p:strVal val="#ppt_x"/>
                                          </p:val>
                                        </p:tav>
                                      </p:tavLst>
                                    </p:anim>
                                    <p:anim calcmode="lin" valueType="num">
                                      <p:cBhvr additive="base">
                                        <p:cTn id="3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35896" y="274638"/>
            <a:ext cx="5050904" cy="1143000"/>
          </a:xfrm>
          <a:solidFill>
            <a:schemeClr val="bg1"/>
          </a:solidFill>
        </p:spPr>
        <p:txBody>
          <a:bodyPr>
            <a:normAutofit fontScale="90000"/>
          </a:bodyPr>
          <a:lstStyle/>
          <a:p>
            <a:r>
              <a:rPr lang="en-GB" dirty="0" smtClean="0">
                <a:solidFill>
                  <a:schemeClr val="tx2"/>
                </a:solidFill>
              </a:rPr>
              <a:t>To fight or not to fight?</a:t>
            </a:r>
            <a:endParaRPr lang="en-GB" dirty="0">
              <a:solidFill>
                <a:schemeClr val="tx2"/>
              </a:solidFill>
            </a:endParaRPr>
          </a:p>
        </p:txBody>
      </p:sp>
      <p:sp>
        <p:nvSpPr>
          <p:cNvPr id="3" name="Content Placeholder 2"/>
          <p:cNvSpPr>
            <a:spLocks noGrp="1"/>
          </p:cNvSpPr>
          <p:nvPr>
            <p:ph idx="1"/>
          </p:nvPr>
        </p:nvSpPr>
        <p:spPr/>
        <p:txBody>
          <a:bodyPr/>
          <a:lstStyle/>
          <a:p>
            <a:endParaRPr lang="en-GB" dirty="0"/>
          </a:p>
        </p:txBody>
      </p:sp>
      <p:pic>
        <p:nvPicPr>
          <p:cNvPr id="4098" name="Picture 2"/>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r="31123"/>
          <a:stretch/>
        </p:blipFill>
        <p:spPr bwMode="auto">
          <a:xfrm>
            <a:off x="0" y="0"/>
            <a:ext cx="3496235" cy="3172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rotWithShape="1">
          <a:blip r:embed="rId5">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rcRect r="43129" b="10503"/>
          <a:stretch/>
        </p:blipFill>
        <p:spPr bwMode="auto">
          <a:xfrm>
            <a:off x="5901129" y="3670151"/>
            <a:ext cx="3243318" cy="3189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Callout 3"/>
          <p:cNvSpPr/>
          <p:nvPr/>
        </p:nvSpPr>
        <p:spPr>
          <a:xfrm>
            <a:off x="4181880" y="60102"/>
            <a:ext cx="2952328" cy="792088"/>
          </a:xfrm>
          <a:prstGeom prst="wedgeEllipseCallout">
            <a:avLst>
              <a:gd name="adj1" fmla="val -107112"/>
              <a:gd name="adj2" fmla="val 135064"/>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effectLst>
                  <a:outerShdw blurRad="38100" dist="38100" dir="2700000" algn="tl">
                    <a:srgbClr val="000000">
                      <a:alpha val="43137"/>
                    </a:srgbClr>
                  </a:outerShdw>
                </a:effectLst>
              </a:rPr>
              <a:t>They want to live, father.</a:t>
            </a:r>
          </a:p>
        </p:txBody>
      </p:sp>
      <p:sp>
        <p:nvSpPr>
          <p:cNvPr id="5" name="Oval Callout 4"/>
          <p:cNvSpPr/>
          <p:nvPr/>
        </p:nvSpPr>
        <p:spPr>
          <a:xfrm>
            <a:off x="325068" y="2943553"/>
            <a:ext cx="3382836" cy="1606893"/>
          </a:xfrm>
          <a:prstGeom prst="wedgeEllipseCallout">
            <a:avLst>
              <a:gd name="adj1" fmla="val 160658"/>
              <a:gd name="adj2" fmla="val 89359"/>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dirty="0">
                <a:solidFill>
                  <a:schemeClr val="tx2">
                    <a:lumMod val="50000"/>
                  </a:schemeClr>
                </a:solidFill>
                <a:effectLst>
                  <a:outerShdw blurRad="38100" dist="38100" dir="2700000" algn="tl">
                    <a:srgbClr val="000000">
                      <a:alpha val="43137"/>
                    </a:srgbClr>
                  </a:outerShdw>
                </a:effectLst>
              </a:rPr>
              <a:t>If might is right then love has no place in the world.</a:t>
            </a:r>
          </a:p>
        </p:txBody>
      </p:sp>
      <p:sp>
        <p:nvSpPr>
          <p:cNvPr id="7" name="Oval Callout 6"/>
          <p:cNvSpPr/>
          <p:nvPr/>
        </p:nvSpPr>
        <p:spPr>
          <a:xfrm>
            <a:off x="5148064" y="1682198"/>
            <a:ext cx="3744416" cy="1026721"/>
          </a:xfrm>
          <a:prstGeom prst="wedgeEllipseCallout">
            <a:avLst>
              <a:gd name="adj1" fmla="val 22892"/>
              <a:gd name="adj2" fmla="val 189554"/>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effectLst>
                  <a:outerShdw blurRad="38100" dist="38100" dir="2700000" algn="tl">
                    <a:srgbClr val="000000">
                      <a:alpha val="43137"/>
                    </a:srgbClr>
                  </a:outerShdw>
                </a:effectLst>
              </a:rPr>
              <a:t>What do you want, captain; an honourable death?</a:t>
            </a:r>
          </a:p>
        </p:txBody>
      </p:sp>
      <p:sp>
        <p:nvSpPr>
          <p:cNvPr id="8" name="Oval Callout 7"/>
          <p:cNvSpPr/>
          <p:nvPr/>
        </p:nvSpPr>
        <p:spPr>
          <a:xfrm>
            <a:off x="3635895" y="1033643"/>
            <a:ext cx="2376265" cy="1105247"/>
          </a:xfrm>
          <a:prstGeom prst="wedgeEllipseCallout">
            <a:avLst>
              <a:gd name="adj1" fmla="val -101698"/>
              <a:gd name="adj2" fmla="val 1042"/>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effectLst>
                  <a:outerShdw blurRad="38100" dist="38100" dir="2700000" algn="tl">
                    <a:srgbClr val="000000">
                      <a:alpha val="43137"/>
                    </a:srgbClr>
                  </a:outerShdw>
                </a:effectLst>
              </a:rPr>
              <a:t>They need my help.</a:t>
            </a:r>
          </a:p>
        </p:txBody>
      </p:sp>
      <p:sp>
        <p:nvSpPr>
          <p:cNvPr id="11" name="Oval Callout 10"/>
          <p:cNvSpPr/>
          <p:nvPr/>
        </p:nvSpPr>
        <p:spPr>
          <a:xfrm>
            <a:off x="2771800" y="6007534"/>
            <a:ext cx="3382836" cy="803447"/>
          </a:xfrm>
          <a:prstGeom prst="wedgeEllipseCallout">
            <a:avLst>
              <a:gd name="adj1" fmla="val 98874"/>
              <a:gd name="adj2" fmla="val -125254"/>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dirty="0">
                <a:solidFill>
                  <a:schemeClr val="tx2">
                    <a:lumMod val="50000"/>
                  </a:schemeClr>
                </a:solidFill>
                <a:effectLst>
                  <a:outerShdw blurRad="38100" dist="38100" dir="2700000" algn="tl">
                    <a:srgbClr val="000000">
                      <a:alpha val="43137"/>
                    </a:srgbClr>
                  </a:outerShdw>
                </a:effectLst>
              </a:rPr>
              <a:t>Help them as a priest.</a:t>
            </a:r>
          </a:p>
        </p:txBody>
      </p:sp>
      <p:sp>
        <p:nvSpPr>
          <p:cNvPr id="12" name="Oval Callout 11"/>
          <p:cNvSpPr/>
          <p:nvPr/>
        </p:nvSpPr>
        <p:spPr>
          <a:xfrm>
            <a:off x="-771" y="4514665"/>
            <a:ext cx="3382836" cy="1421010"/>
          </a:xfrm>
          <a:prstGeom prst="wedgeEllipseCallout">
            <a:avLst>
              <a:gd name="adj1" fmla="val 174560"/>
              <a:gd name="adj2" fmla="val 5628"/>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dirty="0">
                <a:solidFill>
                  <a:schemeClr val="tx2">
                    <a:lumMod val="50000"/>
                  </a:schemeClr>
                </a:solidFill>
                <a:effectLst>
                  <a:outerShdw blurRad="38100" dist="38100" dir="2700000" algn="tl">
                    <a:srgbClr val="000000">
                      <a:alpha val="43137"/>
                    </a:srgbClr>
                  </a:outerShdw>
                </a:effectLst>
              </a:rPr>
              <a:t>If you die with blood on your hands, Rodrigo, you betray everything we’ve done.</a:t>
            </a:r>
          </a:p>
        </p:txBody>
      </p:sp>
      <p:sp>
        <p:nvSpPr>
          <p:cNvPr id="6" name="Oval Callout 5"/>
          <p:cNvSpPr/>
          <p:nvPr/>
        </p:nvSpPr>
        <p:spPr>
          <a:xfrm>
            <a:off x="3740521" y="2597635"/>
            <a:ext cx="3600400" cy="961231"/>
          </a:xfrm>
          <a:prstGeom prst="wedgeEllipseCallout">
            <a:avLst>
              <a:gd name="adj1" fmla="val 47533"/>
              <a:gd name="adj2" fmla="val 140301"/>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dirty="0">
                <a:solidFill>
                  <a:schemeClr val="tx2">
                    <a:lumMod val="50000"/>
                  </a:schemeClr>
                </a:solidFill>
                <a:effectLst>
                  <a:outerShdw blurRad="38100" dist="38100" dir="2700000" algn="tl">
                    <a:srgbClr val="000000">
                      <a:alpha val="43137"/>
                    </a:srgbClr>
                  </a:outerShdw>
                </a:effectLst>
              </a:rPr>
              <a:t>You promised your life to God and </a:t>
            </a:r>
            <a:r>
              <a:rPr lang="en-GB" sz="2400" u="sng" dirty="0">
                <a:solidFill>
                  <a:srgbClr val="FF0000"/>
                </a:solidFill>
                <a:effectLst>
                  <a:outerShdw blurRad="38100" dist="38100" dir="2700000" algn="tl">
                    <a:srgbClr val="000000">
                      <a:alpha val="43137"/>
                    </a:srgbClr>
                  </a:outerShdw>
                </a:effectLst>
              </a:rPr>
              <a:t>God is love</a:t>
            </a:r>
            <a:r>
              <a:rPr lang="en-GB" dirty="0">
                <a:solidFill>
                  <a:schemeClr val="tx2">
                    <a:lumMod val="50000"/>
                  </a:schemeClr>
                </a:solidFill>
                <a:effectLst>
                  <a:outerShdw blurRad="38100" dist="38100" dir="2700000" algn="tl">
                    <a:srgbClr val="000000">
                      <a:alpha val="43137"/>
                    </a:srgbClr>
                  </a:outerShdw>
                </a:effectLst>
              </a:rPr>
              <a:t>.</a:t>
            </a:r>
          </a:p>
        </p:txBody>
      </p:sp>
      <p:sp>
        <p:nvSpPr>
          <p:cNvPr id="10" name="TextBox 9"/>
          <p:cNvSpPr txBox="1"/>
          <p:nvPr/>
        </p:nvSpPr>
        <p:spPr>
          <a:xfrm>
            <a:off x="179512" y="2708919"/>
            <a:ext cx="936104" cy="369332"/>
          </a:xfrm>
          <a:prstGeom prst="rect">
            <a:avLst/>
          </a:prstGeom>
          <a:noFill/>
        </p:spPr>
        <p:txBody>
          <a:bodyPr wrap="square" rtlCol="0">
            <a:spAutoFit/>
          </a:bodyPr>
          <a:lstStyle/>
          <a:p>
            <a:r>
              <a:rPr lang="en-GB" dirty="0" smtClean="0">
                <a:solidFill>
                  <a:schemeClr val="bg1"/>
                </a:solidFill>
              </a:rPr>
              <a:t>Rodrigo</a:t>
            </a:r>
            <a:endParaRPr lang="en-GB" dirty="0">
              <a:solidFill>
                <a:schemeClr val="bg1"/>
              </a:solidFill>
            </a:endParaRPr>
          </a:p>
        </p:txBody>
      </p:sp>
      <p:sp>
        <p:nvSpPr>
          <p:cNvPr id="13" name="TextBox 12"/>
          <p:cNvSpPr txBox="1"/>
          <p:nvPr/>
        </p:nvSpPr>
        <p:spPr>
          <a:xfrm>
            <a:off x="6313702" y="6567655"/>
            <a:ext cx="2016224" cy="369332"/>
          </a:xfrm>
          <a:prstGeom prst="rect">
            <a:avLst/>
          </a:prstGeom>
          <a:noFill/>
        </p:spPr>
        <p:txBody>
          <a:bodyPr wrap="square" rtlCol="0">
            <a:spAutoFit/>
          </a:bodyPr>
          <a:lstStyle/>
          <a:p>
            <a:r>
              <a:rPr lang="en-GB" dirty="0" smtClean="0">
                <a:solidFill>
                  <a:schemeClr val="bg1"/>
                </a:solidFill>
              </a:rPr>
              <a:t>Father Gabriel</a:t>
            </a:r>
            <a:endParaRPr lang="en-GB" dirty="0">
              <a:solidFill>
                <a:schemeClr val="bg1"/>
              </a:solidFill>
            </a:endParaRPr>
          </a:p>
        </p:txBody>
      </p:sp>
    </p:spTree>
    <p:extLst>
      <p:ext uri="{BB962C8B-B14F-4D97-AF65-F5344CB8AC3E}">
        <p14:creationId xmlns:p14="http://schemas.microsoft.com/office/powerpoint/2010/main" val="774800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down)">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down)">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down)">
                                      <p:cBhvr>
                                        <p:cTn id="3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8" grpId="0" animBg="1"/>
      <p:bldP spid="11" grpId="0" animBg="1"/>
      <p:bldP spid="12"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12160" y="5661248"/>
            <a:ext cx="3024336" cy="1368152"/>
          </a:xfrm>
        </p:spPr>
        <p:txBody>
          <a:bodyPr/>
          <a:lstStyle/>
          <a:p>
            <a:pPr marL="0" indent="0">
              <a:buNone/>
            </a:pPr>
            <a:r>
              <a:rPr lang="en-GB" dirty="0" smtClean="0"/>
              <a:t>1</a:t>
            </a:r>
            <a:r>
              <a:rPr lang="en-GB" baseline="30000" dirty="0" smtClean="0"/>
              <a:t>st</a:t>
            </a:r>
            <a:r>
              <a:rPr lang="en-GB" dirty="0" smtClean="0"/>
              <a:t> John 4:16</a:t>
            </a:r>
            <a:endParaRPr lang="en-GB" dirty="0"/>
          </a:p>
        </p:txBody>
      </p:sp>
      <p:sp>
        <p:nvSpPr>
          <p:cNvPr id="8" name="Rectangle 7"/>
          <p:cNvSpPr/>
          <p:nvPr/>
        </p:nvSpPr>
        <p:spPr>
          <a:xfrm>
            <a:off x="100018" y="764704"/>
            <a:ext cx="9038587" cy="2215991"/>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GB" sz="13800" b="1"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God is love.</a:t>
            </a:r>
            <a:endParaRPr lang="en-GB" sz="13800" b="1"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extLst>
      <p:ext uri="{BB962C8B-B14F-4D97-AF65-F5344CB8AC3E}">
        <p14:creationId xmlns:p14="http://schemas.microsoft.com/office/powerpoint/2010/main" val="6415238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08104" y="274638"/>
            <a:ext cx="3178696" cy="1143000"/>
          </a:xfrm>
        </p:spPr>
        <p:txBody>
          <a:bodyPr>
            <a:normAutofit fontScale="90000"/>
          </a:bodyPr>
          <a:lstStyle/>
          <a:p>
            <a:r>
              <a:rPr lang="en-GB" dirty="0" smtClean="0">
                <a:solidFill>
                  <a:schemeClr val="tx2"/>
                </a:solidFill>
              </a:rPr>
              <a:t>The monstrance</a:t>
            </a:r>
            <a:endParaRPr lang="en-GB" dirty="0">
              <a:solidFill>
                <a:schemeClr val="tx2"/>
              </a:solidFill>
            </a:endParaRPr>
          </a:p>
        </p:txBody>
      </p:sp>
      <p:sp>
        <p:nvSpPr>
          <p:cNvPr id="3" name="Content Placeholder 2"/>
          <p:cNvSpPr>
            <a:spLocks noGrp="1"/>
          </p:cNvSpPr>
          <p:nvPr>
            <p:ph idx="1"/>
          </p:nvPr>
        </p:nvSpPr>
        <p:spPr>
          <a:xfrm>
            <a:off x="5580112" y="1600200"/>
            <a:ext cx="3106688" cy="4525963"/>
          </a:xfrm>
        </p:spPr>
        <p:txBody>
          <a:bodyPr>
            <a:normAutofit fontScale="85000" lnSpcReduction="10000"/>
          </a:bodyPr>
          <a:lstStyle/>
          <a:p>
            <a:r>
              <a:rPr lang="en-GB" dirty="0" smtClean="0">
                <a:solidFill>
                  <a:schemeClr val="tx2"/>
                </a:solidFill>
              </a:rPr>
              <a:t>This contains the Host (consecrated bread) used in Communion.</a:t>
            </a:r>
          </a:p>
          <a:p>
            <a:r>
              <a:rPr lang="en-GB" dirty="0" smtClean="0">
                <a:solidFill>
                  <a:schemeClr val="tx2"/>
                </a:solidFill>
              </a:rPr>
              <a:t>Catholics believe the bread actually is the body of Christ.</a:t>
            </a:r>
          </a:p>
          <a:p>
            <a:r>
              <a:rPr lang="en-GB" dirty="0" smtClean="0">
                <a:solidFill>
                  <a:schemeClr val="tx2"/>
                </a:solidFill>
              </a:rPr>
              <a:t>It is extremely sacred for all Catholics.</a:t>
            </a:r>
            <a:endParaRPr lang="en-GB" dirty="0">
              <a:solidFill>
                <a:schemeClr val="tx2"/>
              </a:solidFill>
            </a:endParaRPr>
          </a:p>
        </p:txBody>
      </p:sp>
      <p:pic>
        <p:nvPicPr>
          <p:cNvPr id="3074"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rcRect l="44312" t="9198" r="16795" b="8515"/>
          <a:stretch/>
        </p:blipFill>
        <p:spPr bwMode="auto">
          <a:xfrm>
            <a:off x="-7343" y="-1"/>
            <a:ext cx="5299423" cy="7007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Arrow Connector 4"/>
          <p:cNvCxnSpPr/>
          <p:nvPr/>
        </p:nvCxnSpPr>
        <p:spPr>
          <a:xfrm flipH="1">
            <a:off x="4644008" y="1340768"/>
            <a:ext cx="1224136" cy="266429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15735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6" name="Picture 6"/>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8373"/>
          <a:stretch/>
        </p:blipFill>
        <p:spPr bwMode="auto">
          <a:xfrm>
            <a:off x="4304554" y="4948"/>
            <a:ext cx="4839446" cy="3301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7046" b="14013"/>
          <a:stretch/>
        </p:blipFill>
        <p:spPr bwMode="auto">
          <a:xfrm>
            <a:off x="11967" y="4467497"/>
            <a:ext cx="3960440" cy="19540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3939"/>
          <a:stretch/>
        </p:blipFill>
        <p:spPr bwMode="auto">
          <a:xfrm>
            <a:off x="4897895" y="4339573"/>
            <a:ext cx="4211960" cy="2528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Oval Callout 11"/>
          <p:cNvSpPr/>
          <p:nvPr/>
        </p:nvSpPr>
        <p:spPr>
          <a:xfrm>
            <a:off x="827585" y="278425"/>
            <a:ext cx="3178818" cy="2395357"/>
          </a:xfrm>
          <a:prstGeom prst="wedgeEllipseCallout">
            <a:avLst>
              <a:gd name="adj1" fmla="val -14169"/>
              <a:gd name="adj2" fmla="val 153192"/>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smtClean="0"/>
              <a:t>You had no alternative, your eminence. We must work in the world; the world is thus.</a:t>
            </a:r>
            <a:endParaRPr lang="en-GB" dirty="0"/>
          </a:p>
        </p:txBody>
      </p:sp>
      <p:sp>
        <p:nvSpPr>
          <p:cNvPr id="14" name="Oval Callout 13"/>
          <p:cNvSpPr/>
          <p:nvPr/>
        </p:nvSpPr>
        <p:spPr>
          <a:xfrm>
            <a:off x="2443120" y="2876652"/>
            <a:ext cx="3382836" cy="1421010"/>
          </a:xfrm>
          <a:prstGeom prst="wedgeEllipseCallout">
            <a:avLst>
              <a:gd name="adj1" fmla="val 65666"/>
              <a:gd name="adj2" fmla="val -109281"/>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dirty="0" smtClean="0">
                <a:solidFill>
                  <a:schemeClr val="tx2">
                    <a:lumMod val="50000"/>
                  </a:schemeClr>
                </a:solidFill>
                <a:effectLst>
                  <a:outerShdw blurRad="38100" dist="38100" dir="2700000" algn="tl">
                    <a:srgbClr val="000000">
                      <a:alpha val="43137"/>
                    </a:srgbClr>
                  </a:outerShdw>
                </a:effectLst>
              </a:rPr>
              <a:t>No, </a:t>
            </a:r>
            <a:r>
              <a:rPr lang="en-GB" dirty="0" err="1" smtClean="0">
                <a:solidFill>
                  <a:schemeClr val="tx2">
                    <a:lumMod val="50000"/>
                  </a:schemeClr>
                </a:solidFill>
                <a:effectLst>
                  <a:outerShdw blurRad="38100" dist="38100" dir="2700000" algn="tl">
                    <a:srgbClr val="000000">
                      <a:alpha val="43137"/>
                    </a:srgbClr>
                  </a:outerShdw>
                </a:effectLst>
              </a:rPr>
              <a:t>Se</a:t>
            </a:r>
            <a:r>
              <a:rPr lang="en-GB" dirty="0" err="1" smtClean="0">
                <a:solidFill>
                  <a:schemeClr val="tx2">
                    <a:lumMod val="50000"/>
                  </a:schemeClr>
                </a:solidFill>
                <a:effectLst>
                  <a:outerShdw blurRad="38100" dist="38100" dir="2700000" algn="tl">
                    <a:srgbClr val="000000">
                      <a:alpha val="43137"/>
                    </a:srgbClr>
                  </a:outerShdw>
                </a:effectLst>
                <a:latin typeface="Calibri"/>
                <a:cs typeface="Calibri"/>
              </a:rPr>
              <a:t>ñor</a:t>
            </a:r>
            <a:r>
              <a:rPr lang="en-GB" dirty="0" smtClean="0">
                <a:solidFill>
                  <a:schemeClr val="tx2">
                    <a:lumMod val="50000"/>
                  </a:schemeClr>
                </a:solidFill>
                <a:effectLst>
                  <a:outerShdw blurRad="38100" dist="38100" dir="2700000" algn="tl">
                    <a:srgbClr val="000000">
                      <a:alpha val="43137"/>
                    </a:srgbClr>
                  </a:outerShdw>
                </a:effectLst>
                <a:latin typeface="Calibri"/>
                <a:cs typeface="Calibri"/>
              </a:rPr>
              <a:t> </a:t>
            </a:r>
            <a:r>
              <a:rPr lang="en-GB" dirty="0" err="1" smtClean="0">
                <a:solidFill>
                  <a:schemeClr val="tx2">
                    <a:lumMod val="50000"/>
                  </a:schemeClr>
                </a:solidFill>
                <a:effectLst>
                  <a:outerShdw blurRad="38100" dist="38100" dir="2700000" algn="tl">
                    <a:srgbClr val="000000">
                      <a:alpha val="43137"/>
                    </a:srgbClr>
                  </a:outerShdw>
                </a:effectLst>
                <a:latin typeface="Calibri"/>
                <a:cs typeface="Calibri"/>
              </a:rPr>
              <a:t>Hontar</a:t>
            </a:r>
            <a:r>
              <a:rPr lang="en-GB" dirty="0" smtClean="0">
                <a:solidFill>
                  <a:schemeClr val="tx2">
                    <a:lumMod val="50000"/>
                  </a:schemeClr>
                </a:solidFill>
                <a:effectLst>
                  <a:outerShdw blurRad="38100" dist="38100" dir="2700000" algn="tl">
                    <a:srgbClr val="000000">
                      <a:alpha val="43137"/>
                    </a:srgbClr>
                  </a:outerShdw>
                </a:effectLst>
              </a:rPr>
              <a:t>; thus have we </a:t>
            </a:r>
            <a:r>
              <a:rPr lang="en-GB" i="1" dirty="0" smtClean="0">
                <a:solidFill>
                  <a:schemeClr val="tx2">
                    <a:lumMod val="50000"/>
                  </a:schemeClr>
                </a:solidFill>
                <a:effectLst>
                  <a:outerShdw blurRad="38100" dist="38100" dir="2700000" algn="tl">
                    <a:srgbClr val="000000">
                      <a:alpha val="43137"/>
                    </a:srgbClr>
                  </a:outerShdw>
                </a:effectLst>
              </a:rPr>
              <a:t>made</a:t>
            </a:r>
            <a:r>
              <a:rPr lang="en-GB" dirty="0" smtClean="0">
                <a:solidFill>
                  <a:schemeClr val="tx2">
                    <a:lumMod val="50000"/>
                  </a:schemeClr>
                </a:solidFill>
                <a:effectLst>
                  <a:outerShdw blurRad="38100" dist="38100" dir="2700000" algn="tl">
                    <a:srgbClr val="000000">
                      <a:alpha val="43137"/>
                    </a:srgbClr>
                  </a:outerShdw>
                </a:effectLst>
              </a:rPr>
              <a:t> the world.</a:t>
            </a:r>
            <a:endParaRPr lang="en-GB" dirty="0">
              <a:solidFill>
                <a:schemeClr val="tx2">
                  <a:lumMod val="50000"/>
                </a:schemeClr>
              </a:solidFill>
              <a:effectLst>
                <a:outerShdw blurRad="38100" dist="38100" dir="2700000" algn="tl">
                  <a:srgbClr val="000000">
                    <a:alpha val="43137"/>
                  </a:srgbClr>
                </a:outerShdw>
              </a:effectLst>
            </a:endParaRPr>
          </a:p>
        </p:txBody>
      </p:sp>
      <p:sp>
        <p:nvSpPr>
          <p:cNvPr id="16" name="Oval Callout 15"/>
          <p:cNvSpPr/>
          <p:nvPr/>
        </p:nvSpPr>
        <p:spPr>
          <a:xfrm>
            <a:off x="6871184" y="3519436"/>
            <a:ext cx="2238671" cy="798469"/>
          </a:xfrm>
          <a:prstGeom prst="wedgeEllipseCallout">
            <a:avLst>
              <a:gd name="adj1" fmla="val -58589"/>
              <a:gd name="adj2" fmla="val -166853"/>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dirty="0" smtClean="0">
                <a:solidFill>
                  <a:schemeClr val="tx2">
                    <a:lumMod val="50000"/>
                  </a:schemeClr>
                </a:solidFill>
                <a:effectLst>
                  <a:outerShdw blurRad="38100" dist="38100" dir="2700000" algn="tl">
                    <a:srgbClr val="000000">
                      <a:alpha val="43137"/>
                    </a:srgbClr>
                  </a:outerShdw>
                </a:effectLst>
              </a:rPr>
              <a:t>Thus have I made it.</a:t>
            </a:r>
            <a:endParaRPr lang="en-GB" dirty="0">
              <a:solidFill>
                <a:schemeClr val="tx2">
                  <a:lumMod val="50000"/>
                </a:schemeClr>
              </a:solidFill>
              <a:effectLst>
                <a:outerShdw blurRad="38100" dist="38100" dir="2700000" algn="tl">
                  <a:srgbClr val="000000">
                    <a:alpha val="43137"/>
                  </a:srgbClr>
                </a:outerShdw>
              </a:effectLst>
            </a:endParaRPr>
          </a:p>
        </p:txBody>
      </p:sp>
      <p:sp>
        <p:nvSpPr>
          <p:cNvPr id="4" name="TextBox 3"/>
          <p:cNvSpPr txBox="1"/>
          <p:nvPr/>
        </p:nvSpPr>
        <p:spPr>
          <a:xfrm>
            <a:off x="6816019" y="2876652"/>
            <a:ext cx="2664296" cy="369332"/>
          </a:xfrm>
          <a:prstGeom prst="rect">
            <a:avLst/>
          </a:prstGeom>
          <a:noFill/>
        </p:spPr>
        <p:txBody>
          <a:bodyPr wrap="square" rtlCol="0">
            <a:spAutoFit/>
          </a:bodyPr>
          <a:lstStyle/>
          <a:p>
            <a:pPr algn="ctr"/>
            <a:r>
              <a:rPr lang="en-GB" dirty="0" smtClean="0">
                <a:solidFill>
                  <a:schemeClr val="bg1"/>
                </a:solidFill>
              </a:rPr>
              <a:t>Cardinal </a:t>
            </a:r>
            <a:r>
              <a:rPr lang="en-GB" dirty="0" err="1" smtClean="0">
                <a:solidFill>
                  <a:schemeClr val="bg1"/>
                </a:solidFill>
              </a:rPr>
              <a:t>Altamirano</a:t>
            </a:r>
            <a:endParaRPr lang="en-GB" dirty="0">
              <a:solidFill>
                <a:schemeClr val="bg1"/>
              </a:solidFill>
            </a:endParaRPr>
          </a:p>
        </p:txBody>
      </p:sp>
      <p:sp>
        <p:nvSpPr>
          <p:cNvPr id="18" name="TextBox 17"/>
          <p:cNvSpPr txBox="1"/>
          <p:nvPr/>
        </p:nvSpPr>
        <p:spPr>
          <a:xfrm>
            <a:off x="1885202" y="6143624"/>
            <a:ext cx="2664296" cy="369332"/>
          </a:xfrm>
          <a:prstGeom prst="rect">
            <a:avLst/>
          </a:prstGeom>
          <a:noFill/>
        </p:spPr>
        <p:txBody>
          <a:bodyPr wrap="square" rtlCol="0">
            <a:spAutoFit/>
          </a:bodyPr>
          <a:lstStyle/>
          <a:p>
            <a:pPr algn="ctr"/>
            <a:r>
              <a:rPr lang="en-GB" dirty="0" err="1" smtClean="0">
                <a:solidFill>
                  <a:schemeClr val="bg1"/>
                </a:solidFill>
              </a:rPr>
              <a:t>Se</a:t>
            </a:r>
            <a:r>
              <a:rPr lang="en-GB" dirty="0" err="1" smtClean="0">
                <a:solidFill>
                  <a:schemeClr val="bg1"/>
                </a:solidFill>
                <a:latin typeface="Calibri"/>
                <a:cs typeface="Calibri"/>
              </a:rPr>
              <a:t>ñor</a:t>
            </a:r>
            <a:r>
              <a:rPr lang="en-GB" dirty="0" smtClean="0">
                <a:solidFill>
                  <a:schemeClr val="bg1"/>
                </a:solidFill>
                <a:latin typeface="Calibri"/>
                <a:cs typeface="Calibri"/>
              </a:rPr>
              <a:t> </a:t>
            </a:r>
            <a:r>
              <a:rPr lang="en-GB" dirty="0" err="1" smtClean="0">
                <a:solidFill>
                  <a:schemeClr val="bg1"/>
                </a:solidFill>
                <a:latin typeface="Calibri"/>
                <a:cs typeface="Calibri"/>
              </a:rPr>
              <a:t>Hontar</a:t>
            </a:r>
            <a:endParaRPr lang="en-GB" dirty="0">
              <a:solidFill>
                <a:schemeClr val="bg1"/>
              </a:solidFill>
            </a:endParaRPr>
          </a:p>
        </p:txBody>
      </p:sp>
      <p:sp>
        <p:nvSpPr>
          <p:cNvPr id="19" name="TextBox 18"/>
          <p:cNvSpPr txBox="1"/>
          <p:nvPr/>
        </p:nvSpPr>
        <p:spPr>
          <a:xfrm>
            <a:off x="5788671" y="6421515"/>
            <a:ext cx="2664296" cy="369332"/>
          </a:xfrm>
          <a:prstGeom prst="rect">
            <a:avLst/>
          </a:prstGeom>
          <a:noFill/>
        </p:spPr>
        <p:txBody>
          <a:bodyPr wrap="square" rtlCol="0">
            <a:spAutoFit/>
          </a:bodyPr>
          <a:lstStyle/>
          <a:p>
            <a:pPr algn="ctr"/>
            <a:r>
              <a:rPr lang="en-GB" dirty="0" smtClean="0">
                <a:solidFill>
                  <a:schemeClr val="bg1"/>
                </a:solidFill>
              </a:rPr>
              <a:t>Don </a:t>
            </a:r>
            <a:r>
              <a:rPr lang="en-GB" dirty="0" err="1" smtClean="0">
                <a:solidFill>
                  <a:schemeClr val="bg1"/>
                </a:solidFill>
              </a:rPr>
              <a:t>Cabeza</a:t>
            </a:r>
            <a:endParaRPr lang="en-GB" dirty="0">
              <a:solidFill>
                <a:schemeClr val="bg1"/>
              </a:solidFill>
            </a:endParaRPr>
          </a:p>
        </p:txBody>
      </p:sp>
    </p:spTree>
    <p:extLst>
      <p:ext uri="{BB962C8B-B14F-4D97-AF65-F5344CB8AC3E}">
        <p14:creationId xmlns:p14="http://schemas.microsoft.com/office/powerpoint/2010/main" val="2953389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down)">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p:cNvPicPr>
            <a:picLocks noChangeAspect="1" noChangeArrowheads="1"/>
          </p:cNvPicPr>
          <p:nvPr/>
        </p:nvPicPr>
        <p:blipFill rotWithShape="1">
          <a:blip r:embed="rId2">
            <a:extLst>
              <a:ext uri="{28A0092B-C50C-407E-A947-70E740481C1C}">
                <a14:useLocalDpi xmlns:a14="http://schemas.microsoft.com/office/drawing/2010/main" val="0"/>
              </a:ext>
            </a:extLst>
          </a:blip>
          <a:srcRect r="8373"/>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0"/>
            <a:ext cx="8229600" cy="1143000"/>
          </a:xfrm>
        </p:spPr>
        <p:txBody>
          <a:bodyPr/>
          <a:lstStyle/>
          <a:p>
            <a:r>
              <a:rPr lang="en-GB" dirty="0" err="1" smtClean="0">
                <a:solidFill>
                  <a:schemeClr val="bg1"/>
                </a:solidFill>
              </a:rPr>
              <a:t>Altamirano’s</a:t>
            </a:r>
            <a:r>
              <a:rPr lang="en-GB" dirty="0" smtClean="0">
                <a:solidFill>
                  <a:schemeClr val="bg1"/>
                </a:solidFill>
              </a:rPr>
              <a:t> Remorse</a:t>
            </a:r>
            <a:endParaRPr lang="en-GB" dirty="0">
              <a:solidFill>
                <a:schemeClr val="bg1"/>
              </a:solidFill>
            </a:endParaRPr>
          </a:p>
        </p:txBody>
      </p:sp>
      <p:sp>
        <p:nvSpPr>
          <p:cNvPr id="5" name="Oval Callout 4"/>
          <p:cNvSpPr/>
          <p:nvPr/>
        </p:nvSpPr>
        <p:spPr>
          <a:xfrm>
            <a:off x="5754593" y="1988840"/>
            <a:ext cx="3382836" cy="1421010"/>
          </a:xfrm>
          <a:prstGeom prst="wedgeEllipseCallout">
            <a:avLst>
              <a:gd name="adj1" fmla="val -77177"/>
              <a:gd name="adj2" fmla="val 97366"/>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dirty="0" smtClean="0">
                <a:solidFill>
                  <a:schemeClr val="tx2">
                    <a:lumMod val="50000"/>
                  </a:schemeClr>
                </a:solidFill>
                <a:effectLst>
                  <a:outerShdw blurRad="38100" dist="38100" dir="2700000" algn="tl">
                    <a:srgbClr val="000000">
                      <a:alpha val="43137"/>
                    </a:srgbClr>
                  </a:outerShdw>
                </a:effectLst>
              </a:rPr>
              <a:t>So, Your Holiness, now your priests are dead and I am left alive.</a:t>
            </a:r>
            <a:endParaRPr lang="en-GB" dirty="0">
              <a:solidFill>
                <a:schemeClr val="tx2">
                  <a:lumMod val="50000"/>
                </a:schemeClr>
              </a:solidFill>
              <a:effectLst>
                <a:outerShdw blurRad="38100" dist="38100" dir="2700000" algn="tl">
                  <a:srgbClr val="000000">
                    <a:alpha val="43137"/>
                  </a:srgbClr>
                </a:outerShdw>
              </a:effectLst>
            </a:endParaRPr>
          </a:p>
        </p:txBody>
      </p:sp>
      <p:sp>
        <p:nvSpPr>
          <p:cNvPr id="6" name="Oval Callout 5"/>
          <p:cNvSpPr/>
          <p:nvPr/>
        </p:nvSpPr>
        <p:spPr>
          <a:xfrm>
            <a:off x="5516488" y="4653136"/>
            <a:ext cx="3382836" cy="1421010"/>
          </a:xfrm>
          <a:prstGeom prst="wedgeEllipseCallout">
            <a:avLst>
              <a:gd name="adj1" fmla="val -81038"/>
              <a:gd name="adj2" fmla="val -81432"/>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dirty="0" smtClean="0">
                <a:solidFill>
                  <a:schemeClr val="tx2">
                    <a:lumMod val="50000"/>
                  </a:schemeClr>
                </a:solidFill>
                <a:effectLst>
                  <a:outerShdw blurRad="38100" dist="38100" dir="2700000" algn="tl">
                    <a:srgbClr val="000000">
                      <a:alpha val="43137"/>
                    </a:srgbClr>
                  </a:outerShdw>
                </a:effectLst>
              </a:rPr>
              <a:t>But in truth, it is I who am dead and they who live.</a:t>
            </a:r>
            <a:endParaRPr lang="en-GB" dirty="0">
              <a:solidFill>
                <a:schemeClr val="tx2">
                  <a:lumMod val="5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87314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Curtain Call</Template>
  <TotalTime>280</TotalTime>
  <Words>554</Words>
  <Application>Microsoft Office PowerPoint</Application>
  <PresentationFormat>On-screen Show (4:3)</PresentationFormat>
  <Paragraphs>52</Paragraphs>
  <Slides>9</Slides>
  <Notes>5</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The Mission</vt:lpstr>
      <vt:lpstr>PowerPoint Presentation</vt:lpstr>
      <vt:lpstr>The Situation</vt:lpstr>
      <vt:lpstr>The Situation</vt:lpstr>
      <vt:lpstr>To fight or not to fight?</vt:lpstr>
      <vt:lpstr>PowerPoint Presentation</vt:lpstr>
      <vt:lpstr>The monstrance</vt:lpstr>
      <vt:lpstr>PowerPoint Presentation</vt:lpstr>
      <vt:lpstr>Altamirano’s Remorse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Mission</dc:title>
  <dc:creator>seans laptop</dc:creator>
  <cp:lastModifiedBy>M Haughton</cp:lastModifiedBy>
  <cp:revision>27</cp:revision>
  <dcterms:created xsi:type="dcterms:W3CDTF">2016-04-13T17:56:40Z</dcterms:created>
  <dcterms:modified xsi:type="dcterms:W3CDTF">2016-04-21T06:34:44Z</dcterms:modified>
</cp:coreProperties>
</file>