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43"/>
    <a:srgbClr val="660066"/>
    <a:srgbClr val="BDFFFF"/>
    <a:srgbClr val="66FFFF"/>
    <a:srgbClr val="FF2980"/>
    <a:srgbClr val="CC66FF"/>
    <a:srgbClr val="FFFF99"/>
    <a:srgbClr val="FF006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90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DC803-1129-48AA-B7BC-9959AAE80C64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5280D-D162-484A-9A34-A503AA666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372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71E2-1083-42B7-A56A-75A4062F6983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17CF-0E39-4247-A62E-2F83B1079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74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71E2-1083-42B7-A56A-75A4062F6983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17CF-0E39-4247-A62E-2F83B1079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840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71E2-1083-42B7-A56A-75A4062F6983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17CF-0E39-4247-A62E-2F83B1079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76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71E2-1083-42B7-A56A-75A4062F6983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17CF-0E39-4247-A62E-2F83B1079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20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71E2-1083-42B7-A56A-75A4062F6983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17CF-0E39-4247-A62E-2F83B1079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91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71E2-1083-42B7-A56A-75A4062F6983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17CF-0E39-4247-A62E-2F83B1079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14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71E2-1083-42B7-A56A-75A4062F6983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17CF-0E39-4247-A62E-2F83B1079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91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71E2-1083-42B7-A56A-75A4062F6983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17CF-0E39-4247-A62E-2F83B1079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499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71E2-1083-42B7-A56A-75A4062F6983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17CF-0E39-4247-A62E-2F83B1079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3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71E2-1083-42B7-A56A-75A4062F6983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17CF-0E39-4247-A62E-2F83B1079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59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71E2-1083-42B7-A56A-75A4062F6983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17CF-0E39-4247-A62E-2F83B1079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96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C71E2-1083-42B7-A56A-75A4062F6983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A17CF-0E39-4247-A62E-2F83B1079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05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eace back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54"/>
          <a:stretch/>
        </p:blipFill>
        <p:spPr bwMode="auto">
          <a:xfrm>
            <a:off x="-2" y="0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Alternate Process 3"/>
          <p:cNvSpPr/>
          <p:nvPr/>
        </p:nvSpPr>
        <p:spPr>
          <a:xfrm>
            <a:off x="633046" y="2039816"/>
            <a:ext cx="10916529" cy="3868616"/>
          </a:xfrm>
          <a:prstGeom prst="flowChartAlternateProcess">
            <a:avLst/>
          </a:prstGeom>
          <a:solidFill>
            <a:srgbClr val="FFCCCC"/>
          </a:solidFill>
          <a:ln w="38100">
            <a:solidFill>
              <a:srgbClr val="FF298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Alternate Process 5"/>
          <p:cNvSpPr/>
          <p:nvPr/>
        </p:nvSpPr>
        <p:spPr>
          <a:xfrm>
            <a:off x="1927274" y="294250"/>
            <a:ext cx="7993554" cy="1077350"/>
          </a:xfrm>
          <a:prstGeom prst="flowChartAlternateProcess">
            <a:avLst/>
          </a:prstGeom>
          <a:solidFill>
            <a:srgbClr val="FFCCCC"/>
          </a:solidFill>
          <a:ln w="38100">
            <a:solidFill>
              <a:srgbClr val="FF298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099221" y="376037"/>
            <a:ext cx="7649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pperplate Gothic Light" panose="020E0507020206020404" pitchFamily="34" charset="0"/>
              </a:rPr>
              <a:t>Pacifism &amp; Pacifists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opperplate Gothic Light" panose="020E0507020206020404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801858" y="2404843"/>
            <a:ext cx="9973994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>
                <a:solidFill>
                  <a:srgbClr val="004F8A"/>
                </a:solidFill>
                <a:latin typeface="Arial Rounded MT Bold" panose="020F0704030504030204" pitchFamily="34" charset="0"/>
              </a:rPr>
              <a:t>Key Question.</a:t>
            </a: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rgbClr val="004F8A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Blip>
                <a:blip r:embed="rId5"/>
              </a:buBlip>
            </a:pPr>
            <a:r>
              <a:rPr lang="en-GB" altLang="en-US" sz="3000" dirty="0" smtClean="0">
                <a:solidFill>
                  <a:srgbClr val="004F8A"/>
                </a:solidFill>
                <a:latin typeface="Arial Rounded MT Bold" panose="020F0704030504030204" pitchFamily="34" charset="0"/>
              </a:rPr>
              <a:t>Why are some religious believers pacifists?</a:t>
            </a:r>
            <a:endParaRPr lang="en-US" altLang="en-US" sz="3000" dirty="0">
              <a:solidFill>
                <a:srgbClr val="004F8A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801858" y="3998595"/>
            <a:ext cx="10607042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 smtClean="0">
                <a:solidFill>
                  <a:srgbClr val="004F8A"/>
                </a:solidFill>
                <a:latin typeface="Arial Rounded MT Bold" panose="020F0704030504030204" pitchFamily="34" charset="0"/>
              </a:rPr>
              <a:t>To Start... </a:t>
            </a:r>
            <a:endParaRPr lang="en-GB" altLang="en-US" u="sng" dirty="0">
              <a:solidFill>
                <a:srgbClr val="004F8A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rgbClr val="004F8A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Blip>
                <a:blip r:embed="rId5"/>
              </a:buBlip>
            </a:pPr>
            <a:r>
              <a:rPr lang="en-GB" altLang="en-US" sz="3000" dirty="0" smtClean="0">
                <a:solidFill>
                  <a:srgbClr val="004F8A"/>
                </a:solidFill>
                <a:latin typeface="Arial Rounded MT Bold" panose="020F0704030504030204" pitchFamily="34" charset="0"/>
              </a:rPr>
              <a:t>Check your key terms sheet. Have you completed the definitions for the terms we have looked at so far?</a:t>
            </a:r>
            <a:endParaRPr lang="en-US" altLang="en-US" sz="3000" dirty="0">
              <a:solidFill>
                <a:srgbClr val="004F8A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8" name="Picture 4" descr="Related imag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152" y="2180492"/>
            <a:ext cx="1945748" cy="194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55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2" t="44294" r="1312" b="198"/>
          <a:stretch/>
        </p:blipFill>
        <p:spPr bwMode="auto">
          <a:xfrm>
            <a:off x="-144631" y="10268"/>
            <a:ext cx="12336631" cy="684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604911" y="1923311"/>
            <a:ext cx="11000935" cy="4379015"/>
          </a:xfrm>
          <a:prstGeom prst="flowChartAlternateProcess">
            <a:avLst/>
          </a:prstGeom>
          <a:solidFill>
            <a:srgbClr val="FFFF99"/>
          </a:solidFill>
          <a:ln w="38100">
            <a:solidFill>
              <a:srgbClr val="CC66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Alternate Process 3"/>
          <p:cNvSpPr/>
          <p:nvPr/>
        </p:nvSpPr>
        <p:spPr>
          <a:xfrm>
            <a:off x="2011679" y="464233"/>
            <a:ext cx="8159261" cy="1005113"/>
          </a:xfrm>
          <a:prstGeom prst="flowChartAlternateProcess">
            <a:avLst/>
          </a:prstGeom>
          <a:solidFill>
            <a:srgbClr val="FFFF99"/>
          </a:solidFill>
          <a:ln w="38100">
            <a:solidFill>
              <a:srgbClr val="CC66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419643" y="535903"/>
            <a:ext cx="735378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50" dirty="0" smtClean="0">
                <a:ln w="9525" cmpd="sng">
                  <a:solidFill>
                    <a:srgbClr val="FF298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rgbClr val="CC66FF">
                      <a:alpha val="40000"/>
                    </a:srgbClr>
                  </a:glow>
                </a:effectLst>
                <a:latin typeface="Copperplate Gothic Light" panose="020E0507020206020404" pitchFamily="34" charset="0"/>
              </a:rPr>
              <a:t>Pacifism &amp; Pacifists</a:t>
            </a:r>
            <a:endParaRPr lang="en-US" sz="5000" b="1" cap="none" spc="50" dirty="0">
              <a:ln w="9525" cmpd="sng">
                <a:solidFill>
                  <a:srgbClr val="FF298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rgbClr val="CC66FF">
                    <a:alpha val="40000"/>
                  </a:srgbClr>
                </a:glow>
              </a:effectLst>
              <a:latin typeface="Copperplate Gothic Light" panose="020E05070202060204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731521" y="2124223"/>
            <a:ext cx="6147581" cy="417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 smtClean="0">
                <a:solidFill>
                  <a:srgbClr val="FF2980"/>
                </a:solidFill>
                <a:latin typeface="Arial Rounded MT Bold" panose="020F0704030504030204" pitchFamily="34" charset="0"/>
              </a:rPr>
              <a:t>Questions.</a:t>
            </a:r>
            <a:endParaRPr lang="en-GB" altLang="en-US" sz="3000" u="sng" dirty="0">
              <a:solidFill>
                <a:srgbClr val="FF2980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400" u="sng" dirty="0">
              <a:solidFill>
                <a:srgbClr val="FF2980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Blip>
                <a:blip r:embed="rId5"/>
              </a:buBlip>
            </a:pPr>
            <a:r>
              <a:rPr lang="en-GB" altLang="en-US" sz="2800" dirty="0" smtClean="0">
                <a:solidFill>
                  <a:srgbClr val="FF2980"/>
                </a:solidFill>
                <a:latin typeface="Arial Rounded MT Bold" panose="020F0704030504030204" pitchFamily="34" charset="0"/>
              </a:rPr>
              <a:t>What are the chairs the man is sat on made out of?</a:t>
            </a:r>
          </a:p>
          <a:p>
            <a:pPr marL="0" indent="0" eaLnBrk="1" hangingPunct="1">
              <a:buNone/>
            </a:pPr>
            <a:endParaRPr lang="en-GB" altLang="en-US" sz="400" dirty="0">
              <a:solidFill>
                <a:srgbClr val="FF2980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Blip>
                <a:blip r:embed="rId5"/>
              </a:buBlip>
            </a:pPr>
            <a:r>
              <a:rPr lang="en-GB" altLang="en-US" sz="2800" dirty="0" smtClean="0">
                <a:solidFill>
                  <a:srgbClr val="FF2980"/>
                </a:solidFill>
                <a:latin typeface="Arial Rounded MT Bold" panose="020F0704030504030204" pitchFamily="34" charset="0"/>
              </a:rPr>
              <a:t>This was a Christian Aid project in Mozambique. What do you think had happened there at the time of the project?   </a:t>
            </a:r>
          </a:p>
          <a:p>
            <a:pPr marL="0" indent="0" eaLnBrk="1" hangingPunct="1">
              <a:buNone/>
            </a:pPr>
            <a:endParaRPr lang="en-GB" altLang="en-US" sz="400" dirty="0">
              <a:solidFill>
                <a:srgbClr val="FF2980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Blip>
                <a:blip r:embed="rId5"/>
              </a:buBlip>
            </a:pPr>
            <a:r>
              <a:rPr lang="en-GB" altLang="en-US" sz="2800" dirty="0" smtClean="0">
                <a:solidFill>
                  <a:srgbClr val="FF2980"/>
                </a:solidFill>
                <a:latin typeface="Arial Rounded MT Bold" panose="020F0704030504030204" pitchFamily="34" charset="0"/>
              </a:rPr>
              <a:t>Read Isaiah 2:4. What is the connection to the project. </a:t>
            </a:r>
            <a:endParaRPr lang="en-US" altLang="en-US" sz="2800" dirty="0">
              <a:solidFill>
                <a:srgbClr val="FF298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8" descr="v0_mast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1"/>
          <a:stretch/>
        </p:blipFill>
        <p:spPr bwMode="auto">
          <a:xfrm>
            <a:off x="6780628" y="2418914"/>
            <a:ext cx="4637222" cy="338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lated imag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066" y="107126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15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62"/>
          <a:stretch/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604911" y="1716259"/>
            <a:ext cx="11000935" cy="4586068"/>
          </a:xfrm>
          <a:prstGeom prst="flowChartAlternateProcess">
            <a:avLst/>
          </a:prstGeom>
          <a:solidFill>
            <a:srgbClr val="BDFFFF"/>
          </a:solidFill>
          <a:ln w="38100">
            <a:solidFill>
              <a:srgbClr val="660066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Alternate Process 3"/>
          <p:cNvSpPr/>
          <p:nvPr/>
        </p:nvSpPr>
        <p:spPr>
          <a:xfrm>
            <a:off x="2304756" y="350361"/>
            <a:ext cx="7582486" cy="861774"/>
          </a:xfrm>
          <a:prstGeom prst="flowChartAlternateProcess">
            <a:avLst/>
          </a:prstGeom>
          <a:solidFill>
            <a:srgbClr val="BDFFFF"/>
          </a:solidFill>
          <a:ln w="38100">
            <a:solidFill>
              <a:srgbClr val="660066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419105" y="350360"/>
            <a:ext cx="735378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50" dirty="0" smtClean="0">
                <a:ln w="9525" cmpd="sng">
                  <a:solidFill>
                    <a:srgbClr val="660066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rgbClr val="CC66FF">
                      <a:alpha val="40000"/>
                    </a:srgbClr>
                  </a:glow>
                </a:effectLst>
                <a:latin typeface="Copperplate Gothic Light" panose="020E0507020206020404" pitchFamily="34" charset="0"/>
              </a:rPr>
              <a:t>Pacifism &amp; Pacifists</a:t>
            </a:r>
            <a:endParaRPr lang="en-US" sz="5000" b="1" cap="none" spc="50" dirty="0">
              <a:ln w="9525" cmpd="sng">
                <a:solidFill>
                  <a:srgbClr val="660066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rgbClr val="CC66FF">
                    <a:alpha val="40000"/>
                  </a:srgbClr>
                </a:glow>
              </a:effectLst>
              <a:latin typeface="Copperplate Gothic Light" panose="020E05070202060204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773723" y="1908486"/>
            <a:ext cx="10684411" cy="203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 smtClean="0">
                <a:solidFill>
                  <a:srgbClr val="660066"/>
                </a:solidFill>
                <a:latin typeface="Arial Rounded MT Bold" panose="020F0704030504030204" pitchFamily="34" charset="0"/>
              </a:rPr>
              <a:t>Read and complete... </a:t>
            </a:r>
            <a:endParaRPr lang="en-GB" altLang="en-US" sz="3000" u="sng" dirty="0">
              <a:solidFill>
                <a:srgbClr val="660066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" u="sng" dirty="0">
              <a:solidFill>
                <a:srgbClr val="660066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750" dirty="0" smtClean="0">
                <a:solidFill>
                  <a:srgbClr val="660066"/>
                </a:solidFill>
                <a:latin typeface="Arial Rounded MT Bold" panose="020F0704030504030204" pitchFamily="34" charset="0"/>
              </a:rPr>
              <a:t>Read about Buddhist and Christian pacifists. </a:t>
            </a:r>
          </a:p>
          <a:p>
            <a:pPr marL="0" indent="0" eaLnBrk="1" hangingPunct="1">
              <a:buNone/>
            </a:pPr>
            <a:r>
              <a:rPr lang="en-GB" altLang="en-US" sz="2750" dirty="0" smtClean="0">
                <a:solidFill>
                  <a:srgbClr val="660066"/>
                </a:solidFill>
                <a:latin typeface="Arial Rounded MT Bold" panose="020F0704030504030204" pitchFamily="34" charset="0"/>
              </a:rPr>
              <a:t>Add information under the headings on the sheet you will be given. 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773723" y="4140528"/>
            <a:ext cx="10832123" cy="23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 smtClean="0">
                <a:solidFill>
                  <a:srgbClr val="660066"/>
                </a:solidFill>
                <a:latin typeface="Arial Rounded MT Bold" panose="020F0704030504030204" pitchFamily="34" charset="0"/>
              </a:rPr>
              <a:t>Exam questions... </a:t>
            </a:r>
            <a:endParaRPr lang="en-GB" altLang="en-US" sz="3000" u="sng" dirty="0">
              <a:solidFill>
                <a:srgbClr val="660066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" u="sng" dirty="0">
              <a:solidFill>
                <a:srgbClr val="660066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750" dirty="0" smtClean="0">
                <a:solidFill>
                  <a:srgbClr val="660066"/>
                </a:solidFill>
                <a:latin typeface="Arial Rounded MT Bold" panose="020F0704030504030204" pitchFamily="34" charset="0"/>
              </a:rPr>
              <a:t>Give two ways in which religious believers campaign for peace.</a:t>
            </a:r>
          </a:p>
          <a:p>
            <a:pPr marL="0" indent="0" eaLnBrk="1" hangingPunct="1">
              <a:buNone/>
            </a:pPr>
            <a:endParaRPr lang="en-GB" altLang="en-US" sz="500" dirty="0">
              <a:solidFill>
                <a:srgbClr val="660066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750" dirty="0" smtClean="0">
                <a:solidFill>
                  <a:srgbClr val="660066"/>
                </a:solidFill>
                <a:latin typeface="Arial Rounded MT Bold" panose="020F0704030504030204" pitchFamily="34" charset="0"/>
              </a:rPr>
              <a:t>Give two reasons why religious believers may be pacifists.</a:t>
            </a:r>
          </a:p>
          <a:p>
            <a:pPr marL="0" indent="0" eaLnBrk="1" hangingPunct="1">
              <a:buNone/>
            </a:pPr>
            <a:endParaRPr lang="en-GB" altLang="en-US" sz="2750" dirty="0" smtClean="0">
              <a:solidFill>
                <a:srgbClr val="660066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076" name="Picture 4" descr="Image result for dove animat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60" y="3399902"/>
            <a:ext cx="2022230" cy="121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05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peace back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6" b="32634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304756" y="551332"/>
            <a:ext cx="7582486" cy="929799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rgbClr val="FFFF43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806547" y="2162749"/>
            <a:ext cx="10578904" cy="3548734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rgbClr val="FFFF43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956602" y="2375602"/>
            <a:ext cx="10428849" cy="31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 smtClean="0">
                <a:solidFill>
                  <a:srgbClr val="FFFF43"/>
                </a:solidFill>
                <a:latin typeface="Arial Rounded MT Bold" panose="020F0704030504030204" pitchFamily="34" charset="0"/>
              </a:rPr>
              <a:t>Review - exam question; </a:t>
            </a:r>
            <a:endParaRPr lang="en-GB" altLang="en-US" sz="3000" u="sng" dirty="0">
              <a:solidFill>
                <a:srgbClr val="FFFF43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500" u="sng" dirty="0">
              <a:solidFill>
                <a:srgbClr val="FFFF43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 smtClean="0">
                <a:solidFill>
                  <a:srgbClr val="FFFF43"/>
                </a:solidFill>
                <a:latin typeface="Arial Rounded MT Bold" panose="020F0704030504030204" pitchFamily="34" charset="0"/>
              </a:rPr>
              <a:t>Read the exam questions and discuss with your neighbour what level and mark you would </a:t>
            </a:r>
            <a:r>
              <a:rPr lang="en-GB" altLang="en-US" sz="2800" smtClean="0">
                <a:solidFill>
                  <a:srgbClr val="FFFF43"/>
                </a:solidFill>
                <a:latin typeface="Arial Rounded MT Bold" panose="020F0704030504030204" pitchFamily="34" charset="0"/>
              </a:rPr>
              <a:t>give each </a:t>
            </a:r>
            <a:r>
              <a:rPr lang="en-GB" altLang="en-US" sz="2800" dirty="0" smtClean="0">
                <a:solidFill>
                  <a:srgbClr val="FFFF43"/>
                </a:solidFill>
                <a:latin typeface="Arial Rounded MT Bold" panose="020F0704030504030204" pitchFamily="34" charset="0"/>
              </a:rPr>
              <a:t>answer.</a:t>
            </a:r>
          </a:p>
          <a:p>
            <a:pPr marL="0" indent="0" eaLnBrk="1" hangingPunct="1">
              <a:buNone/>
            </a:pPr>
            <a:endParaRPr lang="en-GB" altLang="en-US" sz="1000" dirty="0">
              <a:solidFill>
                <a:srgbClr val="FFFF43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 smtClean="0">
                <a:solidFill>
                  <a:srgbClr val="FFFF43"/>
                </a:solidFill>
                <a:latin typeface="Arial Rounded MT Bold" panose="020F0704030504030204" pitchFamily="34" charset="0"/>
              </a:rPr>
              <a:t>Use the 12 mark level descriptor to help.</a:t>
            </a:r>
          </a:p>
          <a:p>
            <a:pPr marL="0" indent="0" eaLnBrk="1" hangingPunct="1">
              <a:buNone/>
            </a:pPr>
            <a:endParaRPr lang="en-GB" altLang="en-US" sz="1000" dirty="0">
              <a:solidFill>
                <a:srgbClr val="FFFF43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 smtClean="0">
                <a:solidFill>
                  <a:srgbClr val="FFFF43"/>
                </a:solidFill>
                <a:latin typeface="Arial Rounded MT Bold" panose="020F0704030504030204" pitchFamily="34" charset="0"/>
              </a:rPr>
              <a:t>Don’t forget to also award a </a:t>
            </a:r>
            <a:r>
              <a:rPr lang="en-GB" altLang="en-US" sz="2800" dirty="0" err="1" smtClean="0">
                <a:solidFill>
                  <a:srgbClr val="FFFF43"/>
                </a:solidFill>
                <a:latin typeface="Arial Rounded MT Bold" panose="020F0704030504030204" pitchFamily="34" charset="0"/>
              </a:rPr>
              <a:t>SPaG</a:t>
            </a:r>
            <a:r>
              <a:rPr lang="en-GB" altLang="en-US" sz="2800" dirty="0" smtClean="0">
                <a:solidFill>
                  <a:srgbClr val="FFFF43"/>
                </a:solidFill>
                <a:latin typeface="Arial Rounded MT Bold" panose="020F0704030504030204" pitchFamily="34" charset="0"/>
              </a:rPr>
              <a:t> mark out of 5. Use the level descriptors to help. Highlight any </a:t>
            </a:r>
            <a:r>
              <a:rPr lang="en-GB" altLang="en-US" sz="2800" dirty="0" err="1" smtClean="0">
                <a:solidFill>
                  <a:srgbClr val="FFFF43"/>
                </a:solidFill>
                <a:latin typeface="Arial Rounded MT Bold" panose="020F0704030504030204" pitchFamily="34" charset="0"/>
              </a:rPr>
              <a:t>SPaG</a:t>
            </a:r>
            <a:r>
              <a:rPr lang="en-GB" altLang="en-US" sz="2800" dirty="0" smtClean="0">
                <a:solidFill>
                  <a:srgbClr val="FFFF43"/>
                </a:solidFill>
                <a:latin typeface="Arial Rounded MT Bold" panose="020F0704030504030204" pitchFamily="34" charset="0"/>
              </a:rPr>
              <a:t> errors.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419105" y="551332"/>
            <a:ext cx="735378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50" dirty="0" smtClean="0">
                <a:ln w="9525" cmpd="sng">
                  <a:solidFill>
                    <a:srgbClr val="FFFF4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Copperplate Gothic Light" panose="020E0507020206020404" pitchFamily="34" charset="0"/>
              </a:rPr>
              <a:t>Pacifism &amp; Pacifists</a:t>
            </a:r>
            <a:endParaRPr lang="en-US" sz="5000" b="1" cap="none" spc="50" dirty="0">
              <a:ln w="9525" cmpd="sng">
                <a:solidFill>
                  <a:srgbClr val="FFFF43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rgbClr val="FFFF00">
                    <a:alpha val="40000"/>
                  </a:srgbClr>
                </a:glow>
              </a:effectLst>
              <a:latin typeface="Copperplate Gothic Light" panose="020E0507020206020404" pitchFamily="34" charset="0"/>
            </a:endParaRPr>
          </a:p>
        </p:txBody>
      </p:sp>
      <p:pic>
        <p:nvPicPr>
          <p:cNvPr id="4100" name="Picture 4" descr="Image result for dove animat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065" y="5001870"/>
            <a:ext cx="171450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90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201</Words>
  <Application>Microsoft Office PowerPoint</Application>
  <PresentationFormat>Custom</PresentationFormat>
  <Paragraphs>33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Butler</dc:creator>
  <cp:lastModifiedBy>W Butler</cp:lastModifiedBy>
  <cp:revision>16</cp:revision>
  <cp:lastPrinted>2017-02-21T10:08:17Z</cp:lastPrinted>
  <dcterms:created xsi:type="dcterms:W3CDTF">2017-02-18T11:19:19Z</dcterms:created>
  <dcterms:modified xsi:type="dcterms:W3CDTF">2017-02-21T10:08:56Z</dcterms:modified>
</cp:coreProperties>
</file>