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zy5JqEtCZfg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23113" y="116337"/>
            <a:ext cx="477726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Berlin Sans FB" panose="020E0602020502020306" pitchFamily="34" charset="0"/>
              </a:rPr>
              <a:t>Causes of War</a:t>
            </a:r>
            <a:endParaRPr lang="en-US" sz="60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492" y="1185208"/>
            <a:ext cx="743349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u="sng" dirty="0" smtClean="0">
                <a:latin typeface="Berlin Sans FB" panose="020E0602020502020306" pitchFamily="34" charset="0"/>
              </a:rPr>
              <a:t>Key Question…</a:t>
            </a:r>
          </a:p>
          <a:p>
            <a:endParaRPr lang="en-GB" sz="500" u="sng" dirty="0">
              <a:latin typeface="Berlin Sans FB" panose="020E0602020502020306" pitchFamily="34" charset="0"/>
            </a:endParaRPr>
          </a:p>
          <a:p>
            <a:r>
              <a:rPr lang="en-GB" sz="3600" dirty="0" smtClean="0">
                <a:latin typeface="Berlin Sans FB" panose="020E0602020502020306" pitchFamily="34" charset="0"/>
              </a:rPr>
              <a:t>What are some of the causes of war?</a:t>
            </a:r>
            <a:endParaRPr lang="en-GB" sz="3600" dirty="0"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491" y="5254193"/>
            <a:ext cx="11723427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u="sng" dirty="0" smtClean="0">
                <a:latin typeface="Berlin Sans FB" panose="020E0602020502020306" pitchFamily="34" charset="0"/>
              </a:rPr>
              <a:t>To begin…</a:t>
            </a:r>
          </a:p>
          <a:p>
            <a:endParaRPr lang="en-GB" sz="1100" u="sng" dirty="0">
              <a:latin typeface="Berlin Sans FB" panose="020E0602020502020306" pitchFamily="34" charset="0"/>
            </a:endParaRPr>
          </a:p>
          <a:p>
            <a:r>
              <a:rPr lang="en-GB" sz="3600" dirty="0" smtClean="0">
                <a:latin typeface="Berlin Sans FB" panose="020E0602020502020306" pitchFamily="34" charset="0"/>
              </a:rPr>
              <a:t>Identify the potential causes of war in the pictures above.</a:t>
            </a:r>
            <a:endParaRPr lang="en-GB" sz="3600" dirty="0">
              <a:latin typeface="Berlin Sans FB" panose="020E060202050202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14897"/>
          <a:stretch/>
        </p:blipFill>
        <p:spPr>
          <a:xfrm>
            <a:off x="9744501" y="1987628"/>
            <a:ext cx="2219111" cy="2821030"/>
          </a:xfrm>
          <a:prstGeom prst="rect">
            <a:avLst/>
          </a:prstGeom>
        </p:spPr>
      </p:pic>
      <p:pic>
        <p:nvPicPr>
          <p:cNvPr id="1026" name="Picture 2" descr="Image result for self def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945" y="2426831"/>
            <a:ext cx="2381827" cy="238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retali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1" y="2562700"/>
            <a:ext cx="3694008" cy="224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510"/>
          <a:stretch/>
        </p:blipFill>
        <p:spPr bwMode="auto">
          <a:xfrm>
            <a:off x="4147903" y="2552004"/>
            <a:ext cx="2981313" cy="225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330775" y="1454512"/>
            <a:ext cx="5791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6"/>
              </a:rPr>
              <a:t>https://</a:t>
            </a:r>
            <a:r>
              <a:rPr lang="en-GB" dirty="0" smtClean="0">
                <a:hlinkClick r:id="rId6"/>
              </a:rPr>
              <a:t>www.youtube.com/watch?v=zy5JqEtCZfg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4046" y="2287542"/>
            <a:ext cx="11436824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Read and explain…</a:t>
            </a:r>
          </a:p>
          <a:p>
            <a:endParaRPr lang="en-GB" sz="900" u="sng" dirty="0">
              <a:latin typeface="Arial Rounded MT Bold" panose="020F0704030504030204" pitchFamily="34" charset="0"/>
            </a:endParaRPr>
          </a:p>
          <a:p>
            <a:r>
              <a:rPr lang="en-GB" sz="24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Read about Greed, self-defence and retaliation then complete the following...  </a:t>
            </a:r>
          </a:p>
          <a:p>
            <a:r>
              <a:rPr lang="en-GB" dirty="0">
                <a:latin typeface="Arial Rounded MT Bold" panose="020F0704030504030204" pitchFamily="34" charset="0"/>
              </a:rPr>
              <a:t> </a:t>
            </a:r>
          </a:p>
          <a:p>
            <a:pPr lvl="0"/>
            <a:r>
              <a:rPr lang="en-GB" sz="2800" dirty="0" smtClean="0">
                <a:latin typeface="Arial Rounded MT Bold" panose="020F0704030504030204" pitchFamily="34" charset="0"/>
              </a:rPr>
              <a:t>1. Explain </a:t>
            </a:r>
            <a:r>
              <a:rPr lang="en-GB" sz="2800" dirty="0">
                <a:latin typeface="Arial Rounded MT Bold" panose="020F0704030504030204" pitchFamily="34" charset="0"/>
              </a:rPr>
              <a:t>two reasons why religious believers would not agree to war. Refer to greed and </a:t>
            </a:r>
            <a:r>
              <a:rPr lang="en-GB" sz="2800" dirty="0" smtClean="0">
                <a:latin typeface="Arial Rounded MT Bold" panose="020F0704030504030204" pitchFamily="34" charset="0"/>
              </a:rPr>
              <a:t>retaliation </a:t>
            </a:r>
            <a:r>
              <a:rPr lang="en-GB" sz="2800" dirty="0">
                <a:latin typeface="Arial Rounded MT Bold" panose="020F0704030504030204" pitchFamily="34" charset="0"/>
              </a:rPr>
              <a:t>and appropriate religious teachings in your answer.</a:t>
            </a:r>
          </a:p>
          <a:p>
            <a:r>
              <a:rPr lang="en-GB" dirty="0">
                <a:latin typeface="Arial Rounded MT Bold" panose="020F0704030504030204" pitchFamily="34" charset="0"/>
              </a:rPr>
              <a:t> </a:t>
            </a:r>
          </a:p>
          <a:p>
            <a:pPr lvl="0"/>
            <a:r>
              <a:rPr lang="en-GB" sz="2800" dirty="0" smtClean="0">
                <a:latin typeface="Arial Rounded MT Bold" panose="020F0704030504030204" pitchFamily="34" charset="0"/>
              </a:rPr>
              <a:t>2. Explain </a:t>
            </a:r>
            <a:r>
              <a:rPr lang="en-GB" sz="2800" dirty="0">
                <a:latin typeface="Arial Rounded MT Bold" panose="020F0704030504030204" pitchFamily="34" charset="0"/>
              </a:rPr>
              <a:t>religious views about fighting in self-defence.</a:t>
            </a:r>
          </a:p>
          <a:p>
            <a:endParaRPr lang="en-GB" sz="2600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6288" y="307405"/>
            <a:ext cx="52309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Berlin Sans FB" panose="020E0602020502020306" pitchFamily="34" charset="0"/>
              </a:rPr>
              <a:t>Causes of War</a:t>
            </a:r>
            <a:endParaRPr lang="en-US" sz="66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Berlin Sans FB" panose="020E0602020502020306" pitchFamily="34" charset="0"/>
            </a:endParaRPr>
          </a:p>
        </p:txBody>
      </p:sp>
      <p:pic>
        <p:nvPicPr>
          <p:cNvPr id="3074" name="Picture 2" descr="Related imag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101" y="824248"/>
            <a:ext cx="1520516" cy="249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92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4547" y="2029964"/>
            <a:ext cx="12037454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Read and explain…</a:t>
            </a:r>
          </a:p>
          <a:p>
            <a:endParaRPr lang="en-GB" sz="800" u="sng" dirty="0">
              <a:latin typeface="Arial Rounded MT Bold" panose="020F0704030504030204" pitchFamily="34" charset="0"/>
            </a:endParaRPr>
          </a:p>
          <a:p>
            <a:r>
              <a:rPr lang="en-GB" sz="23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Read about religion and war and war in the Bible, then complete the following...  </a:t>
            </a:r>
          </a:p>
          <a:p>
            <a:r>
              <a:rPr lang="en-GB" sz="1400" dirty="0">
                <a:latin typeface="Arial Rounded MT Bold" panose="020F0704030504030204" pitchFamily="34" charset="0"/>
              </a:rPr>
              <a:t> </a:t>
            </a:r>
          </a:p>
          <a:p>
            <a:pPr lvl="0"/>
            <a:r>
              <a:rPr lang="en-GB" sz="2400" dirty="0" smtClean="0">
                <a:latin typeface="Arial Rounded MT Bold" panose="020F0704030504030204" pitchFamily="34" charset="0"/>
              </a:rPr>
              <a:t>1. Use </a:t>
            </a:r>
            <a:r>
              <a:rPr lang="en-GB" sz="2400" dirty="0">
                <a:latin typeface="Arial Rounded MT Bold" panose="020F0704030504030204" pitchFamily="34" charset="0"/>
              </a:rPr>
              <a:t>a religious teaching and an example to explain why some Christians would find going to war acceptable.</a:t>
            </a:r>
          </a:p>
          <a:p>
            <a:r>
              <a:rPr lang="en-GB" sz="1400" dirty="0">
                <a:latin typeface="Arial Rounded MT Bold" panose="020F0704030504030204" pitchFamily="34" charset="0"/>
              </a:rPr>
              <a:t> </a:t>
            </a:r>
          </a:p>
          <a:p>
            <a:pPr lvl="0"/>
            <a:r>
              <a:rPr lang="en-GB" sz="2400" dirty="0" smtClean="0">
                <a:latin typeface="Arial Rounded MT Bold" panose="020F0704030504030204" pitchFamily="34" charset="0"/>
              </a:rPr>
              <a:t>2. Use </a:t>
            </a:r>
            <a:r>
              <a:rPr lang="en-GB" sz="2400" dirty="0">
                <a:latin typeface="Arial Rounded MT Bold" panose="020F0704030504030204" pitchFamily="34" charset="0"/>
              </a:rPr>
              <a:t>a religious teaching and an example to explain why some Christians would not find it acceptable to go to war.</a:t>
            </a:r>
          </a:p>
          <a:p>
            <a:r>
              <a:rPr lang="en-GB" sz="1400" dirty="0">
                <a:latin typeface="Arial Rounded MT Bold" panose="020F0704030504030204" pitchFamily="34" charset="0"/>
              </a:rPr>
              <a:t> </a:t>
            </a:r>
          </a:p>
          <a:p>
            <a:pPr lvl="0"/>
            <a:r>
              <a:rPr lang="en-GB" sz="2400" dirty="0" smtClean="0">
                <a:latin typeface="Arial Rounded MT Bold" panose="020F0704030504030204" pitchFamily="34" charset="0"/>
              </a:rPr>
              <a:t>3. Note </a:t>
            </a:r>
            <a:r>
              <a:rPr lang="en-GB" sz="2400" dirty="0">
                <a:latin typeface="Arial Rounded MT Bold" panose="020F0704030504030204" pitchFamily="34" charset="0"/>
              </a:rPr>
              <a:t>down some examples of where religions have been involved in violence.</a:t>
            </a:r>
          </a:p>
          <a:p>
            <a:r>
              <a:rPr lang="en-GB" sz="1400" dirty="0">
                <a:latin typeface="Arial Rounded MT Bold" panose="020F0704030504030204" pitchFamily="34" charset="0"/>
              </a:rPr>
              <a:t> </a:t>
            </a:r>
          </a:p>
          <a:p>
            <a:pPr lvl="0"/>
            <a:r>
              <a:rPr lang="en-GB" sz="2400" dirty="0" smtClean="0">
                <a:latin typeface="Arial Rounded MT Bold" panose="020F0704030504030204" pitchFamily="34" charset="0"/>
              </a:rPr>
              <a:t>4. Explain </a:t>
            </a:r>
            <a:r>
              <a:rPr lang="en-GB" sz="2400" dirty="0">
                <a:latin typeface="Arial Rounded MT Bold" panose="020F0704030504030204" pitchFamily="34" charset="0"/>
              </a:rPr>
              <a:t>an example of a war started by a religious leader.</a:t>
            </a:r>
          </a:p>
          <a:p>
            <a:r>
              <a:rPr lang="en-GB" sz="1400" dirty="0">
                <a:latin typeface="Arial Rounded MT Bold" panose="020F0704030504030204" pitchFamily="34" charset="0"/>
              </a:rPr>
              <a:t> </a:t>
            </a:r>
          </a:p>
          <a:p>
            <a:pPr lvl="0"/>
            <a:r>
              <a:rPr lang="en-GB" sz="2400" dirty="0" smtClean="0">
                <a:latin typeface="Arial Rounded MT Bold" panose="020F0704030504030204" pitchFamily="34" charset="0"/>
              </a:rPr>
              <a:t>5. Briefly </a:t>
            </a:r>
            <a:r>
              <a:rPr lang="en-GB" sz="2400" dirty="0">
                <a:latin typeface="Arial Rounded MT Bold" panose="020F0704030504030204" pitchFamily="34" charset="0"/>
              </a:rPr>
              <a:t>outline the story of the fall of Jericho as an example of war in the Bible.</a:t>
            </a:r>
          </a:p>
          <a:p>
            <a:pPr lvl="0"/>
            <a:endParaRPr lang="en-GB" sz="2000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6288" y="307405"/>
            <a:ext cx="52309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Berlin Sans FB" panose="020E0602020502020306" pitchFamily="34" charset="0"/>
              </a:rPr>
              <a:t>Causes of War</a:t>
            </a:r>
            <a:endParaRPr lang="en-US" sz="66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Berlin Sans FB" panose="020E0602020502020306" pitchFamily="34" charset="0"/>
            </a:endParaRPr>
          </a:p>
        </p:txBody>
      </p:sp>
      <p:pic>
        <p:nvPicPr>
          <p:cNvPr id="1026" name="Picture 2" descr="knight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8096" y="-32713"/>
            <a:ext cx="2722500" cy="204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night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564586" y="-490423"/>
            <a:ext cx="2509986" cy="250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2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4546" y="2120116"/>
            <a:ext cx="12037454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Read and explain…</a:t>
            </a:r>
          </a:p>
          <a:p>
            <a:endParaRPr lang="en-GB" sz="900" u="sng" dirty="0">
              <a:latin typeface="Arial Rounded MT Bold" panose="020F0704030504030204" pitchFamily="34" charset="0"/>
            </a:endParaRPr>
          </a:p>
          <a:p>
            <a:r>
              <a:rPr lang="en-GB" sz="24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Read about modern Christian and Buddhist views about war...  </a:t>
            </a:r>
          </a:p>
          <a:p>
            <a:r>
              <a:rPr lang="en-GB" sz="1200" dirty="0">
                <a:latin typeface="Arial Rounded MT Bold" panose="020F0704030504030204" pitchFamily="34" charset="0"/>
              </a:rPr>
              <a:t> </a:t>
            </a:r>
          </a:p>
          <a:p>
            <a:pPr lvl="0"/>
            <a:r>
              <a:rPr lang="en-GB" sz="2800" dirty="0" smtClean="0">
                <a:latin typeface="Arial Rounded MT Bold" panose="020F0704030504030204" pitchFamily="34" charset="0"/>
              </a:rPr>
              <a:t>Add definitions for key words on your key word sheet.</a:t>
            </a:r>
          </a:p>
          <a:p>
            <a:pPr lvl="0"/>
            <a:endParaRPr lang="en-GB" sz="1400" dirty="0" smtClean="0">
              <a:latin typeface="Arial Rounded MT Bold" panose="020F0704030504030204" pitchFamily="34" charset="0"/>
            </a:endParaRPr>
          </a:p>
          <a:p>
            <a:pPr lvl="0"/>
            <a:r>
              <a:rPr lang="en-GB" sz="2800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Exam Questions…</a:t>
            </a:r>
            <a:endParaRPr lang="en-GB" sz="2800" u="sng" dirty="0">
              <a:solidFill>
                <a:schemeClr val="accent1">
                  <a:lumMod val="40000"/>
                  <a:lumOff val="60000"/>
                </a:schemeClr>
              </a:solidFill>
              <a:latin typeface="Arial Rounded MT Bold" panose="020F0704030504030204" pitchFamily="34" charset="0"/>
            </a:endParaRPr>
          </a:p>
          <a:p>
            <a:pPr marL="514350" lvl="0" indent="-514350">
              <a:buAutoNum type="arabicPeriod"/>
            </a:pPr>
            <a:r>
              <a:rPr lang="en-GB" sz="2800" dirty="0" smtClean="0">
                <a:latin typeface="Arial Rounded MT Bold" panose="020F0704030504030204" pitchFamily="34" charset="0"/>
              </a:rPr>
              <a:t>Which </a:t>
            </a:r>
            <a:r>
              <a:rPr lang="en-GB" sz="2800" dirty="0">
                <a:latin typeface="Arial Rounded MT Bold" panose="020F0704030504030204" pitchFamily="34" charset="0"/>
              </a:rPr>
              <a:t>one of the following is not a reason for war? </a:t>
            </a:r>
            <a:endParaRPr lang="en-GB" sz="2800" dirty="0" smtClean="0">
              <a:latin typeface="Arial Rounded MT Bold" panose="020F0704030504030204" pitchFamily="34" charset="0"/>
            </a:endParaRPr>
          </a:p>
          <a:p>
            <a:pPr lvl="0"/>
            <a:endParaRPr lang="en-GB" sz="1200" dirty="0" smtClean="0">
              <a:latin typeface="Arial Rounded MT Bold" panose="020F0704030504030204" pitchFamily="34" charset="0"/>
            </a:endParaRPr>
          </a:p>
          <a:p>
            <a:pPr lvl="0"/>
            <a:r>
              <a:rPr lang="en-GB" sz="2800" dirty="0">
                <a:latin typeface="Arial Rounded MT Bold" panose="020F0704030504030204" pitchFamily="34" charset="0"/>
              </a:rPr>
              <a:t> </a:t>
            </a:r>
            <a:r>
              <a:rPr lang="en-GB" sz="2800" dirty="0" smtClean="0">
                <a:latin typeface="Arial Rounded MT Bold" panose="020F0704030504030204" pitchFamily="34" charset="0"/>
              </a:rPr>
              <a:t>    </a:t>
            </a:r>
            <a:r>
              <a:rPr lang="en-GB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A</a:t>
            </a:r>
            <a:r>
              <a:rPr lang="en-GB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)</a:t>
            </a:r>
            <a:r>
              <a:rPr lang="en-GB" sz="2800" dirty="0">
                <a:latin typeface="Arial Rounded MT Bold" panose="020F0704030504030204" pitchFamily="34" charset="0"/>
              </a:rPr>
              <a:t> Self-defence </a:t>
            </a:r>
            <a:r>
              <a:rPr lang="en-GB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 B</a:t>
            </a:r>
            <a:r>
              <a:rPr lang="en-GB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) </a:t>
            </a:r>
            <a:r>
              <a:rPr lang="en-GB" sz="2800" dirty="0">
                <a:latin typeface="Arial Rounded MT Bold" panose="020F0704030504030204" pitchFamily="34" charset="0"/>
              </a:rPr>
              <a:t>Greed </a:t>
            </a:r>
            <a:r>
              <a:rPr lang="en-GB" sz="2800" dirty="0" smtClean="0">
                <a:latin typeface="Arial Rounded MT Bold" panose="020F0704030504030204" pitchFamily="34" charset="0"/>
              </a:rPr>
              <a:t> </a:t>
            </a:r>
            <a:r>
              <a:rPr lang="en-GB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C</a:t>
            </a:r>
            <a:r>
              <a:rPr lang="en-GB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)</a:t>
            </a:r>
            <a:r>
              <a:rPr lang="en-GB" sz="2800" dirty="0">
                <a:latin typeface="Arial Rounded MT Bold" panose="020F0704030504030204" pitchFamily="34" charset="0"/>
              </a:rPr>
              <a:t> Retaliation </a:t>
            </a:r>
            <a:r>
              <a:rPr lang="en-GB" sz="2800" dirty="0" smtClean="0">
                <a:latin typeface="Arial Rounded MT Bold" panose="020F0704030504030204" pitchFamily="34" charset="0"/>
              </a:rPr>
              <a:t> </a:t>
            </a:r>
            <a:r>
              <a:rPr lang="en-GB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D</a:t>
            </a:r>
            <a:r>
              <a:rPr lang="en-GB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)</a:t>
            </a:r>
            <a:r>
              <a:rPr lang="en-GB" sz="2800" dirty="0">
                <a:latin typeface="Arial Rounded MT Bold" panose="020F0704030504030204" pitchFamily="34" charset="0"/>
              </a:rPr>
              <a:t> </a:t>
            </a:r>
            <a:r>
              <a:rPr lang="en-GB" sz="2800" dirty="0" smtClean="0">
                <a:latin typeface="Arial Rounded MT Bold" panose="020F0704030504030204" pitchFamily="34" charset="0"/>
              </a:rPr>
              <a:t>Forgiveness.  </a:t>
            </a:r>
            <a:r>
              <a:rPr lang="en-GB" sz="2000" i="1" dirty="0">
                <a:latin typeface="Arial Rounded MT Bold" panose="020F0704030504030204" pitchFamily="34" charset="0"/>
              </a:rPr>
              <a:t>[1 mark] </a:t>
            </a:r>
            <a:endParaRPr lang="en-GB" sz="2000" i="1" dirty="0" smtClean="0">
              <a:latin typeface="Arial Rounded MT Bold" panose="020F0704030504030204" pitchFamily="34" charset="0"/>
            </a:endParaRPr>
          </a:p>
          <a:p>
            <a:pPr lvl="0"/>
            <a:endParaRPr lang="en-GB" sz="2400" dirty="0">
              <a:latin typeface="Arial Rounded MT Bold" panose="020F0704030504030204" pitchFamily="34" charset="0"/>
            </a:endParaRPr>
          </a:p>
          <a:p>
            <a:pPr lvl="0"/>
            <a:r>
              <a:rPr lang="en-GB" sz="2800" dirty="0" smtClean="0">
                <a:latin typeface="Arial Rounded MT Bold" panose="020F0704030504030204" pitchFamily="34" charset="0"/>
              </a:rPr>
              <a:t>2. </a:t>
            </a:r>
            <a:r>
              <a:rPr lang="en-GB" sz="2800" dirty="0">
                <a:latin typeface="Arial Rounded MT Bold" panose="020F0704030504030204" pitchFamily="34" charset="0"/>
              </a:rPr>
              <a:t>Give two religious beliefs that show that violence is wrong. </a:t>
            </a:r>
            <a:r>
              <a:rPr lang="en-GB" sz="2000" i="1" dirty="0">
                <a:latin typeface="Arial Rounded MT Bold" panose="020F0704030504030204" pitchFamily="34" charset="0"/>
              </a:rPr>
              <a:t>[2 marks</a:t>
            </a:r>
            <a:r>
              <a:rPr lang="en-GB" sz="2000" i="1" dirty="0" smtClean="0">
                <a:latin typeface="Arial Rounded MT Bold" panose="020F0704030504030204" pitchFamily="34" charset="0"/>
              </a:rPr>
              <a:t>].</a:t>
            </a:r>
          </a:p>
          <a:p>
            <a:pPr marL="514350" lvl="0" indent="-514350">
              <a:buAutoNum type="arabicPeriod"/>
            </a:pPr>
            <a:endParaRPr lang="en-GB" sz="2800" dirty="0">
              <a:latin typeface="Arial Rounded MT Bold" panose="020F0704030504030204" pitchFamily="34" charset="0"/>
            </a:endParaRPr>
          </a:p>
          <a:p>
            <a:pPr lvl="0"/>
            <a:endParaRPr lang="en-GB" sz="2400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6288" y="307405"/>
            <a:ext cx="52309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Berlin Sans FB" panose="020E0602020502020306" pitchFamily="34" charset="0"/>
              </a:rPr>
              <a:t>Causes of War</a:t>
            </a:r>
            <a:endParaRPr lang="en-US" sz="66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Berlin Sans FB" panose="020E0602020502020306" pitchFamily="34" charset="0"/>
            </a:endParaRPr>
          </a:p>
        </p:txBody>
      </p:sp>
      <p:pic>
        <p:nvPicPr>
          <p:cNvPr id="2052" name="Picture 4" descr="Related imag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525044" y="1884380"/>
            <a:ext cx="2666956" cy="2182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7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0304" y="2100458"/>
            <a:ext cx="1201169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 smtClean="0">
                <a:latin typeface="Arial Rounded MT Bold" panose="020F0704030504030204" pitchFamily="34" charset="0"/>
              </a:rPr>
              <a:t>5 </a:t>
            </a:r>
            <a:r>
              <a:rPr lang="en-GB" sz="2800" dirty="0">
                <a:latin typeface="Arial Rounded MT Bold" panose="020F0704030504030204" pitchFamily="34" charset="0"/>
              </a:rPr>
              <a:t>‘There are no good reasons </a:t>
            </a:r>
            <a:r>
              <a:rPr lang="en-GB" sz="2800" dirty="0" smtClean="0">
                <a:latin typeface="Arial Rounded MT Bold" panose="020F0704030504030204" pitchFamily="34" charset="0"/>
              </a:rPr>
              <a:t>for religious believers to fight in a war.’ </a:t>
            </a:r>
          </a:p>
          <a:p>
            <a:r>
              <a:rPr lang="en-GB" sz="600" dirty="0">
                <a:latin typeface="Arial Rounded MT Bold" panose="020F0704030504030204" pitchFamily="34" charset="0"/>
              </a:rPr>
              <a:t> </a:t>
            </a:r>
            <a:r>
              <a:rPr lang="en-GB" sz="600" dirty="0" smtClean="0">
                <a:latin typeface="Arial Rounded MT Bold" panose="020F0704030504030204" pitchFamily="34" charset="0"/>
              </a:rPr>
              <a:t>   </a:t>
            </a:r>
          </a:p>
          <a:p>
            <a:r>
              <a:rPr lang="en-GB" sz="2800" dirty="0">
                <a:latin typeface="Arial Rounded MT Bold" panose="020F0704030504030204" pitchFamily="34" charset="0"/>
              </a:rPr>
              <a:t> </a:t>
            </a:r>
            <a:r>
              <a:rPr lang="en-GB" sz="2800" dirty="0" smtClean="0">
                <a:latin typeface="Arial Rounded MT Bold" panose="020F0704030504030204" pitchFamily="34" charset="0"/>
              </a:rPr>
              <a:t>    Evaluate </a:t>
            </a:r>
            <a:r>
              <a:rPr lang="en-GB" sz="2800" dirty="0">
                <a:latin typeface="Arial Rounded MT Bold" panose="020F0704030504030204" pitchFamily="34" charset="0"/>
              </a:rPr>
              <a:t>this statement. </a:t>
            </a:r>
            <a:endParaRPr lang="en-GB" sz="2800" dirty="0" smtClean="0">
              <a:latin typeface="Arial Rounded MT Bold" panose="020F0704030504030204" pitchFamily="34" charset="0"/>
            </a:endParaRPr>
          </a:p>
          <a:p>
            <a:endParaRPr lang="en-GB" sz="1600" dirty="0">
              <a:latin typeface="Arial Rounded MT Bold" panose="020F0704030504030204" pitchFamily="34" charset="0"/>
            </a:endParaRPr>
          </a:p>
          <a:p>
            <a:r>
              <a:rPr lang="en-GB" sz="2600" dirty="0" smtClean="0">
                <a:latin typeface="Arial Rounded MT Bold" panose="020F0704030504030204" pitchFamily="34" charset="0"/>
              </a:rPr>
              <a:t>In </a:t>
            </a:r>
            <a:r>
              <a:rPr lang="en-GB" sz="2600" dirty="0">
                <a:latin typeface="Arial Rounded MT Bold" panose="020F0704030504030204" pitchFamily="34" charset="0"/>
              </a:rPr>
              <a:t>your answer you: </a:t>
            </a:r>
            <a:endParaRPr lang="en-GB" sz="2600" dirty="0" smtClean="0">
              <a:latin typeface="Arial Rounded MT Bold" panose="020F0704030504030204" pitchFamily="34" charset="0"/>
            </a:endParaRPr>
          </a:p>
          <a:p>
            <a:r>
              <a:rPr lang="en-GB" sz="2600" dirty="0" smtClean="0">
                <a:latin typeface="Arial Rounded MT Bold" panose="020F0704030504030204" pitchFamily="34" charset="0"/>
              </a:rPr>
              <a:t>• </a:t>
            </a:r>
            <a:r>
              <a:rPr lang="en-GB" sz="2600" dirty="0">
                <a:latin typeface="Arial Rounded MT Bold" panose="020F0704030504030204" pitchFamily="34" charset="0"/>
              </a:rPr>
              <a:t>should give reasoned arguments in support </a:t>
            </a:r>
            <a:r>
              <a:rPr lang="en-GB" sz="2600" dirty="0" smtClean="0">
                <a:latin typeface="Arial Rounded MT Bold" panose="020F0704030504030204" pitchFamily="34" charset="0"/>
              </a:rPr>
              <a:t>of this statement</a:t>
            </a:r>
          </a:p>
          <a:p>
            <a:r>
              <a:rPr lang="en-GB" sz="2600" dirty="0" smtClean="0">
                <a:latin typeface="Arial Rounded MT Bold" panose="020F0704030504030204" pitchFamily="34" charset="0"/>
              </a:rPr>
              <a:t>• </a:t>
            </a:r>
            <a:r>
              <a:rPr lang="en-GB" sz="2600" dirty="0">
                <a:latin typeface="Arial Rounded MT Bold" panose="020F0704030504030204" pitchFamily="34" charset="0"/>
              </a:rPr>
              <a:t>should give reasoned arguments to support a different point of view </a:t>
            </a:r>
            <a:endParaRPr lang="en-GB" sz="2600" dirty="0" smtClean="0">
              <a:latin typeface="Arial Rounded MT Bold" panose="020F0704030504030204" pitchFamily="34" charset="0"/>
            </a:endParaRPr>
          </a:p>
          <a:p>
            <a:r>
              <a:rPr lang="en-GB" sz="2600" dirty="0" smtClean="0">
                <a:latin typeface="Arial Rounded MT Bold" panose="020F0704030504030204" pitchFamily="34" charset="0"/>
              </a:rPr>
              <a:t>• </a:t>
            </a:r>
            <a:r>
              <a:rPr lang="en-GB" sz="2600" dirty="0">
                <a:latin typeface="Arial Rounded MT Bold" panose="020F0704030504030204" pitchFamily="34" charset="0"/>
              </a:rPr>
              <a:t>should refer to religious argument </a:t>
            </a:r>
            <a:endParaRPr lang="en-GB" sz="2600" dirty="0" smtClean="0">
              <a:latin typeface="Arial Rounded MT Bold" panose="020F0704030504030204" pitchFamily="34" charset="0"/>
            </a:endParaRPr>
          </a:p>
          <a:p>
            <a:r>
              <a:rPr lang="en-GB" sz="2600" dirty="0" smtClean="0">
                <a:latin typeface="Arial Rounded MT Bold" panose="020F0704030504030204" pitchFamily="34" charset="0"/>
              </a:rPr>
              <a:t>• </a:t>
            </a:r>
            <a:r>
              <a:rPr lang="en-GB" sz="2600" dirty="0">
                <a:latin typeface="Arial Rounded MT Bold" panose="020F0704030504030204" pitchFamily="34" charset="0"/>
              </a:rPr>
              <a:t>may refer to non-religious arguments </a:t>
            </a:r>
            <a:endParaRPr lang="en-GB" sz="2600" dirty="0" smtClean="0">
              <a:latin typeface="Arial Rounded MT Bold" panose="020F0704030504030204" pitchFamily="34" charset="0"/>
            </a:endParaRPr>
          </a:p>
          <a:p>
            <a:r>
              <a:rPr lang="en-GB" sz="2600" dirty="0" smtClean="0">
                <a:latin typeface="Arial Rounded MT Bold" panose="020F0704030504030204" pitchFamily="34" charset="0"/>
              </a:rPr>
              <a:t>• </a:t>
            </a:r>
            <a:r>
              <a:rPr lang="en-GB" sz="2600" dirty="0">
                <a:latin typeface="Arial Rounded MT Bold" panose="020F0704030504030204" pitchFamily="34" charset="0"/>
              </a:rPr>
              <a:t>should reach a justified conclusion</a:t>
            </a:r>
            <a:r>
              <a:rPr lang="en-GB" sz="2600" dirty="0" smtClean="0">
                <a:latin typeface="Arial Rounded MT Bold" panose="020F0704030504030204" pitchFamily="34" charset="0"/>
              </a:rPr>
              <a:t>.   </a:t>
            </a:r>
            <a:r>
              <a:rPr lang="en-GB" sz="24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[12 marks] </a:t>
            </a:r>
            <a:r>
              <a:rPr lang="en-GB" sz="2400" i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SPaG</a:t>
            </a:r>
            <a:r>
              <a:rPr lang="en-GB" sz="24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 5 Marks</a:t>
            </a:r>
          </a:p>
        </p:txBody>
      </p:sp>
      <p:sp>
        <p:nvSpPr>
          <p:cNvPr id="4" name="Rectangle 3"/>
          <p:cNvSpPr/>
          <p:nvPr/>
        </p:nvSpPr>
        <p:spPr>
          <a:xfrm>
            <a:off x="3296288" y="307405"/>
            <a:ext cx="52309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Berlin Sans FB" panose="020E0602020502020306" pitchFamily="34" charset="0"/>
              </a:rPr>
              <a:t>Causes of War</a:t>
            </a:r>
            <a:endParaRPr lang="en-US" sz="66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Berlin Sans FB" panose="020E0602020502020306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00823" y="4865352"/>
            <a:ext cx="2391177" cy="199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8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814</TotalTime>
  <Words>169</Words>
  <Application>Microsoft Office PowerPoint</Application>
  <PresentationFormat>Custom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Quotable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Butler</dc:creator>
  <cp:lastModifiedBy>W Butler</cp:lastModifiedBy>
  <cp:revision>16</cp:revision>
  <dcterms:created xsi:type="dcterms:W3CDTF">2017-01-15T13:51:44Z</dcterms:created>
  <dcterms:modified xsi:type="dcterms:W3CDTF">2017-02-03T12:38:04Z</dcterms:modified>
</cp:coreProperties>
</file>