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2263" y="410399"/>
            <a:ext cx="1119116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GB" sz="4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 Rounded MT Bold" panose="020F0704030504030204" pitchFamily="34" charset="0"/>
              </a:rPr>
              <a:t>Violence, Violent </a:t>
            </a:r>
            <a:r>
              <a:rPr lang="en-GB" sz="40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Rounded MT Bold" panose="020F0704030504030204" pitchFamily="34" charset="0"/>
              </a:rPr>
              <a:t>P</a:t>
            </a:r>
            <a:r>
              <a:rPr lang="en-GB" sz="4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 Rounded MT Bold" panose="020F0704030504030204" pitchFamily="34" charset="0"/>
              </a:rPr>
              <a:t>rotest &amp; Terrorism</a:t>
            </a:r>
            <a:endParaRPr lang="en-GB" sz="4000" dirty="0">
              <a:solidFill>
                <a:schemeClr val="accent2">
                  <a:lumMod val="20000"/>
                  <a:lumOff val="8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2263" y="1228299"/>
            <a:ext cx="9826388" cy="1463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261815" y="3786874"/>
            <a:ext cx="8570794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u="sng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To begin…</a:t>
            </a:r>
          </a:p>
          <a:p>
            <a:endParaRPr lang="en-GB" sz="900" u="sng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r>
              <a:rPr lang="en-GB" sz="2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Add information in the boxes around the picture.</a:t>
            </a:r>
          </a:p>
          <a:p>
            <a:endParaRPr lang="en-GB" sz="10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r>
              <a:rPr lang="en-GB" sz="2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There are correct answers to the questions about the picture, but consider what could be the answers. Try to give a variety of answers.  </a:t>
            </a:r>
            <a:endParaRPr lang="en-GB" sz="2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7" name="Picture 6" descr="Related image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19" t="-385" r="7247" b="-280"/>
          <a:stretch/>
        </p:blipFill>
        <p:spPr bwMode="auto">
          <a:xfrm>
            <a:off x="591390" y="3827817"/>
            <a:ext cx="2670425" cy="240588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Rectangle 7"/>
          <p:cNvSpPr/>
          <p:nvPr/>
        </p:nvSpPr>
        <p:spPr>
          <a:xfrm>
            <a:off x="591390" y="1849803"/>
            <a:ext cx="7351606" cy="1461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u="sng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Key Question…</a:t>
            </a:r>
          </a:p>
          <a:p>
            <a:endParaRPr lang="en-GB" sz="900" u="sng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r>
              <a:rPr lang="en-GB" sz="2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What do religious believers think about the use of violence to get a message across?</a:t>
            </a:r>
            <a:endParaRPr lang="en-GB" sz="2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Picture 2" descr="Related imag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7072" y="2192572"/>
            <a:ext cx="1283157" cy="1283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5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5861" y="397146"/>
            <a:ext cx="980708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GB" sz="4000" b="1" dirty="0" smtClean="0">
                <a:ln w="22225"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Violence, Violent </a:t>
            </a:r>
            <a:r>
              <a:rPr lang="en-GB" sz="4000" b="1" dirty="0">
                <a:ln w="22225"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P</a:t>
            </a:r>
            <a:r>
              <a:rPr lang="en-GB" sz="4000" b="1" dirty="0" smtClean="0">
                <a:ln w="22225"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rotest &amp; Terrorism</a:t>
            </a:r>
            <a:endParaRPr lang="en-GB" sz="4000" b="1" dirty="0">
              <a:ln w="22225"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8574" y="1317437"/>
            <a:ext cx="580941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u="sng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Protest…</a:t>
            </a:r>
          </a:p>
          <a:p>
            <a:endParaRPr lang="en-GB" sz="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514350" indent="-514350">
              <a:buAutoNum type="arabicPeriod"/>
            </a:pPr>
            <a:r>
              <a:rPr lang="en-GB" sz="2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Briefly </a:t>
            </a:r>
            <a:r>
              <a:rPr lang="en-GB" sz="2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explain the UK law on </a:t>
            </a:r>
            <a:endParaRPr lang="en-GB" sz="2600" dirty="0" smtClean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r>
              <a:rPr lang="en-GB" sz="2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r>
              <a:rPr lang="en-GB" sz="2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    protest</a:t>
            </a:r>
            <a:r>
              <a:rPr lang="en-GB" sz="2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.</a:t>
            </a:r>
          </a:p>
          <a:p>
            <a:pPr marL="514350" indent="-514350">
              <a:buAutoNum type="arabicPeriod" startAt="2"/>
            </a:pPr>
            <a:r>
              <a:rPr lang="en-GB" sz="2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Would </a:t>
            </a:r>
            <a:r>
              <a:rPr lang="en-GB" sz="2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religious believers agree </a:t>
            </a:r>
            <a:r>
              <a:rPr lang="en-GB" sz="2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</a:p>
          <a:p>
            <a:r>
              <a:rPr lang="en-GB" sz="2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r>
              <a:rPr lang="en-GB" sz="2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    with </a:t>
            </a:r>
            <a:r>
              <a:rPr lang="en-GB" sz="2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what happened after the </a:t>
            </a:r>
            <a:endParaRPr lang="en-GB" sz="2600" dirty="0" smtClean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r>
              <a:rPr lang="en-GB" sz="2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r>
              <a:rPr lang="en-GB" sz="2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    killing </a:t>
            </a:r>
            <a:r>
              <a:rPr lang="en-GB" sz="2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of Mark Duggan </a:t>
            </a:r>
            <a:r>
              <a:rPr lang="en-GB" sz="2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</a:p>
          <a:p>
            <a:r>
              <a:rPr lang="en-GB" sz="2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r>
              <a:rPr lang="en-GB" sz="2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   (</a:t>
            </a:r>
            <a:r>
              <a:rPr lang="en-GB" sz="2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Tottenham man killed by the </a:t>
            </a:r>
            <a:endParaRPr lang="en-GB" sz="2600" dirty="0" smtClean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r>
              <a:rPr lang="en-GB" sz="2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r>
              <a:rPr lang="en-GB" sz="2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   police</a:t>
            </a:r>
            <a:r>
              <a:rPr lang="en-GB" sz="2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). Explain different points </a:t>
            </a:r>
            <a:endParaRPr lang="en-GB" sz="2600" dirty="0" smtClean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r>
              <a:rPr lang="en-GB" sz="2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r>
              <a:rPr lang="en-GB" sz="2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   of </a:t>
            </a:r>
            <a:r>
              <a:rPr lang="en-GB" sz="2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view.</a:t>
            </a:r>
          </a:p>
          <a:p>
            <a:pPr marL="514350" indent="-514350">
              <a:buAutoNum type="arabicPeriod" startAt="3"/>
            </a:pPr>
            <a:r>
              <a:rPr lang="en-GB" sz="2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Note </a:t>
            </a:r>
            <a:r>
              <a:rPr lang="en-GB" sz="2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down the definitions for </a:t>
            </a:r>
            <a:r>
              <a:rPr lang="en-GB" sz="2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</a:p>
          <a:p>
            <a:r>
              <a:rPr lang="en-GB" sz="2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r>
              <a:rPr lang="en-GB" sz="2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    the </a:t>
            </a:r>
            <a:r>
              <a:rPr lang="en-GB" sz="2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key terms on your key terms </a:t>
            </a:r>
            <a:r>
              <a:rPr lang="en-GB" sz="2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</a:p>
          <a:p>
            <a:r>
              <a:rPr lang="en-GB" sz="2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r>
              <a:rPr lang="en-GB" sz="2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    sheet.</a:t>
            </a:r>
            <a:endParaRPr lang="en-GB" sz="2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31931" y="1294823"/>
            <a:ext cx="551429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u="sng" dirty="0" smtClean="0">
                <a:solidFill>
                  <a:srgbClr val="800080"/>
                </a:solidFill>
                <a:latin typeface="Arial Rounded MT Bold" panose="020F0704030504030204" pitchFamily="34" charset="0"/>
              </a:rPr>
              <a:t>Terrorism…</a:t>
            </a:r>
            <a:endParaRPr lang="en-GB" sz="2600" dirty="0">
              <a:solidFill>
                <a:srgbClr val="800080"/>
              </a:solidFill>
              <a:latin typeface="Arial Rounded MT Bold" panose="020F0704030504030204" pitchFamily="34" charset="0"/>
            </a:endParaRPr>
          </a:p>
          <a:p>
            <a:endParaRPr lang="en-GB" sz="800" dirty="0">
              <a:solidFill>
                <a:srgbClr val="800080"/>
              </a:solidFill>
              <a:latin typeface="Arial Rounded MT Bold" panose="020F0704030504030204" pitchFamily="34" charset="0"/>
            </a:endParaRPr>
          </a:p>
          <a:p>
            <a:pPr marL="514350" indent="-514350">
              <a:buAutoNum type="arabicPeriod"/>
            </a:pPr>
            <a:r>
              <a:rPr lang="en-GB" sz="2600" dirty="0" smtClean="0">
                <a:solidFill>
                  <a:srgbClr val="800080"/>
                </a:solidFill>
                <a:latin typeface="Arial Rounded MT Bold" panose="020F0704030504030204" pitchFamily="34" charset="0"/>
              </a:rPr>
              <a:t>Explain </a:t>
            </a:r>
            <a:r>
              <a:rPr lang="en-GB" sz="2600" dirty="0">
                <a:solidFill>
                  <a:srgbClr val="800080"/>
                </a:solidFill>
                <a:latin typeface="Arial Rounded MT Bold" panose="020F0704030504030204" pitchFamily="34" charset="0"/>
              </a:rPr>
              <a:t>an example of a </a:t>
            </a:r>
            <a:r>
              <a:rPr lang="en-GB" sz="2600" dirty="0" smtClean="0">
                <a:solidFill>
                  <a:srgbClr val="800080"/>
                </a:solidFill>
                <a:latin typeface="Arial Rounded MT Bold" panose="020F0704030504030204" pitchFamily="34" charset="0"/>
              </a:rPr>
              <a:t> </a:t>
            </a:r>
          </a:p>
          <a:p>
            <a:r>
              <a:rPr lang="en-GB" sz="2600" dirty="0">
                <a:solidFill>
                  <a:srgbClr val="800080"/>
                </a:solidFill>
                <a:latin typeface="Arial Rounded MT Bold" panose="020F0704030504030204" pitchFamily="34" charset="0"/>
              </a:rPr>
              <a:t> </a:t>
            </a:r>
            <a:r>
              <a:rPr lang="en-GB" sz="2600" dirty="0" smtClean="0">
                <a:solidFill>
                  <a:srgbClr val="800080"/>
                </a:solidFill>
                <a:latin typeface="Arial Rounded MT Bold" panose="020F0704030504030204" pitchFamily="34" charset="0"/>
              </a:rPr>
              <a:t>     religious </a:t>
            </a:r>
            <a:r>
              <a:rPr lang="en-GB" sz="2600" dirty="0">
                <a:solidFill>
                  <a:srgbClr val="800080"/>
                </a:solidFill>
                <a:latin typeface="Arial Rounded MT Bold" panose="020F0704030504030204" pitchFamily="34" charset="0"/>
              </a:rPr>
              <a:t>believer who has </a:t>
            </a:r>
            <a:endParaRPr lang="en-GB" sz="2600" dirty="0" smtClean="0">
              <a:solidFill>
                <a:srgbClr val="800080"/>
              </a:solidFill>
              <a:latin typeface="Arial Rounded MT Bold" panose="020F0704030504030204" pitchFamily="34" charset="0"/>
            </a:endParaRPr>
          </a:p>
          <a:p>
            <a:r>
              <a:rPr lang="en-GB" sz="2600" dirty="0">
                <a:solidFill>
                  <a:srgbClr val="800080"/>
                </a:solidFill>
                <a:latin typeface="Arial Rounded MT Bold" panose="020F0704030504030204" pitchFamily="34" charset="0"/>
              </a:rPr>
              <a:t> </a:t>
            </a:r>
            <a:r>
              <a:rPr lang="en-GB" sz="2600" dirty="0" smtClean="0">
                <a:solidFill>
                  <a:srgbClr val="800080"/>
                </a:solidFill>
                <a:latin typeface="Arial Rounded MT Bold" panose="020F0704030504030204" pitchFamily="34" charset="0"/>
              </a:rPr>
              <a:t>     used </a:t>
            </a:r>
            <a:r>
              <a:rPr lang="en-GB" sz="2600" dirty="0">
                <a:solidFill>
                  <a:srgbClr val="800080"/>
                </a:solidFill>
                <a:latin typeface="Arial Rounded MT Bold" panose="020F0704030504030204" pitchFamily="34" charset="0"/>
              </a:rPr>
              <a:t>peaceful protest to </a:t>
            </a:r>
            <a:endParaRPr lang="en-GB" sz="2600" dirty="0" smtClean="0">
              <a:solidFill>
                <a:srgbClr val="800080"/>
              </a:solidFill>
              <a:latin typeface="Arial Rounded MT Bold" panose="020F0704030504030204" pitchFamily="34" charset="0"/>
            </a:endParaRPr>
          </a:p>
          <a:p>
            <a:r>
              <a:rPr lang="en-GB" sz="2600" dirty="0">
                <a:solidFill>
                  <a:srgbClr val="800080"/>
                </a:solidFill>
                <a:latin typeface="Arial Rounded MT Bold" panose="020F0704030504030204" pitchFamily="34" charset="0"/>
              </a:rPr>
              <a:t> </a:t>
            </a:r>
            <a:r>
              <a:rPr lang="en-GB" sz="2600" dirty="0" smtClean="0">
                <a:solidFill>
                  <a:srgbClr val="800080"/>
                </a:solidFill>
                <a:latin typeface="Arial Rounded MT Bold" panose="020F0704030504030204" pitchFamily="34" charset="0"/>
              </a:rPr>
              <a:t>     achieve </a:t>
            </a:r>
            <a:r>
              <a:rPr lang="en-GB" sz="2600" dirty="0">
                <a:solidFill>
                  <a:srgbClr val="800080"/>
                </a:solidFill>
                <a:latin typeface="Arial Rounded MT Bold" panose="020F0704030504030204" pitchFamily="34" charset="0"/>
              </a:rPr>
              <a:t>his aims.</a:t>
            </a:r>
          </a:p>
          <a:p>
            <a:endParaRPr lang="en-GB" sz="100" dirty="0">
              <a:solidFill>
                <a:srgbClr val="800080"/>
              </a:solidFill>
              <a:latin typeface="Arial Rounded MT Bold" panose="020F0704030504030204" pitchFamily="34" charset="0"/>
            </a:endParaRPr>
          </a:p>
          <a:p>
            <a:pPr marL="514350" indent="-514350">
              <a:buAutoNum type="arabicPeriod" startAt="2"/>
            </a:pPr>
            <a:r>
              <a:rPr lang="en-GB" sz="2600" dirty="0" smtClean="0">
                <a:solidFill>
                  <a:srgbClr val="800080"/>
                </a:solidFill>
                <a:latin typeface="Arial Rounded MT Bold" panose="020F0704030504030204" pitchFamily="34" charset="0"/>
              </a:rPr>
              <a:t>Explain </a:t>
            </a:r>
            <a:r>
              <a:rPr lang="en-GB" sz="2600" dirty="0">
                <a:solidFill>
                  <a:srgbClr val="800080"/>
                </a:solidFill>
                <a:latin typeface="Arial Rounded MT Bold" panose="020F0704030504030204" pitchFamily="34" charset="0"/>
              </a:rPr>
              <a:t>what terrorism is and </a:t>
            </a:r>
            <a:r>
              <a:rPr lang="en-GB" sz="2600" dirty="0" smtClean="0">
                <a:solidFill>
                  <a:srgbClr val="800080"/>
                </a:solidFill>
                <a:latin typeface="Arial Rounded MT Bold" panose="020F0704030504030204" pitchFamily="34" charset="0"/>
              </a:rPr>
              <a:t>  </a:t>
            </a:r>
          </a:p>
          <a:p>
            <a:r>
              <a:rPr lang="en-GB" sz="2600" dirty="0" smtClean="0">
                <a:solidFill>
                  <a:srgbClr val="800080"/>
                </a:solidFill>
                <a:latin typeface="Arial Rounded MT Bold" panose="020F0704030504030204" pitchFamily="34" charset="0"/>
              </a:rPr>
              <a:t>      give </a:t>
            </a:r>
            <a:r>
              <a:rPr lang="en-GB" sz="2600" dirty="0">
                <a:solidFill>
                  <a:srgbClr val="800080"/>
                </a:solidFill>
                <a:latin typeface="Arial Rounded MT Bold" panose="020F0704030504030204" pitchFamily="34" charset="0"/>
              </a:rPr>
              <a:t>two examples of terrorist </a:t>
            </a:r>
            <a:r>
              <a:rPr lang="en-GB" sz="2600" dirty="0" smtClean="0">
                <a:solidFill>
                  <a:srgbClr val="800080"/>
                </a:solidFill>
                <a:latin typeface="Arial Rounded MT Bold" panose="020F0704030504030204" pitchFamily="34" charset="0"/>
              </a:rPr>
              <a:t> </a:t>
            </a:r>
          </a:p>
          <a:p>
            <a:r>
              <a:rPr lang="en-GB" sz="2600" dirty="0">
                <a:solidFill>
                  <a:srgbClr val="800080"/>
                </a:solidFill>
                <a:latin typeface="Arial Rounded MT Bold" panose="020F0704030504030204" pitchFamily="34" charset="0"/>
              </a:rPr>
              <a:t> </a:t>
            </a:r>
            <a:r>
              <a:rPr lang="en-GB" sz="2600" dirty="0" smtClean="0">
                <a:solidFill>
                  <a:srgbClr val="800080"/>
                </a:solidFill>
                <a:latin typeface="Arial Rounded MT Bold" panose="020F0704030504030204" pitchFamily="34" charset="0"/>
              </a:rPr>
              <a:t>     actions</a:t>
            </a:r>
            <a:r>
              <a:rPr lang="en-GB" sz="2600" dirty="0">
                <a:solidFill>
                  <a:srgbClr val="800080"/>
                </a:solidFill>
                <a:latin typeface="Arial Rounded MT Bold" panose="020F0704030504030204" pitchFamily="34" charset="0"/>
              </a:rPr>
              <a:t>.</a:t>
            </a:r>
          </a:p>
          <a:p>
            <a:endParaRPr lang="en-GB" sz="100" dirty="0">
              <a:solidFill>
                <a:srgbClr val="800080"/>
              </a:solidFill>
              <a:latin typeface="Arial Rounded MT Bold" panose="020F0704030504030204" pitchFamily="34" charset="0"/>
            </a:endParaRPr>
          </a:p>
          <a:p>
            <a:pPr marL="514350" indent="-514350">
              <a:buAutoNum type="arabicPeriod" startAt="3"/>
            </a:pPr>
            <a:r>
              <a:rPr lang="en-GB" sz="2600" dirty="0" smtClean="0">
                <a:solidFill>
                  <a:srgbClr val="800080"/>
                </a:solidFill>
                <a:latin typeface="Arial Rounded MT Bold" panose="020F0704030504030204" pitchFamily="34" charset="0"/>
              </a:rPr>
              <a:t>Why </a:t>
            </a:r>
            <a:r>
              <a:rPr lang="en-GB" sz="2600" dirty="0">
                <a:solidFill>
                  <a:srgbClr val="800080"/>
                </a:solidFill>
                <a:latin typeface="Arial Rounded MT Bold" panose="020F0704030504030204" pitchFamily="34" charset="0"/>
              </a:rPr>
              <a:t>would Christians and </a:t>
            </a:r>
            <a:endParaRPr lang="en-GB" sz="2600" dirty="0" smtClean="0">
              <a:solidFill>
                <a:srgbClr val="800080"/>
              </a:solidFill>
              <a:latin typeface="Arial Rounded MT Bold" panose="020F0704030504030204" pitchFamily="34" charset="0"/>
            </a:endParaRPr>
          </a:p>
          <a:p>
            <a:r>
              <a:rPr lang="en-GB" sz="2600" dirty="0">
                <a:solidFill>
                  <a:srgbClr val="800080"/>
                </a:solidFill>
                <a:latin typeface="Arial Rounded MT Bold" panose="020F0704030504030204" pitchFamily="34" charset="0"/>
              </a:rPr>
              <a:t> </a:t>
            </a:r>
            <a:r>
              <a:rPr lang="en-GB" sz="2600" dirty="0" smtClean="0">
                <a:solidFill>
                  <a:srgbClr val="800080"/>
                </a:solidFill>
                <a:latin typeface="Arial Rounded MT Bold" panose="020F0704030504030204" pitchFamily="34" charset="0"/>
              </a:rPr>
              <a:t>     Buddhists </a:t>
            </a:r>
            <a:r>
              <a:rPr lang="en-GB" sz="2600" dirty="0">
                <a:solidFill>
                  <a:srgbClr val="800080"/>
                </a:solidFill>
                <a:latin typeface="Arial Rounded MT Bold" panose="020F0704030504030204" pitchFamily="34" charset="0"/>
              </a:rPr>
              <a:t>not agree with </a:t>
            </a:r>
            <a:endParaRPr lang="en-GB" sz="2600" dirty="0" smtClean="0">
              <a:solidFill>
                <a:srgbClr val="800080"/>
              </a:solidFill>
              <a:latin typeface="Arial Rounded MT Bold" panose="020F0704030504030204" pitchFamily="34" charset="0"/>
            </a:endParaRPr>
          </a:p>
          <a:p>
            <a:r>
              <a:rPr lang="en-GB" sz="2600" dirty="0">
                <a:solidFill>
                  <a:srgbClr val="800080"/>
                </a:solidFill>
                <a:latin typeface="Arial Rounded MT Bold" panose="020F0704030504030204" pitchFamily="34" charset="0"/>
              </a:rPr>
              <a:t> </a:t>
            </a:r>
            <a:r>
              <a:rPr lang="en-GB" sz="2600" dirty="0" smtClean="0">
                <a:solidFill>
                  <a:srgbClr val="800080"/>
                </a:solidFill>
                <a:latin typeface="Arial Rounded MT Bold" panose="020F0704030504030204" pitchFamily="34" charset="0"/>
              </a:rPr>
              <a:t>     terrorism</a:t>
            </a:r>
            <a:r>
              <a:rPr lang="en-GB" sz="2600" dirty="0">
                <a:solidFill>
                  <a:srgbClr val="800080"/>
                </a:solidFill>
                <a:latin typeface="Arial Rounded MT Bold" panose="020F0704030504030204" pitchFamily="34" charset="0"/>
              </a:rPr>
              <a:t>?</a:t>
            </a:r>
          </a:p>
          <a:p>
            <a:endParaRPr lang="en-GB" sz="2600" dirty="0">
              <a:solidFill>
                <a:srgbClr val="80008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85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2263" y="410399"/>
            <a:ext cx="111911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GB" sz="5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 ESSENCE" panose="02000000000000000000" pitchFamily="2" charset="0"/>
              </a:rPr>
              <a:t>Violence, Violent </a:t>
            </a:r>
            <a:r>
              <a:rPr lang="en-GB" sz="54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 ESSENCE" panose="02000000000000000000" pitchFamily="2" charset="0"/>
              </a:rPr>
              <a:t>P</a:t>
            </a:r>
            <a:r>
              <a:rPr lang="en-GB" sz="5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 ESSENCE" panose="02000000000000000000" pitchFamily="2" charset="0"/>
              </a:rPr>
              <a:t>rotest &amp; Terrorism</a:t>
            </a:r>
            <a:endParaRPr lang="en-GB" sz="5400" dirty="0">
              <a:solidFill>
                <a:schemeClr val="accent2">
                  <a:lumMod val="20000"/>
                  <a:lumOff val="80000"/>
                </a:schemeClr>
              </a:solidFill>
              <a:latin typeface="AR ESSENCE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2263" y="2315241"/>
            <a:ext cx="1091979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u="sng" dirty="0">
                <a:solidFill>
                  <a:srgbClr val="800080"/>
                </a:solidFill>
                <a:latin typeface="Arial Rounded MT Bold" panose="020F0704030504030204" pitchFamily="34" charset="0"/>
              </a:rPr>
              <a:t>a</a:t>
            </a:r>
            <a:r>
              <a:rPr lang="en-GB" sz="2800" u="sng" dirty="0" smtClean="0">
                <a:solidFill>
                  <a:srgbClr val="800080"/>
                </a:solidFill>
                <a:latin typeface="Arial Rounded MT Bold" panose="020F0704030504030204" pitchFamily="34" charset="0"/>
              </a:rPr>
              <a:t>nd finally…</a:t>
            </a:r>
            <a:endParaRPr lang="en-GB" sz="2600" dirty="0">
              <a:solidFill>
                <a:srgbClr val="800080"/>
              </a:solidFill>
              <a:latin typeface="Arial Rounded MT Bold" panose="020F0704030504030204" pitchFamily="34" charset="0"/>
            </a:endParaRPr>
          </a:p>
          <a:p>
            <a:endParaRPr lang="en-GB" sz="800" dirty="0">
              <a:solidFill>
                <a:srgbClr val="800080"/>
              </a:solidFill>
              <a:latin typeface="Arial Rounded MT Bold" panose="020F0704030504030204" pitchFamily="34" charset="0"/>
            </a:endParaRPr>
          </a:p>
          <a:p>
            <a:pPr marL="514350" indent="-514350">
              <a:buAutoNum type="arabicPeriod"/>
            </a:pPr>
            <a:r>
              <a:rPr lang="en-GB" sz="2600" dirty="0" smtClean="0">
                <a:solidFill>
                  <a:srgbClr val="800080"/>
                </a:solidFill>
                <a:latin typeface="Arial Rounded MT Bold" panose="020F0704030504030204" pitchFamily="34" charset="0"/>
              </a:rPr>
              <a:t>Explain two contrasting beliefs in contemporary British society about whether it is right to fight in a war. (4 marks). </a:t>
            </a:r>
          </a:p>
          <a:p>
            <a:pPr marL="514350" indent="-514350">
              <a:buAutoNum type="arabicPeriod"/>
            </a:pPr>
            <a:endParaRPr lang="en-GB" sz="1200" dirty="0">
              <a:solidFill>
                <a:srgbClr val="800080"/>
              </a:solidFill>
              <a:latin typeface="Arial Rounded MT Bold" panose="020F0704030504030204" pitchFamily="34" charset="0"/>
            </a:endParaRPr>
          </a:p>
          <a:p>
            <a:pPr marL="514350" indent="-514350">
              <a:buAutoNum type="arabicPeriod"/>
            </a:pPr>
            <a:r>
              <a:rPr lang="en-GB" sz="2600" dirty="0" smtClean="0">
                <a:solidFill>
                  <a:srgbClr val="800080"/>
                </a:solidFill>
                <a:latin typeface="Arial Rounded MT Bold" panose="020F0704030504030204" pitchFamily="34" charset="0"/>
              </a:rPr>
              <a:t>Explain two religious beliefs about the right to protest. Refer to scripture or sacred writings in your answer. (5 </a:t>
            </a:r>
            <a:r>
              <a:rPr lang="en-GB" sz="2600" smtClean="0">
                <a:solidFill>
                  <a:srgbClr val="800080"/>
                </a:solidFill>
                <a:latin typeface="Arial Rounded MT Bold" panose="020F0704030504030204" pitchFamily="34" charset="0"/>
              </a:rPr>
              <a:t>marks).</a:t>
            </a:r>
          </a:p>
          <a:p>
            <a:pPr marL="514350" indent="-514350">
              <a:buAutoNum type="arabicPeriod"/>
            </a:pPr>
            <a:endParaRPr lang="en-GB" sz="1200" dirty="0">
              <a:solidFill>
                <a:srgbClr val="800080"/>
              </a:solidFill>
              <a:latin typeface="Arial Rounded MT Bold" panose="020F0704030504030204" pitchFamily="34" charset="0"/>
            </a:endParaRPr>
          </a:p>
          <a:p>
            <a:pPr marL="514350" indent="-514350">
              <a:buAutoNum type="arabicPeriod"/>
            </a:pPr>
            <a:r>
              <a:rPr lang="en-GB" sz="2600" dirty="0" smtClean="0">
                <a:solidFill>
                  <a:srgbClr val="800080"/>
                </a:solidFill>
                <a:latin typeface="Arial Rounded MT Bold" panose="020F0704030504030204" pitchFamily="34" charset="0"/>
              </a:rPr>
              <a:t>Give an example of a war Christians would be prepared to fight in. Give reasons specific to the example you have given.</a:t>
            </a:r>
            <a:endParaRPr lang="en-GB" sz="2600" dirty="0">
              <a:solidFill>
                <a:srgbClr val="80008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5" name="Picture 2" descr="Related imag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8843" y="5287618"/>
            <a:ext cx="1283157" cy="1209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103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5186</TotalTime>
  <Words>257</Words>
  <Application>Microsoft Office PowerPoint</Application>
  <PresentationFormat>Custom</PresentationFormat>
  <Paragraphs>45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Ion Boardroom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Butler</dc:creator>
  <cp:lastModifiedBy>W Butler</cp:lastModifiedBy>
  <cp:revision>19</cp:revision>
  <dcterms:created xsi:type="dcterms:W3CDTF">2016-12-20T12:24:53Z</dcterms:created>
  <dcterms:modified xsi:type="dcterms:W3CDTF">2017-01-18T12:36:00Z</dcterms:modified>
</cp:coreProperties>
</file>