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2" d="100"/>
          <a:sy n="92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8992-DDD7-4454-91C8-A3005E794FB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063E90-D41B-4D81-B050-80D049ACCC1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8992-DDD7-4454-91C8-A3005E794FB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3E90-D41B-4D81-B050-80D049ACCC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8992-DDD7-4454-91C8-A3005E794FB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3E90-D41B-4D81-B050-80D049ACCC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738992-DDD7-4454-91C8-A3005E794FB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063E90-D41B-4D81-B050-80D049ACCC13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8992-DDD7-4454-91C8-A3005E794FB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063E90-D41B-4D81-B050-80D049ACCC13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738992-DDD7-4454-91C8-A3005E794FB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063E90-D41B-4D81-B050-80D049ACCC13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8738992-DDD7-4454-91C8-A3005E794FB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063E90-D41B-4D81-B050-80D049ACCC13}" type="slidenum">
              <a:rPr lang="en-GB" smtClean="0"/>
              <a:t>‹#›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8992-DDD7-4454-91C8-A3005E794FB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063E90-D41B-4D81-B050-80D049ACCC13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8992-DDD7-4454-91C8-A3005E794FB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063E90-D41B-4D81-B050-80D049ACCC1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738992-DDD7-4454-91C8-A3005E794FB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063E90-D41B-4D81-B050-80D049ACCC1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738992-DDD7-4454-91C8-A3005E794FB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063E90-D41B-4D81-B050-80D049ACCC13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8738992-DDD7-4454-91C8-A3005E794FB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C063E90-D41B-4D81-B050-80D049ACCC13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972" y="1848258"/>
            <a:ext cx="7998635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 smtClean="0">
                <a:latin typeface="Arial Rounded MT Bold" panose="020F0704030504030204" pitchFamily="34" charset="0"/>
              </a:rPr>
              <a:t>To begin…</a:t>
            </a:r>
          </a:p>
          <a:p>
            <a:endParaRPr lang="en-GB" sz="900" u="sng" dirty="0">
              <a:latin typeface="Arial Rounded MT Bold" panose="020F0704030504030204" pitchFamily="34" charset="0"/>
            </a:endParaRPr>
          </a:p>
          <a:p>
            <a:r>
              <a:rPr lang="en-GB" sz="2800" dirty="0" smtClean="0">
                <a:latin typeface="Arial Rounded MT Bold" panose="020F0704030504030204" pitchFamily="34" charset="0"/>
              </a:rPr>
              <a:t>Note down some of the causes of wars. </a:t>
            </a:r>
          </a:p>
          <a:p>
            <a:r>
              <a:rPr lang="en-GB" sz="2800" dirty="0" smtClean="0">
                <a:latin typeface="Arial Rounded MT Bold" panose="020F0704030504030204" pitchFamily="34" charset="0"/>
              </a:rPr>
              <a:t>You can do this as a list or spider diagram.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781" y="4797152"/>
            <a:ext cx="710389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 smtClean="0">
                <a:latin typeface="Arial Rounded MT Bold" panose="020F0704030504030204" pitchFamily="34" charset="0"/>
              </a:rPr>
              <a:t>Now…</a:t>
            </a:r>
          </a:p>
          <a:p>
            <a:endParaRPr lang="en-GB" sz="900" dirty="0">
              <a:latin typeface="Arial Rounded MT Bold" panose="020F0704030504030204" pitchFamily="34" charset="0"/>
            </a:endParaRPr>
          </a:p>
          <a:p>
            <a:r>
              <a:rPr lang="en-GB" sz="2800" dirty="0" smtClean="0">
                <a:latin typeface="Arial Rounded MT Bold" panose="020F0704030504030204" pitchFamily="34" charset="0"/>
              </a:rPr>
              <a:t>Read through the requirements for           this topic (what you will need to know).</a:t>
            </a:r>
          </a:p>
        </p:txBody>
      </p:sp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68" y="4941168"/>
            <a:ext cx="1340896" cy="170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512" y="282372"/>
            <a:ext cx="87849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amsky SF" pitchFamily="2" charset="0"/>
              </a:rPr>
              <a:t>Religion, 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amsky SF" pitchFamily="2" charset="0"/>
              </a:rPr>
              <a:t>Peace &amp; Conflict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amsky SF" pitchFamily="2" charset="0"/>
            </a:endParaRPr>
          </a:p>
        </p:txBody>
      </p:sp>
      <p:sp>
        <p:nvSpPr>
          <p:cNvPr id="9" name="Rectangle 8" descr="Weave"/>
          <p:cNvSpPr>
            <a:spLocks noChangeArrowheads="1"/>
          </p:cNvSpPr>
          <p:nvPr/>
        </p:nvSpPr>
        <p:spPr bwMode="auto">
          <a:xfrm flipV="1">
            <a:off x="-108519" y="990258"/>
            <a:ext cx="9252520" cy="150114"/>
          </a:xfrm>
          <a:prstGeom prst="rect">
            <a:avLst/>
          </a:prstGeom>
          <a:blipFill dpi="0"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411" b="-144521"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567" y="1988840"/>
            <a:ext cx="882621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u="sng" dirty="0" smtClean="0">
                <a:latin typeface="Arial Rounded MT Bold" panose="020F0704030504030204" pitchFamily="34" charset="0"/>
              </a:rPr>
              <a:t>The </a:t>
            </a:r>
            <a:r>
              <a:rPr lang="en-GB" sz="2400" i="1" u="sng" dirty="0">
                <a:latin typeface="Arial Rounded MT Bold" panose="020F0704030504030204" pitchFamily="34" charset="0"/>
              </a:rPr>
              <a:t>meaning and significance of</a:t>
            </a:r>
            <a:r>
              <a:rPr lang="en-GB" sz="2400" i="1" u="sng" dirty="0" smtClean="0">
                <a:latin typeface="Arial Rounded MT Bold" panose="020F0704030504030204" pitchFamily="34" charset="0"/>
              </a:rPr>
              <a:t>:</a:t>
            </a:r>
          </a:p>
          <a:p>
            <a:endParaRPr lang="en-GB" sz="800" i="1" u="sng" dirty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• peace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• justice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• forgiveness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• reconciliation.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• Violence, including violent protest.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• Terrorism.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• Reasons for war, including greed, self-defence and </a:t>
            </a:r>
            <a:endParaRPr lang="en-GB" sz="2400" dirty="0" smtClean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latin typeface="Arial Rounded MT Bold" panose="020F0704030504030204" pitchFamily="34" charset="0"/>
              </a:rPr>
              <a:t>  retaliation</a:t>
            </a:r>
            <a:r>
              <a:rPr lang="en-GB" sz="2400" dirty="0">
                <a:latin typeface="Arial Rounded MT Bold" panose="020F0704030504030204" pitchFamily="34" charset="0"/>
              </a:rPr>
              <a:t>.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• The just war theory, including the criteria for a just war.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• Holy war.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• Pacifism.</a:t>
            </a:r>
          </a:p>
        </p:txBody>
      </p:sp>
      <p:sp>
        <p:nvSpPr>
          <p:cNvPr id="4" name="Rectangle 3"/>
          <p:cNvSpPr/>
          <p:nvPr/>
        </p:nvSpPr>
        <p:spPr>
          <a:xfrm rot="10800000">
            <a:off x="0" y="132259"/>
            <a:ext cx="9144000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9512" y="1340768"/>
            <a:ext cx="59766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amsky SF" pitchFamily="2" charset="0"/>
              </a:rPr>
              <a:t>You will need to know…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amsky SF" pitchFamily="2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2415793" cy="24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512" y="282372"/>
            <a:ext cx="87849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amsky SF" pitchFamily="2" charset="0"/>
              </a:rPr>
              <a:t>Religion, 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amsky SF" pitchFamily="2" charset="0"/>
              </a:rPr>
              <a:t>Peace &amp; Conflict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amsky SF" pitchFamily="2" charset="0"/>
            </a:endParaRPr>
          </a:p>
        </p:txBody>
      </p:sp>
      <p:sp>
        <p:nvSpPr>
          <p:cNvPr id="8" name="Rectangle 7" descr="Weave"/>
          <p:cNvSpPr>
            <a:spLocks noChangeArrowheads="1"/>
          </p:cNvSpPr>
          <p:nvPr/>
        </p:nvSpPr>
        <p:spPr bwMode="auto">
          <a:xfrm flipV="1">
            <a:off x="-108519" y="990258"/>
            <a:ext cx="9252520" cy="150114"/>
          </a:xfrm>
          <a:prstGeom prst="rect">
            <a:avLst/>
          </a:prstGeom>
          <a:blipFill dpi="0"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411" b="-144521"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7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0" y="132259"/>
            <a:ext cx="9144000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9512" y="1340768"/>
            <a:ext cx="8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amsky SF" pitchFamily="2" charset="0"/>
              </a:rPr>
              <a:t>You will also need to know about…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amsky SF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2060848"/>
            <a:ext cx="87129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>
                <a:latin typeface="Arial Rounded MT Bold" panose="020F0704030504030204" pitchFamily="34" charset="0"/>
              </a:rPr>
              <a:t>Religion and belief in 21st century </a:t>
            </a:r>
            <a:r>
              <a:rPr lang="en-GB" sz="2400" u="sng" dirty="0" smtClean="0">
                <a:latin typeface="Arial Rounded MT Bold" panose="020F0704030504030204" pitchFamily="34" charset="0"/>
              </a:rPr>
              <a:t>conflict</a:t>
            </a:r>
          </a:p>
          <a:p>
            <a:endParaRPr lang="en-GB" sz="800" dirty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• Religion and belief as a cause of war and </a:t>
            </a:r>
            <a:r>
              <a:rPr lang="en-GB" sz="2400" dirty="0" smtClean="0">
                <a:latin typeface="Arial Rounded MT Bold" panose="020F0704030504030204" pitchFamily="34" charset="0"/>
              </a:rPr>
              <a:t>violence           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latin typeface="Arial Rounded MT Bold" panose="020F0704030504030204" pitchFamily="34" charset="0"/>
              </a:rPr>
              <a:t>  in </a:t>
            </a:r>
            <a:r>
              <a:rPr lang="en-GB" sz="2400" dirty="0">
                <a:latin typeface="Arial Rounded MT Bold" panose="020F0704030504030204" pitchFamily="34" charset="0"/>
              </a:rPr>
              <a:t>the </a:t>
            </a:r>
            <a:r>
              <a:rPr lang="en-GB" sz="2400" dirty="0" smtClean="0">
                <a:latin typeface="Arial Rounded MT Bold" panose="020F0704030504030204" pitchFamily="34" charset="0"/>
              </a:rPr>
              <a:t>contemporary </a:t>
            </a:r>
            <a:r>
              <a:rPr lang="en-GB" sz="2400" dirty="0">
                <a:latin typeface="Arial Rounded MT Bold" panose="020F0704030504030204" pitchFamily="34" charset="0"/>
              </a:rPr>
              <a:t>world</a:t>
            </a:r>
            <a:r>
              <a:rPr lang="en-GB" sz="24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sz="700" dirty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• Nuclear weapons, including nuclear deterrence</a:t>
            </a:r>
            <a:r>
              <a:rPr lang="en-GB" sz="24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sz="700" dirty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• The use of weapons of mass destruction</a:t>
            </a:r>
            <a:r>
              <a:rPr lang="en-GB" sz="24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GB" sz="700" dirty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• Religion and peace-making in the contemporary world </a:t>
            </a:r>
            <a:endParaRPr lang="en-GB" sz="2400" dirty="0" smtClean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latin typeface="Arial Rounded MT Bold" panose="020F0704030504030204" pitchFamily="34" charset="0"/>
              </a:rPr>
              <a:t>  including </a:t>
            </a:r>
            <a:r>
              <a:rPr lang="en-GB" sz="2400" dirty="0">
                <a:latin typeface="Arial Rounded MT Bold" panose="020F0704030504030204" pitchFamily="34" charset="0"/>
              </a:rPr>
              <a:t>the work of individuals </a:t>
            </a:r>
            <a:r>
              <a:rPr lang="en-GB" sz="2400" dirty="0" smtClean="0">
                <a:latin typeface="Arial Rounded MT Bold" panose="020F0704030504030204" pitchFamily="34" charset="0"/>
              </a:rPr>
              <a:t>influenced by </a:t>
            </a:r>
            <a:r>
              <a:rPr lang="en-GB" sz="2400" dirty="0">
                <a:latin typeface="Arial Rounded MT Bold" panose="020F0704030504030204" pitchFamily="34" charset="0"/>
              </a:rPr>
              <a:t>religious </a:t>
            </a:r>
            <a:endParaRPr lang="en-GB" sz="2400" dirty="0" smtClean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latin typeface="Arial Rounded MT Bold" panose="020F0704030504030204" pitchFamily="34" charset="0"/>
              </a:rPr>
              <a:t>  teaching.</a:t>
            </a:r>
          </a:p>
          <a:p>
            <a:endParaRPr lang="en-GB" sz="700" dirty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• Religious responses to the victims of war including the </a:t>
            </a:r>
            <a:endParaRPr lang="en-GB" sz="2400" dirty="0" smtClean="0">
              <a:latin typeface="Arial Rounded MT Bold" panose="020F0704030504030204" pitchFamily="34" charset="0"/>
            </a:endParaRPr>
          </a:p>
          <a:p>
            <a:r>
              <a:rPr lang="en-GB" sz="2400" dirty="0"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latin typeface="Arial Rounded MT Bold" panose="020F0704030504030204" pitchFamily="34" charset="0"/>
              </a:rPr>
              <a:t>  work </a:t>
            </a:r>
            <a:r>
              <a:rPr lang="en-GB" sz="2400" dirty="0">
                <a:latin typeface="Arial Rounded MT Bold" panose="020F0704030504030204" pitchFamily="34" charset="0"/>
              </a:rPr>
              <a:t>of one present day </a:t>
            </a:r>
            <a:r>
              <a:rPr lang="en-GB" sz="2400" dirty="0" smtClean="0">
                <a:latin typeface="Arial Rounded MT Bold" panose="020F0704030504030204" pitchFamily="34" charset="0"/>
              </a:rPr>
              <a:t>religious organisation</a:t>
            </a:r>
            <a:r>
              <a:rPr lang="en-GB" sz="2400" dirty="0">
                <a:latin typeface="Arial Rounded MT Bold" panose="020F0704030504030204" pitchFamily="34" charset="0"/>
              </a:rPr>
              <a:t>.</a:t>
            </a:r>
          </a:p>
        </p:txBody>
      </p:sp>
      <p:pic>
        <p:nvPicPr>
          <p:cNvPr id="3074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87118"/>
            <a:ext cx="987792" cy="162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512" y="282372"/>
            <a:ext cx="87849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amsky SF" pitchFamily="2" charset="0"/>
              </a:rPr>
              <a:t>Religion, 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amsky SF" pitchFamily="2" charset="0"/>
              </a:rPr>
              <a:t>Peace &amp; Conflict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amsky SF" pitchFamily="2" charset="0"/>
            </a:endParaRPr>
          </a:p>
        </p:txBody>
      </p:sp>
      <p:sp>
        <p:nvSpPr>
          <p:cNvPr id="9" name="Rectangle 8" descr="Weave"/>
          <p:cNvSpPr>
            <a:spLocks noChangeArrowheads="1"/>
          </p:cNvSpPr>
          <p:nvPr/>
        </p:nvSpPr>
        <p:spPr bwMode="auto">
          <a:xfrm flipV="1">
            <a:off x="-108519" y="990258"/>
            <a:ext cx="9252520" cy="150114"/>
          </a:xfrm>
          <a:prstGeom prst="rect">
            <a:avLst/>
          </a:prstGeom>
          <a:blipFill dpi="0"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411" b="-144521"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4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0" y="132259"/>
            <a:ext cx="9144000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9512" y="282372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amsky SF" pitchFamily="2" charset="0"/>
              </a:rPr>
              <a:t>Religion, 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amsky SF" pitchFamily="2" charset="0"/>
              </a:rPr>
              <a:t>Peace &amp; Conflict</a:t>
            </a:r>
            <a:endParaRPr lang="en-US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amsky SF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442282"/>
            <a:ext cx="85689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amsky SF" pitchFamily="2" charset="0"/>
              </a:rPr>
              <a:t>Key Terms…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amsky SF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201" y="2436326"/>
            <a:ext cx="280831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u="sng" dirty="0" smtClean="0">
                <a:latin typeface="Arial Rounded MT Bold" panose="020F0704030504030204" pitchFamily="34" charset="0"/>
              </a:rPr>
              <a:t>Peace</a:t>
            </a:r>
          </a:p>
          <a:p>
            <a:pPr>
              <a:lnSpc>
                <a:spcPct val="150000"/>
              </a:lnSpc>
            </a:pPr>
            <a:r>
              <a:rPr lang="en-GB" sz="2600" u="sng" dirty="0" smtClean="0">
                <a:latin typeface="Arial Rounded MT Bold" panose="020F0704030504030204" pitchFamily="34" charset="0"/>
              </a:rPr>
              <a:t>Conflict</a:t>
            </a:r>
          </a:p>
          <a:p>
            <a:pPr>
              <a:lnSpc>
                <a:spcPct val="150000"/>
              </a:lnSpc>
            </a:pPr>
            <a:r>
              <a:rPr lang="en-GB" sz="2600" u="sng" dirty="0" smtClean="0">
                <a:latin typeface="Arial Rounded MT Bold" panose="020F0704030504030204" pitchFamily="34" charset="0"/>
              </a:rPr>
              <a:t>Justice</a:t>
            </a:r>
          </a:p>
          <a:p>
            <a:pPr>
              <a:lnSpc>
                <a:spcPct val="150000"/>
              </a:lnSpc>
            </a:pPr>
            <a:r>
              <a:rPr lang="en-GB" sz="2600" u="sng" dirty="0">
                <a:latin typeface="Arial Rounded MT Bold" panose="020F0704030504030204" pitchFamily="34" charset="0"/>
              </a:rPr>
              <a:t>Reconciliation</a:t>
            </a:r>
          </a:p>
          <a:p>
            <a:pPr>
              <a:lnSpc>
                <a:spcPct val="150000"/>
              </a:lnSpc>
            </a:pPr>
            <a:r>
              <a:rPr lang="en-GB" sz="2600" u="sng" dirty="0" smtClean="0">
                <a:latin typeface="Arial Rounded MT Bold" panose="020F0704030504030204" pitchFamily="34" charset="0"/>
              </a:rPr>
              <a:t>Forgiveness</a:t>
            </a:r>
            <a:endParaRPr lang="en-GB" sz="2600" dirty="0">
              <a:latin typeface="Arial Rounded MT Bold" panose="020F0704030504030204" pitchFamily="34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7" y="565554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0800000">
            <a:off x="2708052" y="2893301"/>
            <a:ext cx="853118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2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{</a:t>
            </a:r>
            <a:endParaRPr lang="en-US" sz="172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4156" y="3068960"/>
            <a:ext cx="566984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smtClean="0">
                <a:latin typeface="Arial Rounded MT Bold" panose="020F0704030504030204" pitchFamily="34" charset="0"/>
              </a:rPr>
              <a:t>Read about these key terms. </a:t>
            </a:r>
          </a:p>
          <a:p>
            <a:endParaRPr lang="en-GB" sz="1000" dirty="0">
              <a:latin typeface="Arial Rounded MT Bold" panose="020F0704030504030204" pitchFamily="34" charset="0"/>
            </a:endParaRPr>
          </a:p>
          <a:p>
            <a:r>
              <a:rPr lang="en-GB" sz="2450" dirty="0" smtClean="0">
                <a:latin typeface="Arial Rounded MT Bold" panose="020F0704030504030204" pitchFamily="34" charset="0"/>
              </a:rPr>
              <a:t>Complete a table explaining the meaning of the key terms,                     examples and people or organisations involved in each area. </a:t>
            </a:r>
          </a:p>
        </p:txBody>
      </p:sp>
      <p:sp>
        <p:nvSpPr>
          <p:cNvPr id="11" name="Rectangle 10" descr="Weave"/>
          <p:cNvSpPr>
            <a:spLocks noChangeArrowheads="1"/>
          </p:cNvSpPr>
          <p:nvPr/>
        </p:nvSpPr>
        <p:spPr bwMode="auto">
          <a:xfrm flipV="1">
            <a:off x="-108519" y="990258"/>
            <a:ext cx="9252520" cy="150114"/>
          </a:xfrm>
          <a:prstGeom prst="rect">
            <a:avLst/>
          </a:prstGeom>
          <a:blipFill dpi="0"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411" b="-144521"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7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0" y="132259"/>
            <a:ext cx="9144000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9512" y="282372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amsky SF" pitchFamily="2" charset="0"/>
              </a:rPr>
              <a:t>Religion, 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amsky SF" pitchFamily="2" charset="0"/>
              </a:rPr>
              <a:t>Peace &amp; Conflict</a:t>
            </a:r>
            <a:endParaRPr lang="en-US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amsky SF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265" y="1238512"/>
            <a:ext cx="8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amsky SF" pitchFamily="2" charset="0"/>
              </a:rPr>
              <a:t>The Religious Bit…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amsky SF" pitchFamily="2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877" y="582280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2865" y="1879509"/>
            <a:ext cx="8676964" cy="4521658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2800" b="1" u="sng" dirty="0">
                <a:effectLst/>
                <a:ea typeface="Times New Roman" panose="02020603050405020304" pitchFamily="18" charset="0"/>
              </a:rPr>
              <a:t>Match the quotations…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600" b="1" dirty="0">
                <a:effectLst/>
                <a:ea typeface="Times New Roman" panose="02020603050405020304" pitchFamily="18" charset="0"/>
              </a:rPr>
              <a:t> 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600" b="1" dirty="0">
                <a:effectLst/>
                <a:ea typeface="Times New Roman" panose="02020603050405020304" pitchFamily="18" charset="0"/>
              </a:rPr>
              <a:t>In your exercise book note down each of the quotations and match them up to the key terms. Make sure you note down which religion each quotation comes from.</a:t>
            </a:r>
            <a:endParaRPr lang="en-GB" sz="26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b="1" dirty="0">
                <a:effectLst/>
                <a:ea typeface="Times New Roman" panose="02020603050405020304" pitchFamily="18" charset="0"/>
              </a:rPr>
              <a:t> </a:t>
            </a:r>
            <a:endParaRPr lang="en-GB" sz="1400" b="1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i="1" dirty="0" smtClean="0">
                <a:effectLst/>
                <a:ea typeface="Times New Roman" panose="02020603050405020304" pitchFamily="18" charset="0"/>
              </a:rPr>
              <a:t>Alternatively cut out and match up a quotation with the key term a symbol for the key term and a picture that matche</a:t>
            </a:r>
            <a:r>
              <a:rPr lang="en-GB" sz="2400" i="1" dirty="0" smtClean="0">
                <a:ea typeface="Times New Roman" panose="02020603050405020304" pitchFamily="18" charset="0"/>
              </a:rPr>
              <a:t>s the quotation. Stick them in your exercise books.</a:t>
            </a:r>
            <a:endParaRPr lang="en-GB" sz="2400" i="1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0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b="1" u="sng" dirty="0">
                <a:effectLst/>
                <a:ea typeface="Times New Roman" panose="02020603050405020304" pitchFamily="18" charset="0"/>
              </a:rPr>
              <a:t>Also…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600" b="1" dirty="0">
                <a:effectLst/>
                <a:ea typeface="Times New Roman" panose="02020603050405020304" pitchFamily="18" charset="0"/>
              </a:rPr>
              <a:t> 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600" b="1" dirty="0">
                <a:effectLst/>
                <a:ea typeface="Times New Roman" panose="02020603050405020304" pitchFamily="18" charset="0"/>
              </a:rPr>
              <a:t>Make sure you have noted down the definitions for the </a:t>
            </a:r>
            <a:r>
              <a:rPr lang="en-GB" sz="2600" b="1" dirty="0" smtClean="0">
                <a:effectLst/>
                <a:ea typeface="Times New Roman" panose="02020603050405020304" pitchFamily="18" charset="0"/>
              </a:rPr>
              <a:t>           key </a:t>
            </a:r>
            <a:r>
              <a:rPr lang="en-GB" sz="2600" b="1" dirty="0">
                <a:effectLst/>
                <a:ea typeface="Times New Roman" panose="02020603050405020304" pitchFamily="18" charset="0"/>
              </a:rPr>
              <a:t>terms from this lesson on your key terms sheet. </a:t>
            </a:r>
            <a:endParaRPr lang="en-GB" sz="2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Rectangle 9" descr="Weave"/>
          <p:cNvSpPr>
            <a:spLocks noChangeArrowheads="1"/>
          </p:cNvSpPr>
          <p:nvPr/>
        </p:nvSpPr>
        <p:spPr bwMode="auto">
          <a:xfrm flipV="1">
            <a:off x="-108519" y="990258"/>
            <a:ext cx="9252520" cy="150114"/>
          </a:xfrm>
          <a:prstGeom prst="rect">
            <a:avLst/>
          </a:prstGeom>
          <a:blipFill dpi="0"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411" b="-144521"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6165">
            <a:off x="7352636" y="4294713"/>
            <a:ext cx="1612833" cy="8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0" y="132259"/>
            <a:ext cx="9144000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9512" y="117963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amsky SF" pitchFamily="2" charset="0"/>
              </a:rPr>
              <a:t>Religion, 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amsky SF" pitchFamily="2" charset="0"/>
              </a:rPr>
              <a:t>Peace &amp; Conflict</a:t>
            </a:r>
            <a:endParaRPr lang="en-US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amsky SF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480" y="1010854"/>
            <a:ext cx="8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amsky SF" pitchFamily="2" charset="0"/>
              </a:rPr>
              <a:t>And finally…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amsky SF" pitchFamily="2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700">
            <a:off x="8247800" y="588586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512" y="1576277"/>
            <a:ext cx="8770317" cy="4771440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2400" u="sng" dirty="0" smtClean="0">
                <a:latin typeface="Arial Rounded MT Bold" panose="020F0704030504030204" pitchFamily="34" charset="0"/>
                <a:ea typeface="Times New Roman" panose="02020603050405020304" pitchFamily="18" charset="0"/>
              </a:rPr>
              <a:t>Use key words to complete the following;</a:t>
            </a:r>
          </a:p>
          <a:p>
            <a:pPr>
              <a:spcAft>
                <a:spcPts val="0"/>
              </a:spcAft>
            </a:pPr>
            <a:endParaRPr lang="en-GB" sz="10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GB" sz="2400" dirty="0" smtClean="0">
                <a:latin typeface="Arial Rounded MT Bold" panose="020F0704030504030204" pitchFamily="34" charset="0"/>
                <a:ea typeface="Times New Roman" panose="02020603050405020304" pitchFamily="18" charset="0"/>
              </a:rPr>
              <a:t>The government in </a:t>
            </a:r>
            <a:r>
              <a:rPr lang="en-GB" sz="2400" dirty="0" err="1" smtClean="0">
                <a:latin typeface="Arial Rounded MT Bold" panose="020F0704030504030204" pitchFamily="34" charset="0"/>
                <a:ea typeface="Times New Roman" panose="02020603050405020304" pitchFamily="18" charset="0"/>
              </a:rPr>
              <a:t>Neverneverland</a:t>
            </a:r>
            <a:r>
              <a:rPr lang="en-GB" sz="2400" dirty="0" smtClean="0">
                <a:latin typeface="Arial Rounded MT Bold" panose="020F0704030504030204" pitchFamily="34" charset="0"/>
                <a:ea typeface="Times New Roman" panose="02020603050405020304" pitchFamily="18" charset="0"/>
              </a:rPr>
              <a:t> is victimising the Always people. What do the two groups try to do?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endParaRPr lang="en-GB" sz="10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latin typeface="Arial Rounded MT Bold" panose="020F0704030504030204" pitchFamily="34" charset="0"/>
              </a:rPr>
              <a:t>Peace talks have failed. What happens next</a:t>
            </a:r>
            <a:r>
              <a:rPr lang="en-GB" sz="2400" dirty="0" smtClean="0">
                <a:latin typeface="Arial Rounded MT Bold" panose="020F070403050403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GB" sz="1000" dirty="0"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latin typeface="Arial Rounded MT Bold" panose="020F0704030504030204" pitchFamily="34" charset="0"/>
              </a:rPr>
              <a:t>War has led to </a:t>
            </a:r>
            <a:r>
              <a:rPr lang="en-GB" sz="2400" dirty="0" smtClean="0">
                <a:latin typeface="Arial Rounded MT Bold" panose="020F0704030504030204" pitchFamily="34" charset="0"/>
              </a:rPr>
              <a:t>many </a:t>
            </a:r>
            <a:r>
              <a:rPr lang="en-GB" sz="2400" dirty="0">
                <a:latin typeface="Arial Rounded MT Bold" panose="020F0704030504030204" pitchFamily="34" charset="0"/>
              </a:rPr>
              <a:t>people being killed, war crimes have been committed and </a:t>
            </a:r>
            <a:r>
              <a:rPr lang="en-GB" sz="2400" dirty="0" smtClean="0">
                <a:latin typeface="Arial Rounded MT Bold" panose="020F0704030504030204" pitchFamily="34" charset="0"/>
              </a:rPr>
              <a:t>there has </a:t>
            </a:r>
            <a:r>
              <a:rPr lang="en-GB" sz="2400" dirty="0">
                <a:latin typeface="Arial Rounded MT Bold" panose="020F0704030504030204" pitchFamily="34" charset="0"/>
              </a:rPr>
              <a:t>been a lot of destruction to the country. After a year of fighting the Always people defeat the government. What happens next</a:t>
            </a:r>
            <a:r>
              <a:rPr lang="en-GB" sz="2400" dirty="0" smtClean="0">
                <a:latin typeface="Arial Rounded MT Bold" panose="020F070403050403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GB" sz="900" dirty="0"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 err="1" smtClean="0">
                <a:latin typeface="Arial Rounded MT Bold" panose="020F0704030504030204" pitchFamily="34" charset="0"/>
              </a:rPr>
              <a:t>Neverneverland</a:t>
            </a:r>
            <a:r>
              <a:rPr lang="en-GB" sz="2400" dirty="0" smtClean="0">
                <a:latin typeface="Arial Rounded MT Bold" panose="020F0704030504030204" pitchFamily="34" charset="0"/>
              </a:rPr>
              <a:t> </a:t>
            </a:r>
            <a:r>
              <a:rPr lang="en-GB" sz="2400" dirty="0">
                <a:latin typeface="Arial Rounded MT Bold" panose="020F0704030504030204" pitchFamily="34" charset="0"/>
              </a:rPr>
              <a:t>is now at Peace and the country is to be renamed </a:t>
            </a:r>
            <a:r>
              <a:rPr lang="en-GB" sz="2400" dirty="0" err="1">
                <a:latin typeface="Arial Rounded MT Bold" panose="020F0704030504030204" pitchFamily="34" charset="0"/>
              </a:rPr>
              <a:t>Neveralwaysland</a:t>
            </a:r>
            <a:r>
              <a:rPr lang="en-GB" sz="2400" dirty="0">
                <a:latin typeface="Arial Rounded MT Bold" panose="020F0704030504030204" pitchFamily="34" charset="0"/>
              </a:rPr>
              <a:t>. How did this happen? </a:t>
            </a:r>
          </a:p>
          <a:p>
            <a:endParaRPr lang="en-GB" sz="2400" dirty="0">
              <a:latin typeface="Arial Rounded MT Bold" panose="020F0704030504030204" pitchFamily="34" charset="0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endParaRPr lang="en-GB" sz="24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 descr="Weave"/>
          <p:cNvSpPr>
            <a:spLocks noChangeArrowheads="1"/>
          </p:cNvSpPr>
          <p:nvPr/>
        </p:nvSpPr>
        <p:spPr bwMode="auto">
          <a:xfrm flipV="1">
            <a:off x="-81304" y="765087"/>
            <a:ext cx="9252520" cy="150114"/>
          </a:xfrm>
          <a:prstGeom prst="rect">
            <a:avLst/>
          </a:prstGeom>
          <a:blipFill dpi="0"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411" b="-144521"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47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31674</TotalTime>
  <Words>367</Words>
  <Application>Microsoft Office PowerPoint</Application>
  <PresentationFormat>On-screen Show (4:3)</PresentationFormat>
  <Paragraphs>73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Mylar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Beverley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M Haughton</cp:lastModifiedBy>
  <cp:revision>21</cp:revision>
  <dcterms:created xsi:type="dcterms:W3CDTF">2016-11-10T17:02:38Z</dcterms:created>
  <dcterms:modified xsi:type="dcterms:W3CDTF">2017-01-04T17:57:59Z</dcterms:modified>
</cp:coreProperties>
</file>