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0347DBD-DAA7-4C69-985D-BF6EA147FB1E}" type="datetimeFigureOut">
              <a:rPr lang="en-GB" smtClean="0"/>
              <a:t>04/07/2016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6FA009F-7D8E-4CD5-A973-12F0FFC93C9C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347DBD-DAA7-4C69-985D-BF6EA147FB1E}" type="datetimeFigureOut">
              <a:rPr lang="en-GB" smtClean="0"/>
              <a:t>04/07/2016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FA009F-7D8E-4CD5-A973-12F0FFC93C9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0347DBD-DAA7-4C69-985D-BF6EA147FB1E}" type="datetimeFigureOut">
              <a:rPr lang="en-GB" smtClean="0"/>
              <a:t>04/07/2016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6FA009F-7D8E-4CD5-A973-12F0FFC93C9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347DBD-DAA7-4C69-985D-BF6EA147FB1E}" type="datetimeFigureOut">
              <a:rPr lang="en-GB" smtClean="0"/>
              <a:t>04/07/2016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FA009F-7D8E-4CD5-A973-12F0FFC93C9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0347DBD-DAA7-4C69-985D-BF6EA147FB1E}" type="datetimeFigureOut">
              <a:rPr lang="en-GB" smtClean="0"/>
              <a:t>04/07/2016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6FA009F-7D8E-4CD5-A973-12F0FFC93C9C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347DBD-DAA7-4C69-985D-BF6EA147FB1E}" type="datetimeFigureOut">
              <a:rPr lang="en-GB" smtClean="0"/>
              <a:t>04/07/2016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FA009F-7D8E-4CD5-A973-12F0FFC93C9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347DBD-DAA7-4C69-985D-BF6EA147FB1E}" type="datetimeFigureOut">
              <a:rPr lang="en-GB" smtClean="0"/>
              <a:t>04/07/2016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FA009F-7D8E-4CD5-A973-12F0FFC93C9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347DBD-DAA7-4C69-985D-BF6EA147FB1E}" type="datetimeFigureOut">
              <a:rPr lang="en-GB" smtClean="0"/>
              <a:t>04/07/2016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FA009F-7D8E-4CD5-A973-12F0FFC93C9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0347DBD-DAA7-4C69-985D-BF6EA147FB1E}" type="datetimeFigureOut">
              <a:rPr lang="en-GB" smtClean="0"/>
              <a:t>04/07/2016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FA009F-7D8E-4CD5-A973-12F0FFC93C9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347DBD-DAA7-4C69-985D-BF6EA147FB1E}" type="datetimeFigureOut">
              <a:rPr lang="en-GB" smtClean="0"/>
              <a:t>04/07/2016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FA009F-7D8E-4CD5-A973-12F0FFC93C9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347DBD-DAA7-4C69-985D-BF6EA147FB1E}" type="datetimeFigureOut">
              <a:rPr lang="en-GB" smtClean="0"/>
              <a:t>04/07/2016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FA009F-7D8E-4CD5-A973-12F0FFC93C9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0347DBD-DAA7-4C69-985D-BF6EA147FB1E}" type="datetimeFigureOut">
              <a:rPr lang="en-GB" smtClean="0"/>
              <a:t>04/07/2016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6FA009F-7D8E-4CD5-A973-12F0FFC93C9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08519" y="260648"/>
            <a:ext cx="2808311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ragline BTN Dm" panose="020B0605010101040307" pitchFamily="34" charset="0"/>
              </a:rPr>
              <a:t>Religion</a:t>
            </a:r>
          </a:p>
          <a:p>
            <a:pPr algn="ctr"/>
            <a:r>
              <a:rPr lang="en-US" sz="4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ragline BTN Dm" panose="020B0605010101040307" pitchFamily="34" charset="0"/>
              </a:rPr>
              <a:t> &amp;</a:t>
            </a:r>
          </a:p>
          <a:p>
            <a:pPr algn="ctr"/>
            <a:r>
              <a:rPr lang="en-US" sz="4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ragline BTN Dm" panose="020B0605010101040307" pitchFamily="34" charset="0"/>
              </a:rPr>
              <a:t> Crime</a:t>
            </a:r>
            <a:endParaRPr lang="en-US" sz="4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Dragline BTN Dm" panose="020B0605010101040307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748338" y="919372"/>
            <a:ext cx="6372200" cy="969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800" u="sng" dirty="0">
                <a:solidFill>
                  <a:schemeClr val="bg1"/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Key Question</a:t>
            </a:r>
            <a:r>
              <a:rPr lang="en-GB" altLang="en-US" sz="2800" u="sng" dirty="0" smtClean="0">
                <a:solidFill>
                  <a:schemeClr val="bg1"/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/>
            <a:endParaRPr lang="en-GB" altLang="en-US" sz="500" dirty="0">
              <a:solidFill>
                <a:schemeClr val="bg1"/>
              </a:solidFill>
              <a:latin typeface="Arial Rounded MT Bold" panose="020F070403050403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400" dirty="0" smtClean="0">
                <a:solidFill>
                  <a:schemeClr val="bg1"/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Why do some people commit crime?</a:t>
            </a:r>
            <a:endParaRPr lang="en-GB" altLang="en-US" sz="2400" dirty="0">
              <a:solidFill>
                <a:schemeClr val="bg1"/>
              </a:solidFill>
              <a:latin typeface="Arial Rounded MT Bold" panose="020F070403050403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699792" y="2708920"/>
            <a:ext cx="6298165" cy="340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800" u="sng" dirty="0" smtClean="0">
                <a:solidFill>
                  <a:schemeClr val="bg1"/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To begin… The legal process...</a:t>
            </a:r>
          </a:p>
          <a:p>
            <a:pPr eaLnBrk="1" hangingPunct="1"/>
            <a:endParaRPr lang="en-GB" altLang="en-US" sz="500" dirty="0">
              <a:solidFill>
                <a:schemeClr val="bg1"/>
              </a:solidFill>
              <a:latin typeface="Arial Rounded MT Bold" panose="020F070403050403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400" dirty="0" smtClean="0">
                <a:solidFill>
                  <a:schemeClr val="bg1"/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Sort </a:t>
            </a:r>
            <a:r>
              <a:rPr lang="en-GB" altLang="en-US" sz="2400" dirty="0">
                <a:solidFill>
                  <a:schemeClr val="bg1"/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the </a:t>
            </a:r>
            <a:r>
              <a:rPr lang="en-GB" altLang="en-US" sz="2400" dirty="0" smtClean="0">
                <a:solidFill>
                  <a:schemeClr val="bg1"/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pictures you will be given to outline </a:t>
            </a:r>
            <a:r>
              <a:rPr lang="en-GB" altLang="en-US" sz="2400" dirty="0">
                <a:solidFill>
                  <a:schemeClr val="bg1"/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the process from a</a:t>
            </a:r>
            <a:r>
              <a:rPr lang="en-GB" altLang="en-US" sz="2400" dirty="0" smtClean="0">
                <a:solidFill>
                  <a:schemeClr val="bg1"/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dirty="0">
                <a:solidFill>
                  <a:schemeClr val="bg1"/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crime being committed to the </a:t>
            </a:r>
            <a:r>
              <a:rPr lang="en-GB" altLang="en-US" sz="2400" dirty="0" smtClean="0">
                <a:solidFill>
                  <a:schemeClr val="bg1"/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punishment. </a:t>
            </a:r>
          </a:p>
          <a:p>
            <a:pPr eaLnBrk="1" hangingPunct="1"/>
            <a:r>
              <a:rPr lang="en-GB" altLang="en-US" sz="400" dirty="0">
                <a:solidFill>
                  <a:schemeClr val="bg1"/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</a:t>
            </a:r>
            <a:endParaRPr lang="en-GB" altLang="en-US" sz="400" dirty="0" smtClean="0">
              <a:solidFill>
                <a:schemeClr val="bg1"/>
              </a:solidFill>
              <a:latin typeface="Arial Rounded MT Bold" panose="020F070403050403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400" dirty="0" smtClean="0">
                <a:solidFill>
                  <a:schemeClr val="bg1"/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Write </a:t>
            </a:r>
            <a:r>
              <a:rPr lang="en-GB" altLang="en-US" sz="2400" dirty="0">
                <a:solidFill>
                  <a:schemeClr val="bg1"/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a sentence matching the picture </a:t>
            </a:r>
            <a:r>
              <a:rPr lang="en-GB" altLang="en-US" sz="2400" dirty="0" smtClean="0">
                <a:solidFill>
                  <a:schemeClr val="bg1"/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to outline  what happens to someone who is accused of committing a crime.          Start with the crime happening. </a:t>
            </a:r>
          </a:p>
          <a:p>
            <a:pPr eaLnBrk="1" hangingPunct="1"/>
            <a:endParaRPr lang="en-GB" altLang="en-US" sz="900" dirty="0">
              <a:solidFill>
                <a:schemeClr val="bg1"/>
              </a:solidFill>
              <a:latin typeface="Arial Rounded MT Bold" panose="020F070403050403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://www.netanimations.net/Animated-crime_scene-do-not-enter-sign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61" y="5373216"/>
            <a:ext cx="2266950" cy="115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animatedimages.org/data/media/1113/animated-criminal-image-0040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40352" y="5013176"/>
            <a:ext cx="1185596" cy="1718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07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50" y="335775"/>
            <a:ext cx="8166450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ragline BTN Dm" panose="020B0605010101040307" pitchFamily="34" charset="0"/>
              </a:rPr>
              <a:t>Religion &amp;</a:t>
            </a:r>
            <a:r>
              <a:rPr lang="en-US" sz="4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ragline BTN Dm" panose="020B0605010101040307" pitchFamily="34" charset="0"/>
              </a:rPr>
              <a:t> </a:t>
            </a:r>
            <a:r>
              <a:rPr lang="en-US" sz="4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ragline BTN Dm" panose="020B0605010101040307" pitchFamily="34" charset="0"/>
              </a:rPr>
              <a:t>Crime</a:t>
            </a:r>
            <a:endParaRPr lang="en-US" sz="4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Dragline BTN Dm" panose="020B0605010101040307" pitchFamily="34" charset="0"/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264229" y="1572723"/>
            <a:ext cx="7908169" cy="1923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800" u="sng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Read and respond...</a:t>
            </a:r>
          </a:p>
          <a:p>
            <a:pPr eaLnBrk="1" hangingPunct="1"/>
            <a:endParaRPr lang="en-GB" altLang="en-US" sz="5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Read the information on the sheet about the different kinds of law and different types crime.</a:t>
            </a:r>
          </a:p>
          <a:p>
            <a:pPr eaLnBrk="1" hangingPunct="1"/>
            <a:endParaRPr lang="en-GB" altLang="en-US" sz="8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Complete the tasks.</a:t>
            </a:r>
            <a:endParaRPr lang="en-GB" altLang="en-US" sz="2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64229" y="3796878"/>
            <a:ext cx="7908169" cy="1000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800" u="sng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Definitions...</a:t>
            </a:r>
          </a:p>
          <a:p>
            <a:pPr eaLnBrk="1" hangingPunct="1"/>
            <a:endParaRPr lang="en-GB" altLang="en-US" sz="5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Write the definitions on your key word sheet. </a:t>
            </a:r>
            <a:endParaRPr lang="en-GB" altLang="en-US" sz="2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://cdn.xl.thumbs.canstockphoto.com/canstock19345011.jp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6564"/>
          <a:stretch/>
        </p:blipFill>
        <p:spPr bwMode="auto">
          <a:xfrm>
            <a:off x="2915816" y="5041976"/>
            <a:ext cx="2808312" cy="1644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369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2960"/>
            <a:ext cx="838247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ragline BTN Dm" panose="020B0605010101040307" pitchFamily="34" charset="0"/>
              </a:rPr>
              <a:t>Religion &amp;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ragline BTN Dm" panose="020B0605010101040307" pitchFamily="34" charset="0"/>
              </a:rPr>
              <a:t> </a:t>
            </a:r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ragline BTN Dm" panose="020B0605010101040307" pitchFamily="34" charset="0"/>
              </a:rPr>
              <a:t>Crime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Dragline BTN Dm" panose="020B0605010101040307" pitchFamily="34" charset="0"/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68488" y="1164674"/>
            <a:ext cx="8208912" cy="5601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800" u="sng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Good and Evil Intentions &amp; Actions...</a:t>
            </a:r>
          </a:p>
          <a:p>
            <a:pPr eaLnBrk="1" hangingPunct="1"/>
            <a:endParaRPr lang="en-GB" altLang="en-US" sz="5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300" i="1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Read about the causes of evil. Complete the following…</a:t>
            </a:r>
          </a:p>
          <a:p>
            <a:pPr eaLnBrk="1" hangingPunct="1"/>
            <a:endParaRPr lang="en-GB" altLang="en-US" sz="12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  <a:p>
            <a:pPr marL="514350" indent="-514350" eaLnBrk="1" hangingPunct="1">
              <a:buAutoNum type="arabicPeriod"/>
            </a:pPr>
            <a:r>
              <a:rPr lang="en-GB" altLang="en-US" sz="25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Explain, with examples, how (a) greed,                           (b) hatred and (c) ignorance, can lead                                to people committing evil actions.</a:t>
            </a:r>
          </a:p>
          <a:p>
            <a:pPr marL="514350" indent="-514350" eaLnBrk="1" hangingPunct="1">
              <a:buAutoNum type="arabicPeriod"/>
            </a:pPr>
            <a:endParaRPr lang="en-GB" altLang="en-US" sz="10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  <a:p>
            <a:pPr marL="514350" indent="-514350" eaLnBrk="1" hangingPunct="1">
              <a:buAutoNum type="arabicPeriod"/>
            </a:pPr>
            <a:r>
              <a:rPr lang="en-GB" altLang="en-US" sz="25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Explain what Christians believe about the  causes of evil.</a:t>
            </a:r>
          </a:p>
          <a:p>
            <a:pPr marL="514350" indent="-514350" eaLnBrk="1" hangingPunct="1">
              <a:buAutoNum type="arabicPeriod"/>
            </a:pPr>
            <a:endParaRPr lang="en-GB" altLang="en-US" sz="10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  <a:p>
            <a:pPr marL="514350" indent="-514350" eaLnBrk="1" hangingPunct="1">
              <a:buAutoNum type="arabicPeriod"/>
            </a:pPr>
            <a:r>
              <a:rPr lang="en-GB" altLang="en-US" sz="25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How should we deal with people who commit  evil actions? </a:t>
            </a:r>
          </a:p>
          <a:p>
            <a:pPr marL="514350" indent="-514350" eaLnBrk="1" hangingPunct="1">
              <a:buAutoNum type="arabicPeriod"/>
            </a:pPr>
            <a:endParaRPr lang="en-GB" altLang="en-US" sz="10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  <a:p>
            <a:pPr marL="514350" indent="-514350" eaLnBrk="1" hangingPunct="1">
              <a:buAutoNum type="arabicPeriod"/>
            </a:pPr>
            <a:r>
              <a:rPr lang="en-GB" altLang="en-US" sz="25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What do religious people do to help victims of crime?</a:t>
            </a:r>
          </a:p>
          <a:p>
            <a:pPr marL="514350" indent="-514350" eaLnBrk="1" hangingPunct="1">
              <a:buAutoNum type="arabicPeriod"/>
            </a:pPr>
            <a:endParaRPr lang="en-GB" altLang="en-US" sz="10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  <a:p>
            <a:pPr marL="514350" indent="-514350" eaLnBrk="1" hangingPunct="1">
              <a:buAutoNum type="arabicPeriod"/>
            </a:pPr>
            <a:r>
              <a:rPr lang="en-GB" altLang="en-US" sz="25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Add a definition for evil on your key terms sheet.</a:t>
            </a:r>
            <a:endParaRPr lang="en-GB" altLang="en-US" sz="25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http://bristerstreet.com/wp-content/uploads/2016/01/Three-Poisons-Cover.jpe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39" y="2204865"/>
            <a:ext cx="1296145" cy="129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465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08519" y="260648"/>
            <a:ext cx="2808311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ragline BTN Dm" panose="020B0605010101040307" pitchFamily="34" charset="0"/>
              </a:rPr>
              <a:t>Religion</a:t>
            </a:r>
          </a:p>
          <a:p>
            <a:pPr algn="ctr"/>
            <a:r>
              <a:rPr lang="en-US" sz="4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ragline BTN Dm" panose="020B0605010101040307" pitchFamily="34" charset="0"/>
              </a:rPr>
              <a:t> &amp;</a:t>
            </a:r>
          </a:p>
          <a:p>
            <a:pPr algn="ctr"/>
            <a:r>
              <a:rPr lang="en-US" sz="4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ragline BTN Dm" panose="020B0605010101040307" pitchFamily="34" charset="0"/>
              </a:rPr>
              <a:t> Crime</a:t>
            </a:r>
            <a:endParaRPr lang="en-US" sz="4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Dragline BTN Dm" panose="020B0605010101040307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699792" y="476672"/>
            <a:ext cx="6372200" cy="6478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800" u="sng" dirty="0" smtClean="0">
                <a:solidFill>
                  <a:schemeClr val="bg1"/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Review and Evaluate.</a:t>
            </a:r>
          </a:p>
          <a:p>
            <a:pPr eaLnBrk="1" hangingPunct="1"/>
            <a:endParaRPr lang="en-GB" altLang="en-US" sz="500" dirty="0">
              <a:solidFill>
                <a:schemeClr val="bg1"/>
              </a:solidFill>
              <a:latin typeface="Arial Rounded MT Bold" panose="020F070403050403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1200" dirty="0" smtClean="0">
              <a:solidFill>
                <a:schemeClr val="bg1"/>
              </a:solidFill>
              <a:latin typeface="Arial Rounded MT Bold" panose="020F070403050403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400" dirty="0" smtClean="0">
                <a:solidFill>
                  <a:schemeClr val="bg1"/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1. </a:t>
            </a:r>
            <a:r>
              <a:rPr lang="en-GB" altLang="en-US" sz="2400" i="1" dirty="0" smtClean="0">
                <a:solidFill>
                  <a:schemeClr val="bg1"/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‘Following a religion prevents evil from </a:t>
            </a:r>
          </a:p>
          <a:p>
            <a:pPr eaLnBrk="1" hangingPunct="1"/>
            <a:r>
              <a:rPr lang="en-GB" altLang="en-US" sz="2400" i="1" dirty="0">
                <a:solidFill>
                  <a:schemeClr val="bg1"/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i="1" dirty="0" smtClean="0">
                <a:solidFill>
                  <a:schemeClr val="bg1"/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    happening’. </a:t>
            </a:r>
          </a:p>
          <a:p>
            <a:pPr eaLnBrk="1" hangingPunct="1"/>
            <a:endParaRPr lang="en-GB" altLang="en-US" sz="1000" dirty="0">
              <a:solidFill>
                <a:schemeClr val="bg1"/>
              </a:solidFill>
              <a:latin typeface="Arial Rounded MT Bold" panose="020F070403050403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400" dirty="0" smtClean="0">
                <a:solidFill>
                  <a:schemeClr val="bg1"/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Do you think this is true? Give reasons for your answer, refer to examples to ‘prove your points and make sure you refer to religious beliefs/views.</a:t>
            </a:r>
          </a:p>
          <a:p>
            <a:pPr eaLnBrk="1" hangingPunct="1"/>
            <a:endParaRPr lang="en-GB" altLang="en-US" sz="2400" dirty="0">
              <a:solidFill>
                <a:schemeClr val="bg1"/>
              </a:solidFill>
              <a:latin typeface="Arial Rounded MT Bold" panose="020F070403050403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400" dirty="0" smtClean="0">
                <a:solidFill>
                  <a:schemeClr val="bg1"/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2.</a:t>
            </a:r>
            <a:r>
              <a:rPr lang="en-GB" altLang="en-US" sz="2400" i="1" dirty="0" smtClean="0">
                <a:solidFill>
                  <a:schemeClr val="bg1"/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‘People are not evil, some just do evil  </a:t>
            </a:r>
          </a:p>
          <a:p>
            <a:pPr eaLnBrk="1" hangingPunct="1"/>
            <a:r>
              <a:rPr lang="en-GB" altLang="en-US" sz="2400" i="1" dirty="0">
                <a:solidFill>
                  <a:schemeClr val="bg1"/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i="1" dirty="0" smtClean="0">
                <a:solidFill>
                  <a:schemeClr val="bg1"/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   things’.</a:t>
            </a:r>
          </a:p>
          <a:p>
            <a:pPr eaLnBrk="1" hangingPunct="1"/>
            <a:endParaRPr lang="en-GB" altLang="en-US" sz="1000" dirty="0">
              <a:solidFill>
                <a:schemeClr val="bg1"/>
              </a:solidFill>
              <a:latin typeface="Arial Rounded MT Bold" panose="020F070403050403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400" dirty="0">
                <a:solidFill>
                  <a:schemeClr val="bg1"/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Do you think this is true? Give reasons for your answer, refer to examples to ‘prove your points and make sure you refer to religious beliefs/views.</a:t>
            </a:r>
          </a:p>
          <a:p>
            <a:pPr eaLnBrk="1" hangingPunct="1"/>
            <a:endParaRPr lang="en-GB" altLang="en-US" sz="2400" dirty="0">
              <a:solidFill>
                <a:schemeClr val="bg1"/>
              </a:solidFill>
              <a:latin typeface="Arial Rounded MT Bold" panose="020F070403050403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http://i473.photobucket.com/albums/rr92/ChuckZ_Album/criminal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29" y="4509120"/>
            <a:ext cx="2121024" cy="2121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213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7486</TotalTime>
  <Words>297</Words>
  <Application>Microsoft Office PowerPoint</Application>
  <PresentationFormat>On-screen Show (4:3)</PresentationFormat>
  <Paragraphs>49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PowerPoint Presentation</vt:lpstr>
      <vt:lpstr>PowerPoint Presentation</vt:lpstr>
      <vt:lpstr>PowerPoint Presentation</vt:lpstr>
      <vt:lpstr>PowerPoint Presentation</vt:lpstr>
    </vt:vector>
  </TitlesOfParts>
  <Company>Beverley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 Butler</dc:creator>
  <cp:lastModifiedBy>W Butler</cp:lastModifiedBy>
  <cp:revision>16</cp:revision>
  <dcterms:created xsi:type="dcterms:W3CDTF">2016-06-27T11:30:27Z</dcterms:created>
  <dcterms:modified xsi:type="dcterms:W3CDTF">2016-07-04T08:57:37Z</dcterms:modified>
</cp:coreProperties>
</file>