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BC5"/>
    <a:srgbClr val="FF4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E37E-11CF-4A78-8DB2-140FAD980A8F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9BC30-8C31-46D5-BD77-2AC21844F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5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711" y="601238"/>
            <a:ext cx="10695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Exploiting and Helping the Poor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2.bp.blogspot.com/-m2TDzuaJ118/VaiGWpL3zXI/AAAAAAABQ-8/H_iPVpGPFR0/s1600/business-stickman-riding-on-money-animated-gif-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64" y="1572068"/>
            <a:ext cx="22288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48" y="3420333"/>
            <a:ext cx="1147762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600" b="1" u="sng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Key </a:t>
            </a:r>
            <a:r>
              <a:rPr lang="en-GB" altLang="en-US" sz="3600" b="1" u="sng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Questions.</a:t>
            </a:r>
          </a:p>
          <a:p>
            <a:pPr eaLnBrk="1" hangingPunct="1"/>
            <a:endParaRPr lang="en-GB" altLang="en-US" b="1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does it mean to exploit the poor?</a:t>
            </a:r>
          </a:p>
          <a:p>
            <a:pPr eaLnBrk="1" hangingPunct="1"/>
            <a:r>
              <a:rPr lang="en-GB" altLang="en-US" sz="3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should the poor be helped?</a:t>
            </a:r>
            <a:endParaRPr lang="en-GB" altLang="en-US" sz="3400" b="1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bp0.blogger.com/_U7Emw1biZlk/SDNeUq0dEbI/AAAAAAAADAY/XMmP1J42V5M/s320/j0155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64" y="3585418"/>
            <a:ext cx="2160104" cy="22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7473" y="750219"/>
            <a:ext cx="826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Exploitation of the Poor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565" y="1895202"/>
            <a:ext cx="1179443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500" i="1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3000" i="1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Issues relating to the exploitation </a:t>
            </a:r>
            <a:r>
              <a:rPr lang="en-GB" sz="3000" i="1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the </a:t>
            </a:r>
            <a:r>
              <a:rPr lang="en-GB" sz="3000" i="1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poor; </a:t>
            </a:r>
          </a:p>
          <a:p>
            <a:endParaRPr lang="en-GB" sz="24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fair pay </a:t>
            </a:r>
            <a:endParaRPr lang="en-GB" sz="28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excessive interest on loans </a:t>
            </a:r>
            <a:endParaRPr lang="en-GB" sz="28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people-trafficking. </a:t>
            </a:r>
            <a:endParaRPr lang="en-GB" sz="28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responsibilities of those living in poverty to </a:t>
            </a:r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help</a:t>
            </a:r>
          </a:p>
          <a:p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themselves overcome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difficulties they face. </a:t>
            </a:r>
            <a:endParaRPr lang="en-GB" sz="28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Charity, including issues related to giving money to the poor.</a:t>
            </a:r>
          </a:p>
        </p:txBody>
      </p:sp>
      <p:pic>
        <p:nvPicPr>
          <p:cNvPr id="2050" name="Picture 2" descr="https://sparaszczukster.files.wordpress.com/2013/07/shocking_copy_fuck_me_won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35969" r="23712" b="30338"/>
          <a:stretch/>
        </p:blipFill>
        <p:spPr bwMode="auto">
          <a:xfrm>
            <a:off x="5989983" y="3159162"/>
            <a:ext cx="1378226" cy="12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paraszczukster.files.wordpress.com/2013/07/shocking_copy_fuck_me_won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2" t="83701" r="37358" b="5978"/>
          <a:stretch/>
        </p:blipFill>
        <p:spPr bwMode="auto">
          <a:xfrm rot="20727123">
            <a:off x="5528026" y="2861543"/>
            <a:ext cx="1007165" cy="5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thestage.co.uk/wp-content/uploads/2015/03/shutterstock_generic-low-pay-no-pay-peanuts-money-700x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58" y="2617265"/>
            <a:ext cx="1976723" cy="10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i.huffpost.com/gen/1706634/images/o-HUMAN-TRAFFICKING-facebook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r="10117"/>
          <a:stretch/>
        </p:blipFill>
        <p:spPr bwMode="auto">
          <a:xfrm>
            <a:off x="4028661" y="4162363"/>
            <a:ext cx="1440752" cy="825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4" name="Picture 6" descr="http://i2.istockimg.com/file_thumbview_approve/809061/5/stock-illustration-809061-couch-pota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260">
            <a:off x="9587678" y="4679104"/>
            <a:ext cx="1506961" cy="11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chef.bbci.co.uk/news/660/media/images/75957000/jpg/_75957637_charity-ti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2324"/>
          <a:stretch/>
        </p:blipFill>
        <p:spPr bwMode="auto">
          <a:xfrm>
            <a:off x="10768877" y="5870713"/>
            <a:ext cx="1294522" cy="8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612788">
            <a:off x="8511985" y="2900159"/>
            <a:ext cx="3295464" cy="116955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500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Complete the table to explain and give examples of how the poor might be exploited.</a:t>
            </a:r>
          </a:p>
          <a:p>
            <a:pPr algn="ctr"/>
            <a:endParaRPr lang="en-GB" sz="5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7391" y="502259"/>
            <a:ext cx="449995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Helping the Poor</a:t>
            </a:r>
            <a:endParaRPr lang="en-US" sz="4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74376" y="1240923"/>
            <a:ext cx="11361308" cy="6439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4376" y="1440676"/>
            <a:ext cx="1146482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Picture Task.</a:t>
            </a:r>
          </a:p>
          <a:p>
            <a:pPr eaLnBrk="1" hangingPunct="1"/>
            <a:endParaRPr lang="en-GB" altLang="en-US" sz="600" b="1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Use the pictures to explain how we help the poor.</a:t>
            </a:r>
            <a:endParaRPr lang="en-GB" altLang="en-US" sz="2600" b="1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97124" y="2729016"/>
            <a:ext cx="803856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Definitions;</a:t>
            </a:r>
          </a:p>
          <a:p>
            <a:pPr eaLnBrk="1" hangingPunct="1"/>
            <a:endParaRPr lang="en-GB" altLang="en-US" sz="800" b="1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Misuse of power or money to get others to do things for little or no money </a:t>
            </a:r>
          </a:p>
          <a:p>
            <a:pPr eaLnBrk="1" hangingPunct="1"/>
            <a:endParaRPr lang="en-GB" altLang="en-US" sz="10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illegal movement of people often for the purpose of forced labour or the sex trade</a:t>
            </a:r>
          </a:p>
          <a:p>
            <a:pPr eaLnBrk="1" hangingPunct="1"/>
            <a:endParaRPr lang="en-GB" altLang="en-US" sz="10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Short term aid given to communities during a crisis such as an earthquake or flood</a:t>
            </a:r>
          </a:p>
          <a:p>
            <a:pPr eaLnBrk="1" hangingPunct="1"/>
            <a:endParaRPr lang="en-GB" altLang="en-US" sz="10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Aid given to a poor country over a long time with lasting effects  </a:t>
            </a:r>
            <a:endParaRPr lang="en-GB" altLang="en-US" sz="2400" b="1" dirty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4376" y="2746710"/>
            <a:ext cx="5280337" cy="3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Key Terms;</a:t>
            </a:r>
          </a:p>
          <a:p>
            <a:pPr eaLnBrk="1" hangingPunct="1"/>
            <a:endParaRPr lang="en-GB" altLang="en-US" sz="800" b="1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Exploitation</a:t>
            </a:r>
          </a:p>
          <a:p>
            <a:pPr eaLnBrk="1" hangingPunct="1"/>
            <a:endParaRPr lang="en-GB" altLang="en-US" sz="24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7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Human Trafficking</a:t>
            </a:r>
          </a:p>
          <a:p>
            <a:pPr eaLnBrk="1" hangingPunct="1"/>
            <a:endParaRPr lang="en-GB" altLang="en-US" sz="22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0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Emergency aid </a:t>
            </a:r>
          </a:p>
          <a:p>
            <a:pPr eaLnBrk="1" hangingPunct="1"/>
            <a:endParaRPr lang="en-GB" altLang="en-US" sz="33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Long-term aid</a:t>
            </a:r>
            <a:endParaRPr lang="en-GB" altLang="en-US" sz="2600" b="1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thumbs.dreamstime.com/z/charity-191215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r="2073" b="9322"/>
          <a:stretch/>
        </p:blipFill>
        <p:spPr bwMode="auto">
          <a:xfrm>
            <a:off x="9285668" y="1547217"/>
            <a:ext cx="2370841" cy="17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569" y="562859"/>
            <a:ext cx="1171492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Exploiting and helping the Poor – Religious Views</a:t>
            </a:r>
            <a:endParaRPr lang="en-US" sz="3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450574" y="1239967"/>
            <a:ext cx="11385109" cy="6439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 rot="612788">
            <a:off x="7611178" y="2220224"/>
            <a:ext cx="4283812" cy="155427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endParaRPr lang="en-GB" sz="100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31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‘The one who is unwilling to work shall not eat’.     </a:t>
            </a:r>
            <a:r>
              <a:rPr lang="en-GB" sz="3100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Bible</a:t>
            </a:r>
            <a:endParaRPr lang="en-GB" sz="3100" i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71001">
            <a:off x="276614" y="2089248"/>
            <a:ext cx="4045813" cy="16004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10000"/>
                  <a:lumOff val="90000"/>
                </a:schemeClr>
              </a:gs>
              <a:gs pos="90000">
                <a:srgbClr val="E59BC5"/>
              </a:gs>
              <a:gs pos="61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b="1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‘Do not exploit the poor because they are poor.’             </a:t>
            </a:r>
            <a:r>
              <a:rPr lang="en-GB" sz="3200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Bible</a:t>
            </a:r>
          </a:p>
        </p:txBody>
      </p:sp>
      <p:sp>
        <p:nvSpPr>
          <p:cNvPr id="8" name="TextBox 7"/>
          <p:cNvSpPr txBox="1"/>
          <p:nvPr/>
        </p:nvSpPr>
        <p:spPr>
          <a:xfrm rot="21304202">
            <a:off x="553591" y="4186022"/>
            <a:ext cx="2607424" cy="196977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dirty="0" smtClean="0">
              <a:solidFill>
                <a:schemeClr val="accent1">
                  <a:lumMod val="75000"/>
                  <a:lumOff val="25000"/>
                </a:schemeClr>
              </a:solidFill>
              <a:latin typeface="AR HERMANN" panose="02000000000000000000" pitchFamily="2" charset="0"/>
            </a:endParaRPr>
          </a:p>
          <a:p>
            <a:pPr algn="ctr"/>
            <a:r>
              <a:rPr lang="en-GB" sz="4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 HERMANN" panose="02000000000000000000" pitchFamily="2" charset="0"/>
              </a:rPr>
              <a:t>‘Love thy </a:t>
            </a:r>
            <a:r>
              <a:rPr lang="en-GB" sz="400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 HERMANN" panose="02000000000000000000" pitchFamily="2" charset="0"/>
              </a:rPr>
              <a:t>neighbour</a:t>
            </a:r>
            <a:r>
              <a:rPr lang="en-GB" sz="400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 HERMANN" panose="02000000000000000000" pitchFamily="2" charset="0"/>
              </a:rPr>
              <a:t>’ </a:t>
            </a:r>
            <a:r>
              <a:rPr lang="en-GB" sz="4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 HERMANN" panose="02000000000000000000" pitchFamily="2" charset="0"/>
              </a:rPr>
              <a:t>Jesus</a:t>
            </a:r>
          </a:p>
        </p:txBody>
      </p:sp>
      <p:sp>
        <p:nvSpPr>
          <p:cNvPr id="9" name="TextBox 8"/>
          <p:cNvSpPr txBox="1"/>
          <p:nvPr/>
        </p:nvSpPr>
        <p:spPr>
          <a:xfrm rot="612788">
            <a:off x="8709755" y="4231674"/>
            <a:ext cx="2885018" cy="18158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“My religion   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is kindness” 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Dalai Lama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5855" y="1505051"/>
            <a:ext cx="2536788" cy="250837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glow rad="1905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GB" sz="300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5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Note down these Christian and Buddhist teachings on the sheet you will be given.</a:t>
            </a:r>
            <a:endParaRPr lang="en-GB" sz="2500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300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100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2981" y="4432329"/>
            <a:ext cx="45293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 smtClean="0">
                <a:solidFill>
                  <a:schemeClr val="bg1"/>
                </a:solidFill>
                <a:latin typeface="Sitka Display" panose="02000505000000020004" pitchFamily="2" charset="0"/>
              </a:rPr>
              <a:t>“</a:t>
            </a:r>
            <a:r>
              <a:rPr lang="en-GB" sz="2400" b="1" i="1" dirty="0">
                <a:solidFill>
                  <a:schemeClr val="bg1"/>
                </a:solidFill>
                <a:latin typeface="Sitka Display" panose="02000505000000020004" pitchFamily="2" charset="0"/>
              </a:rPr>
              <a:t>Whoever has two tunics is to share with him who has none, and whoever has food is to do likewise</a:t>
            </a:r>
            <a:r>
              <a:rPr lang="en-GB" sz="2400" b="1" i="1" dirty="0" smtClean="0">
                <a:solidFill>
                  <a:schemeClr val="bg1"/>
                </a:solidFill>
                <a:latin typeface="Sitka Display" panose="02000505000000020004" pitchFamily="2" charset="0"/>
              </a:rPr>
              <a:t>.” Bible</a:t>
            </a:r>
            <a:r>
              <a:rPr lang="en-GB" sz="2400" b="1" dirty="0">
                <a:solidFill>
                  <a:schemeClr val="bg1"/>
                </a:solidFill>
                <a:latin typeface="Sitka Display" panose="02000505000000020004" pitchFamily="2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Sitka Display" panose="02000505000000020004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Sitka Display" panose="02000505000000020004" pitchFamily="2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Sitka Display" panose="02000505000000020004" pitchFamily="2" charset="0"/>
              </a:rPr>
            </a:br>
            <a:endParaRPr lang="en-GB" sz="2400" b="1" dirty="0">
              <a:solidFill>
                <a:schemeClr val="bg1"/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9710" y="717894"/>
            <a:ext cx="826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Exploitation of the Poor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998" y="2080756"/>
            <a:ext cx="11464824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 Questions.</a:t>
            </a:r>
          </a:p>
          <a:p>
            <a:pPr eaLnBrk="1" hangingPunct="1"/>
            <a:endParaRPr lang="en-GB" altLang="en-US" sz="600" b="1" dirty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Which of the following is a charity of the main religious tradition in Britain?  </a:t>
            </a:r>
            <a:r>
              <a:rPr lang="en-GB" altLang="en-US" sz="20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(1 mark)</a:t>
            </a:r>
          </a:p>
          <a:p>
            <a:pPr marL="514350" indent="-514350" eaLnBrk="1" hangingPunct="1">
              <a:buAutoNum type="arabicPeriod"/>
            </a:pPr>
            <a:endParaRPr lang="en-GB" altLang="en-US" sz="26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endParaRPr lang="en-GB" altLang="en-US" sz="4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endParaRPr lang="en-GB" altLang="en-US" sz="32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endParaRPr lang="en-GB" altLang="en-US" sz="1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Give two ways in which the poor can be helped.  </a:t>
            </a:r>
            <a:r>
              <a:rPr lang="en-GB" altLang="en-US" sz="20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(2 marks)</a:t>
            </a:r>
          </a:p>
          <a:p>
            <a:pPr marL="514350" indent="-514350" eaLnBrk="1" hangingPunct="1">
              <a:buAutoNum type="arabicPeriod"/>
            </a:pPr>
            <a:endParaRPr lang="en-GB" altLang="en-US" sz="2600" b="1" dirty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Explain two religious beliefs about helping the poor. Refer                to scripture or sacred writings in your answer.  </a:t>
            </a:r>
            <a:r>
              <a:rPr lang="en-GB" altLang="en-US" sz="20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(5 marks)</a:t>
            </a:r>
            <a:endParaRPr lang="en-GB" altLang="en-US" sz="2000" b="1" i="1" dirty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878" y="3504222"/>
            <a:ext cx="1141012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1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(a) Red Crescent     (b) </a:t>
            </a:r>
            <a:r>
              <a:rPr lang="en-GB" sz="31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Karuna</a:t>
            </a:r>
            <a:r>
              <a:rPr lang="en-GB" sz="31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    (c) Red Cross    (d) Islamic Relief       </a:t>
            </a:r>
            <a:endParaRPr lang="en-GB" sz="3100" dirty="0">
              <a:solidFill>
                <a:schemeClr val="accent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 descr="http://www.clipartkid.com/images/8/poor-man-clipart-k3YJ5R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4961" y="4868214"/>
            <a:ext cx="2423458" cy="19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eviews.123rf.com/images/akiradesigns/akiradesigns1310/akiradesigns131000075/22528717-Cartoon-vector-illustration-of-drunk-homeless-man-sitting-on-street-with-his-dog-begging-Stock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25802"/>
            <a:ext cx="924149" cy="12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31936</TotalTime>
  <Words>354</Words>
  <Application>Microsoft Office PowerPoint</Application>
  <PresentationFormat>Custom</PresentationFormat>
  <Paragraphs>71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47</cp:revision>
  <cp:lastPrinted>2016-05-09T10:36:24Z</cp:lastPrinted>
  <dcterms:created xsi:type="dcterms:W3CDTF">2016-04-24T16:13:47Z</dcterms:created>
  <dcterms:modified xsi:type="dcterms:W3CDTF">2016-05-17T11:55:10Z</dcterms:modified>
</cp:coreProperties>
</file>