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80" r:id="rId5"/>
    <p:sldId id="281" r:id="rId6"/>
    <p:sldId id="275" r:id="rId7"/>
    <p:sldId id="282" r:id="rId8"/>
    <p:sldId id="279" r:id="rId9"/>
    <p:sldId id="276" r:id="rId10"/>
    <p:sldId id="277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A7"/>
    <a:srgbClr val="FF579B"/>
    <a:srgbClr val="FF3399"/>
    <a:srgbClr val="FFCCFF"/>
    <a:srgbClr val="FF2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754" y="-211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4/18/2024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4/18/2024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3" name="Group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48" name="Group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4/18/2024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4/18/2024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/>
              <a:t>4/18/2024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4/18/2024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4/18/2024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4/18/2024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4/18/2024</a:t>
            </a:fld>
            <a:endParaRPr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/>
              <a:t>4/18/2024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/>
              <a:t>4/18/2024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4/18/2024</a:t>
            </a:fld>
            <a:endParaRPr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en-US"/>
              <a:pPr/>
              <a:t>4/18/2024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lueletterbible.org/nasb95/luk/18/18-30/s_99101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ytFxvbu4zi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0267" y="1341017"/>
            <a:ext cx="1137726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>
                <a:latin typeface="Maiandra GD" panose="020E0502030308020204" pitchFamily="34" charset="0"/>
                <a:cs typeface="Arial" panose="020B0604020202020204" pitchFamily="34" charset="0"/>
              </a:rPr>
              <a:t>Key </a:t>
            </a:r>
            <a:r>
              <a:rPr lang="en-GB" altLang="en-US" sz="3200" b="1" u="sng" dirty="0" smtClean="0">
                <a:latin typeface="Maiandra GD" panose="020E0502030308020204" pitchFamily="34" charset="0"/>
                <a:cs typeface="Arial" panose="020B0604020202020204" pitchFamily="34" charset="0"/>
              </a:rPr>
              <a:t>Question</a:t>
            </a:r>
          </a:p>
          <a:p>
            <a:pPr eaLnBrk="1" hangingPunct="1"/>
            <a:endParaRPr lang="en-GB" altLang="en-US" sz="600" b="1" dirty="0"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latin typeface="Maiandra GD" panose="020E0502030308020204" pitchFamily="34" charset="0"/>
                <a:cs typeface="Arial" panose="020B0604020202020204" pitchFamily="34" charset="0"/>
              </a:rPr>
              <a:t>What do Christians and Buddhists say about wealth?</a:t>
            </a:r>
            <a:endParaRPr lang="en-GB" altLang="en-US" sz="3200" b="1" dirty="0"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796" y="116632"/>
            <a:ext cx="10945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0267" y="2889599"/>
            <a:ext cx="7294305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latin typeface="Maiandra GD" panose="020E0502030308020204" pitchFamily="34" charset="0"/>
                <a:cs typeface="Arial" panose="020B0604020202020204" pitchFamily="34" charset="0"/>
              </a:rPr>
              <a:t>Starter Task</a:t>
            </a:r>
          </a:p>
          <a:p>
            <a:pPr eaLnBrk="1" hangingPunct="1"/>
            <a:endParaRPr lang="en-GB" altLang="en-US" sz="500" b="1" dirty="0"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latin typeface="Maiandra GD" panose="020E0502030308020204" pitchFamily="34" charset="0"/>
                <a:cs typeface="Arial" panose="020B0604020202020204" pitchFamily="34" charset="0"/>
              </a:rPr>
              <a:t>Note down the quotation below and explain what it means:</a:t>
            </a:r>
          </a:p>
          <a:p>
            <a:pPr eaLnBrk="1" hangingPunct="1"/>
            <a:endParaRPr lang="en-GB" altLang="en-US" sz="1000" b="1" dirty="0"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00" b="1" i="1" dirty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‘It is easier for a camel to go through the eye of a needle than for a rich man           </a:t>
            </a:r>
          </a:p>
          <a:p>
            <a:pPr algn="r" eaLnBrk="1" hangingPunct="1"/>
            <a:r>
              <a:rPr lang="en-GB" altLang="en-US" sz="3000" b="1" i="1" dirty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        to enter the kingdom of God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.’  (Jesus)</a:t>
            </a:r>
            <a:endParaRPr lang="en-GB" altLang="en-US" sz="2800" b="1" i="1" dirty="0">
              <a:solidFill>
                <a:srgbClr val="FFCCFF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josusblog.files.wordpress.com/2014/01/eye-of-a-needle.jpg?w=520&amp;h=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2636912"/>
            <a:ext cx="4448944" cy="40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2390" y="240817"/>
            <a:ext cx="10945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4358" y="1380171"/>
            <a:ext cx="115212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cs typeface="Times New Roman" pitchFamily="18" charset="0"/>
              </a:rPr>
              <a:t>DLOs</a:t>
            </a:r>
          </a:p>
          <a:p>
            <a:pPr eaLnBrk="1" hangingPunct="1"/>
            <a:endParaRPr lang="en-GB" altLang="en-US" sz="800" b="1" dirty="0">
              <a:cs typeface="Times New Roman" pitchFamily="18" charset="0"/>
            </a:endParaRPr>
          </a:p>
          <a:p>
            <a:pPr eaLnBrk="1" hangingPunct="1"/>
            <a:r>
              <a:rPr lang="en-GB" altLang="en-US" sz="2600" b="1" dirty="0" smtClean="0">
                <a:cs typeface="Times New Roman" pitchFamily="18" charset="0"/>
              </a:rPr>
              <a:t>    </a:t>
            </a:r>
            <a:r>
              <a:rPr lang="en-GB" altLang="en-US" sz="3000" b="1" dirty="0" smtClean="0">
                <a:cs typeface="Times New Roman" pitchFamily="18" charset="0"/>
              </a:rPr>
              <a:t>To understand key teaching about wealth </a:t>
            </a:r>
          </a:p>
          <a:p>
            <a:pPr eaLnBrk="1" hangingPunct="1"/>
            <a:r>
              <a:rPr lang="en-GB" altLang="en-US" sz="3000" b="1" dirty="0" smtClean="0">
                <a:cs typeface="Times New Roman" pitchFamily="18" charset="0"/>
              </a:rPr>
              <a:t>    To explain how teachings affect how religious people use wealth.</a:t>
            </a:r>
          </a:p>
          <a:p>
            <a:pPr eaLnBrk="1" hangingPunct="1"/>
            <a:r>
              <a:rPr lang="en-GB" altLang="en-US" sz="3000" b="1" dirty="0" smtClean="0">
                <a:cs typeface="Times New Roman" pitchFamily="18" charset="0"/>
              </a:rPr>
              <a:t>    To apply religious teachings to questions about uses of wealth. </a:t>
            </a:r>
            <a:endParaRPr lang="en-GB" altLang="en-US" sz="3000" b="1" dirty="0"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4358" y="3751705"/>
            <a:ext cx="1029714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cs typeface="Times New Roman" pitchFamily="18" charset="0"/>
              </a:rPr>
              <a:t>Definitions</a:t>
            </a:r>
          </a:p>
          <a:p>
            <a:pPr eaLnBrk="1" hangingPunct="1"/>
            <a:endParaRPr lang="en-GB" altLang="en-US" sz="800" b="1" dirty="0">
              <a:cs typeface="Times New Roman" pitchFamily="18" charset="0"/>
            </a:endParaRPr>
          </a:p>
          <a:p>
            <a:pPr eaLnBrk="1" hangingPunct="1"/>
            <a:r>
              <a:rPr lang="en-GB" altLang="en-US" sz="2800" b="1" dirty="0" smtClean="0">
                <a:cs typeface="Times New Roman" pitchFamily="18" charset="0"/>
              </a:rPr>
              <a:t>    </a:t>
            </a:r>
            <a:r>
              <a:rPr lang="en-GB" altLang="en-US" sz="3000" b="1" dirty="0" smtClean="0">
                <a:cs typeface="Times New Roman" pitchFamily="18" charset="0"/>
              </a:rPr>
              <a:t>Note down definitions for the following terms:    </a:t>
            </a:r>
            <a:r>
              <a:rPr lang="en-GB" altLang="en-US" sz="3000" b="1" i="1" dirty="0" smtClean="0">
                <a:cs typeface="Times New Roman" pitchFamily="18" charset="0"/>
              </a:rPr>
              <a:t>                                              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751" t="52979"/>
          <a:stretch/>
        </p:blipFill>
        <p:spPr>
          <a:xfrm>
            <a:off x="8470676" y="5445224"/>
            <a:ext cx="3718506" cy="14370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3812" y="5013176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i="1" dirty="0" smtClean="0">
                <a:solidFill>
                  <a:srgbClr val="FF4FA7"/>
                </a:solidFill>
                <a:latin typeface="Times New Roman" pitchFamily="18" charset="0"/>
                <a:cs typeface="Times New Roman" pitchFamily="18" charset="0"/>
              </a:rPr>
              <a:t>Poverty</a:t>
            </a:r>
            <a:r>
              <a:rPr lang="en-GB" altLang="en-US" sz="2800" b="1" i="1" dirty="0">
                <a:solidFill>
                  <a:srgbClr val="FF4F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2800" b="1" i="1" dirty="0" smtClean="0">
                <a:solidFill>
                  <a:srgbClr val="FF4FA7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en-GB" altLang="en-US" sz="1600" b="1" i="1" dirty="0">
              <a:solidFill>
                <a:srgbClr val="FF4FA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en-US" sz="2800" b="1" i="1" dirty="0" smtClean="0">
                <a:solidFill>
                  <a:srgbClr val="FF4FA7"/>
                </a:solidFill>
                <a:latin typeface="Times New Roman" pitchFamily="18" charset="0"/>
                <a:cs typeface="Times New Roman" pitchFamily="18" charset="0"/>
              </a:rPr>
              <a:t>Tithe</a:t>
            </a:r>
            <a:r>
              <a:rPr lang="en-GB" altLang="en-US" sz="1600" b="1" dirty="0" smtClean="0">
                <a:solidFill>
                  <a:srgbClr val="FF4FA7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endParaRPr lang="en-GB" altLang="en-US" sz="1600" b="1" dirty="0">
              <a:solidFill>
                <a:srgbClr val="FF4F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4012" y="5013175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i="1" dirty="0" smtClean="0">
                <a:latin typeface="Times New Roman" pitchFamily="18" charset="0"/>
                <a:cs typeface="Times New Roman" pitchFamily="18" charset="0"/>
              </a:rPr>
              <a:t>Being without money and the basic needs of life </a:t>
            </a:r>
          </a:p>
          <a:p>
            <a:endParaRPr lang="en-GB" alt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en-US" sz="2800" b="1" i="1" dirty="0" smtClean="0">
                <a:latin typeface="Times New Roman" pitchFamily="18" charset="0"/>
                <a:cs typeface="Times New Roman" pitchFamily="18" charset="0"/>
              </a:rPr>
              <a:t>One tenth of annual earnings or wealth, given away. </a:t>
            </a:r>
            <a:endParaRPr lang="en-GB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96" y="116632"/>
            <a:ext cx="10945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0267" y="938953"/>
            <a:ext cx="11758801" cy="23698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dirty="0" err="1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</a:t>
            </a:r>
            <a:r>
              <a:rPr lang="en-GB" altLang="en-US" sz="28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) Put a subheading </a:t>
            </a:r>
            <a:r>
              <a:rPr lang="en-GB" altLang="en-US" sz="2800" b="1" u="sng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Eye of a Needle</a:t>
            </a:r>
            <a:endParaRPr lang="en-GB" altLang="en-US" sz="2800" b="1" dirty="0" smtClean="0">
              <a:solidFill>
                <a:srgbClr val="7030A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ii) Click the link &amp; read Luke 18:18-30.</a:t>
            </a:r>
          </a:p>
          <a:p>
            <a:pPr eaLnBrk="1" hangingPunct="1"/>
            <a:r>
              <a:rPr lang="en-GB" altLang="en-US" sz="24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iii) What does Jesus tell the rich young ruler to do to get into heaven?</a:t>
            </a:r>
          </a:p>
          <a:p>
            <a:pPr eaLnBrk="1" hangingPunct="1"/>
            <a:r>
              <a:rPr lang="en-GB" altLang="en-US" sz="24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iv) Why doesn’t he do what Jesus says?</a:t>
            </a:r>
          </a:p>
          <a:p>
            <a:pPr eaLnBrk="1" hangingPunct="1"/>
            <a:r>
              <a:rPr lang="en-GB" altLang="en-US" sz="24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v) What rewards does Jesus promise for those who give up all of their money &amp; possessions?</a:t>
            </a:r>
            <a:endParaRPr lang="en-GB" altLang="en-US" sz="2400" b="1" dirty="0">
              <a:solidFill>
                <a:srgbClr val="7030A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836" y="43120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www.blueletterbible.org/nasb95/luk/18/18-30/s_991018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32" name="Picture 8" descr="'STOP Serving your Earthly Master' - Francis of Assisi's Conver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4499440"/>
            <a:ext cx="4252721" cy="23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16" y="5056154"/>
            <a:ext cx="7822605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u="sng" dirty="0" smtClean="0">
                <a:solidFill>
                  <a:schemeClr val="accent5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Optional research homework: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accent5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Centuries later, Francis of Assisi was a selfish spoilt rich kid from Italy who really did give up everything to follow Jesus.  How did his life turn out?  What sort of human being did he become?</a:t>
            </a:r>
            <a:endParaRPr lang="en-GB" sz="2000" dirty="0" smtClean="0">
              <a:solidFill>
                <a:schemeClr val="accent5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8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ollowing St. Francis in hope and generosity - Season of Cre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7" y="3973375"/>
            <a:ext cx="39415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796" y="116632"/>
            <a:ext cx="10945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095" y="1073491"/>
            <a:ext cx="7822605" cy="14219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accent5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Optional research homework: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accent5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Francis of Assisi was a selfish spoilt rich kid from Italy who really did give up everything to follow Jesus.  How did his life turn out?  What sort of human being did he become?</a:t>
            </a:r>
            <a:endParaRPr lang="en-GB" sz="2000" dirty="0" smtClean="0">
              <a:solidFill>
                <a:schemeClr val="accent5"/>
              </a:solidFill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1028" name="Picture 4" descr="7 Key Moments in the Life of St. Francis | Franciscan 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4" y="1073491"/>
            <a:ext cx="3612388" cy="24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Calling and Contribution to the Church - St Francis of Assi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3560891"/>
            <a:ext cx="2347325" cy="329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66220" y="2601082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sz="2400" i="1" dirty="0"/>
              <a:t>When I was in my sins, it seemed a thing too bitter to look on lepers, and the Lord himself led me among them and I showed them mercy.  And when I left them, what had seemed bitter to me was changed into sweetness of mind and body.</a:t>
            </a:r>
          </a:p>
          <a:p>
            <a:r>
              <a:rPr lang="en-GB" sz="2400" dirty="0"/>
              <a:t>– St. Francis of Assisi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39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3935" y="1268760"/>
            <a:ext cx="1175880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Put a subheading, </a:t>
            </a:r>
            <a:r>
              <a:rPr lang="en-GB" altLang="en-US" sz="2800" b="1" u="sng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Uses of wealth.</a:t>
            </a:r>
          </a:p>
          <a:p>
            <a:pPr eaLnBrk="1" hangingPunct="1"/>
            <a:r>
              <a:rPr lang="en-GB" altLang="en-US" sz="28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Write a quick bullet-point list of good and bad uses of wealth, e.g. buying food, bribing GCSE examiners.</a:t>
            </a:r>
            <a:endParaRPr lang="en-GB" altLang="en-US" sz="2400" b="1" dirty="0">
              <a:solidFill>
                <a:srgbClr val="7030A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796" y="116632"/>
            <a:ext cx="1094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pic>
        <p:nvPicPr>
          <p:cNvPr id="3074" name="Picture 2" descr="https://d1v8u1ev1s9e4n.cloudfront.net/551d72735ccacf4f625a9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5288103"/>
            <a:ext cx="2485543" cy="159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157.photobucket.com/albums/t52/howie777/Animated_jesus_fish_h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2204706" cy="110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96" y="116632"/>
            <a:ext cx="1094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5716" y="342079"/>
            <a:ext cx="5879400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>
                <a:latin typeface="Maiandra GD" panose="020E0502030308020204" pitchFamily="34" charset="0"/>
                <a:cs typeface="Arial" panose="020B0604020202020204" pitchFamily="34" charset="0"/>
              </a:rPr>
              <a:t>Music</a:t>
            </a:r>
            <a:r>
              <a:rPr lang="en-GB" altLang="en-US" sz="2800" b="1" dirty="0"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smtClean="0">
                <a:latin typeface="Maiandra GD" panose="020E0502030308020204" pitchFamily="34" charset="0"/>
                <a:cs typeface="Arial" panose="020B0604020202020204" pitchFamily="34" charset="0"/>
              </a:rPr>
              <a:t>  </a:t>
            </a:r>
            <a:r>
              <a:rPr lang="en-GB" altLang="en-US" b="1" u="sng" dirty="0" smtClean="0">
                <a:latin typeface="Maiandra GD" panose="020E0502030308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GB" altLang="en-US" b="1" u="sng" dirty="0">
                <a:latin typeface="Maiandra GD" panose="020E0502030308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GB" altLang="en-US" b="1" u="sng" dirty="0" smtClean="0">
                <a:latin typeface="Maiandra GD" panose="020E0502030308020204" pitchFamily="34" charset="0"/>
                <a:cs typeface="Arial" panose="020B0604020202020204" pitchFamily="34" charset="0"/>
                <a:hlinkClick r:id="rId2"/>
              </a:rPr>
              <a:t>www.youtube.com/watch?v=ytFxvbu4ziU</a:t>
            </a:r>
            <a:r>
              <a:rPr lang="en-GB" altLang="en-US" b="1" u="sng" dirty="0" smtClean="0"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endParaRPr lang="en-GB" altLang="en-US" b="1" dirty="0" smtClean="0"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Put the subheading, ‘</a:t>
            </a:r>
            <a:r>
              <a:rPr lang="en-GB" altLang="en-US" sz="2800" b="1" i="1" u="sng" dirty="0" smtClean="0">
                <a:solidFill>
                  <a:srgbClr val="FFFF0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Rich </a:t>
            </a:r>
            <a:r>
              <a:rPr lang="en-GB" altLang="en-US" sz="2800" b="1" i="1" u="sng" dirty="0" smtClean="0">
                <a:solidFill>
                  <a:srgbClr val="FFFF0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Kids’ by Judah &amp; the </a:t>
            </a:r>
            <a:r>
              <a:rPr lang="en-GB" altLang="en-US" sz="2800" b="1" i="1" u="sng" dirty="0" smtClean="0">
                <a:solidFill>
                  <a:srgbClr val="FFFF0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Lion 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(a Christian band). Click the link.  </a:t>
            </a:r>
            <a:endParaRPr lang="en-GB" altLang="en-US" sz="2800" b="1" i="1" dirty="0" smtClean="0">
              <a:solidFill>
                <a:srgbClr val="FFCCFF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i="1" u="sng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Task: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1. What problems do they mention about spending your life 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trying to make lots of money 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(e.g. 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missing out on things)?</a:t>
            </a:r>
            <a:endParaRPr lang="en-GB" altLang="en-US" sz="2800" b="1" i="1" dirty="0" smtClean="0">
              <a:solidFill>
                <a:srgbClr val="FFCCFF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2. They ‘don’t got no money’.  In what 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ways can 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they be said to be rich</a:t>
            </a:r>
            <a:r>
              <a:rPr lang="en-GB" altLang="en-US" sz="2800" b="1" i="1" dirty="0" smtClean="0">
                <a:solidFill>
                  <a:srgbClr val="FFCCFF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GB" altLang="en-US" sz="2800" b="1" i="1" dirty="0" smtClean="0">
                <a:latin typeface="Maiandra GD" panose="020E0502030308020204" pitchFamily="34" charset="0"/>
                <a:cs typeface="Arial" panose="020B0604020202020204" pitchFamily="34" charset="0"/>
              </a:rPr>
              <a:t>(Click for lyrics)</a:t>
            </a:r>
            <a:endParaRPr lang="en-GB" altLang="en-US" sz="2800" b="1" i="1" dirty="0"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d1v8u1ev1s9e4n.cloudfront.net/551d72735ccacf4f625a9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5288103"/>
            <a:ext cx="2485543" cy="159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157.photobucket.com/albums/t52/howie777/Animated_jesus_fish_h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2204706" cy="110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4362714"/>
            <a:ext cx="4438229" cy="249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75115" y="936121"/>
            <a:ext cx="6092825" cy="5078313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en-GB" dirty="0" smtClean="0"/>
              <a:t>You </a:t>
            </a:r>
            <a:r>
              <a:rPr lang="en-GB" dirty="0"/>
              <a:t>spend your life </a:t>
            </a:r>
            <a:r>
              <a:rPr lang="en-GB" dirty="0" err="1"/>
              <a:t>tryna</a:t>
            </a:r>
            <a:r>
              <a:rPr lang="en-GB" dirty="0"/>
              <a:t> make all your money. </a:t>
            </a:r>
            <a:endParaRPr lang="en-GB" dirty="0" smtClean="0"/>
          </a:p>
          <a:p>
            <a:r>
              <a:rPr lang="en-GB" dirty="0" smtClean="0"/>
              <a:t>Your </a:t>
            </a:r>
            <a:r>
              <a:rPr lang="en-GB" dirty="0"/>
              <a:t>accounts are full but all you've found is that you're empty. </a:t>
            </a:r>
            <a:endParaRPr lang="en-GB" dirty="0" smtClean="0"/>
          </a:p>
          <a:p>
            <a:r>
              <a:rPr lang="en-GB" dirty="0" err="1" smtClean="0"/>
              <a:t>Ain't</a:t>
            </a:r>
            <a:r>
              <a:rPr lang="en-GB" dirty="0" smtClean="0"/>
              <a:t> </a:t>
            </a:r>
            <a:r>
              <a:rPr lang="en-GB" dirty="0"/>
              <a:t>it funny how the simple things in life are the only things that really matter? </a:t>
            </a:r>
            <a:endParaRPr lang="en-GB" dirty="0" smtClean="0"/>
          </a:p>
          <a:p>
            <a:r>
              <a:rPr lang="en-GB" dirty="0" smtClean="0"/>
              <a:t>Your </a:t>
            </a:r>
            <a:r>
              <a:rPr lang="en-GB" dirty="0"/>
              <a:t>life is complicated found your dreams were overrated now you're old and </a:t>
            </a:r>
            <a:r>
              <a:rPr lang="en-GB" dirty="0" err="1"/>
              <a:t>wanna</a:t>
            </a:r>
            <a:r>
              <a:rPr lang="en-GB" dirty="0"/>
              <a:t> go back, but you can't. </a:t>
            </a:r>
            <a:endParaRPr lang="en-GB" dirty="0" smtClean="0"/>
          </a:p>
          <a:p>
            <a:r>
              <a:rPr lang="en-GB" dirty="0" smtClean="0"/>
              <a:t>We're </a:t>
            </a:r>
            <a:r>
              <a:rPr lang="en-GB" dirty="0"/>
              <a:t>rich, but we don't got no money. </a:t>
            </a:r>
            <a:endParaRPr lang="en-GB" dirty="0" smtClean="0"/>
          </a:p>
          <a:p>
            <a:r>
              <a:rPr lang="en-GB" dirty="0" smtClean="0"/>
              <a:t>We're </a:t>
            </a:r>
            <a:r>
              <a:rPr lang="en-GB" dirty="0"/>
              <a:t>just a bunch of kids, we're rich, but we don't got no money. </a:t>
            </a:r>
            <a:endParaRPr lang="en-GB" dirty="0"/>
          </a:p>
          <a:p>
            <a:r>
              <a:rPr lang="en-GB" dirty="0" smtClean="0"/>
              <a:t>You </a:t>
            </a:r>
            <a:r>
              <a:rPr lang="en-GB" dirty="0"/>
              <a:t>spend your life </a:t>
            </a:r>
            <a:r>
              <a:rPr lang="en-GB" dirty="0" err="1"/>
              <a:t>runnin</a:t>
            </a:r>
            <a:r>
              <a:rPr lang="en-GB" dirty="0"/>
              <a:t>' away from your family.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your old age now it's all that you're wanting. </a:t>
            </a:r>
            <a:endParaRPr lang="en-GB" dirty="0" smtClean="0"/>
          </a:p>
          <a:p>
            <a:r>
              <a:rPr lang="en-GB" dirty="0" err="1" smtClean="0"/>
              <a:t>Ain't</a:t>
            </a:r>
            <a:r>
              <a:rPr lang="en-GB" dirty="0" smtClean="0"/>
              <a:t> </a:t>
            </a:r>
            <a:r>
              <a:rPr lang="en-GB" dirty="0"/>
              <a:t>it funny how the simple things in life are the only things that really matter? </a:t>
            </a:r>
            <a:endParaRPr lang="en-GB" dirty="0" smtClean="0"/>
          </a:p>
          <a:p>
            <a:r>
              <a:rPr lang="en-GB" dirty="0" smtClean="0"/>
              <a:t>Your </a:t>
            </a:r>
            <a:r>
              <a:rPr lang="en-GB" dirty="0"/>
              <a:t>life is complicated found your dreams were overrated now you're old and </a:t>
            </a:r>
            <a:r>
              <a:rPr lang="en-GB" dirty="0" err="1"/>
              <a:t>wanna</a:t>
            </a:r>
            <a:r>
              <a:rPr lang="en-GB" dirty="0"/>
              <a:t> go back, but you can't. </a:t>
            </a:r>
            <a:endParaRPr lang="en-GB" dirty="0" smtClean="0"/>
          </a:p>
          <a:p>
            <a:r>
              <a:rPr lang="en-GB" dirty="0" smtClean="0"/>
              <a:t>We're </a:t>
            </a:r>
            <a:r>
              <a:rPr lang="en-GB" dirty="0"/>
              <a:t>just a bunch of kids, we're rich, and we don't need your money.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96" y="116632"/>
            <a:ext cx="1094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0266" y="1340768"/>
            <a:ext cx="11758801" cy="33239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Task</a:t>
            </a:r>
            <a:r>
              <a:rPr lang="en-GB" altLang="en-US" sz="30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Open the document called, ‘</a:t>
            </a:r>
            <a:r>
              <a:rPr lang="en-GB" altLang="en-US" sz="3000" b="1" dirty="0" smtClean="0">
                <a:solidFill>
                  <a:srgbClr val="00B0F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Religion &amp; Wealth info</a:t>
            </a:r>
            <a:r>
              <a:rPr lang="en-GB" altLang="en-US" sz="30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’ and read page 1.  </a:t>
            </a:r>
            <a:endParaRPr lang="en-GB" altLang="en-US" sz="3000" b="1" dirty="0" smtClean="0">
              <a:solidFill>
                <a:srgbClr val="7030A0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lphaLcParenR"/>
            </a:pPr>
            <a:r>
              <a:rPr lang="en-GB" altLang="en-US" sz="30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</a:t>
            </a:r>
            <a:r>
              <a:rPr lang="en-GB" altLang="en-US" sz="30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the story of </a:t>
            </a:r>
            <a:r>
              <a:rPr lang="en-GB" altLang="en-US" sz="30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Zacchaeus.</a:t>
            </a:r>
          </a:p>
          <a:p>
            <a:pPr marL="228600" indent="-228600" eaLnBrk="1" hangingPunct="1">
              <a:buAutoNum type="alphaLcParenR"/>
            </a:pPr>
            <a:r>
              <a:rPr lang="en-GB" altLang="en-US" sz="30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Do a bullet point summary or story board with words to summarise the story.</a:t>
            </a:r>
          </a:p>
          <a:p>
            <a:pPr marL="228600" indent="-228600" eaLnBrk="1" hangingPunct="1">
              <a:buAutoNum type="alphaLcParenR"/>
            </a:pPr>
            <a:r>
              <a:rPr lang="en-GB" altLang="en-US" sz="3000" b="1" dirty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b="1" dirty="0" smtClean="0">
                <a:solidFill>
                  <a:srgbClr val="7030A0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Answer questions 1-2 on the sheet.</a:t>
            </a:r>
            <a:endParaRPr lang="en-GB" altLang="en-US" sz="600" b="1" dirty="0"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00" b="1" dirty="0" smtClean="0"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endParaRPr lang="en-GB" altLang="en-US" sz="3000" b="1" i="1" dirty="0">
              <a:solidFill>
                <a:srgbClr val="FFCCFF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d1v8u1ev1s9e4n.cloudfront.net/551d72735ccacf4f625a9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5288103"/>
            <a:ext cx="2485543" cy="159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157.photobucket.com/albums/t52/howie777/Animated_jesus_fish_h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2204706" cy="110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96" y="116632"/>
            <a:ext cx="1094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756" y="1124744"/>
            <a:ext cx="11665296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dirty="0" smtClean="0">
                <a:solidFill>
                  <a:srgbClr val="7030A0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Task</a:t>
            </a:r>
            <a:endParaRPr lang="en-GB" sz="2800" b="1" dirty="0" smtClean="0">
              <a:solidFill>
                <a:srgbClr val="7030A0"/>
              </a:solidFill>
              <a:latin typeface="Maiandra GD" panose="020E0502030308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7030A0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Read page 3 of the sheet.</a:t>
            </a:r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7030A0"/>
                </a:solidFill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 the questions.</a:t>
            </a:r>
          </a:p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7030A0"/>
                </a:solidFill>
                <a:effectLst/>
                <a:latin typeface="Maiandra GD" panose="020E0502030308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is an easier version on page 4.</a:t>
            </a:r>
            <a:endParaRPr lang="en-GB" sz="2400" b="1" dirty="0">
              <a:solidFill>
                <a:srgbClr val="7030A0"/>
              </a:solidFill>
              <a:effectLst/>
              <a:latin typeface="Maiandra GD" panose="020E0502030308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keytoann.files.wordpress.com/2010/09/a-buddh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04" y="4869160"/>
            <a:ext cx="1676400" cy="2095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796" y="188640"/>
            <a:ext cx="10945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 CHRISTY" panose="02000000000000000000" pitchFamily="2" charset="0"/>
              </a:rPr>
              <a:t>Religious Beliefs about Wealth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 CHRISTY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796" y="1556792"/>
            <a:ext cx="11449272" cy="21390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</a:t>
            </a:r>
            <a:r>
              <a:rPr lang="en-GB" sz="2800" b="1" dirty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causes of poverty.  (2 marks)</a:t>
            </a:r>
            <a:endParaRPr lang="en-GB" sz="2000" b="1" dirty="0">
              <a:solidFill>
                <a:srgbClr val="7030A0"/>
              </a:solidFill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50" b="1" dirty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7030A0"/>
              </a:solidFill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Give </a:t>
            </a:r>
            <a:r>
              <a:rPr lang="en-GB" sz="2800" b="1" dirty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ways in which people become wealthy.  (2 marks)</a:t>
            </a:r>
            <a:endParaRPr lang="en-GB" sz="2000" b="1" dirty="0">
              <a:solidFill>
                <a:srgbClr val="7030A0"/>
              </a:solidFill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1050" b="1" dirty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7030A0"/>
              </a:solidFill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Explain </a:t>
            </a:r>
            <a:r>
              <a:rPr lang="en-GB" sz="2800" b="1" dirty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religious beliefs about the correct use of money.</a:t>
            </a:r>
            <a:endParaRPr lang="en-GB" sz="2000" b="1" dirty="0">
              <a:solidFill>
                <a:srgbClr val="7030A0"/>
              </a:solidFill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2800" b="1" dirty="0">
                <a:solidFill>
                  <a:srgbClr val="7030A0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 to Christianity and Buddhism in your answer.   (5 marks)</a:t>
            </a:r>
            <a:endParaRPr lang="en-GB" sz="2000" b="1" dirty="0">
              <a:solidFill>
                <a:srgbClr val="7030A0"/>
              </a:solidFill>
              <a:effectLst/>
              <a:latin typeface="Maiandra GD" panose="020E0502030308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gifgifs.com/animations/other-animations/money/money-flying-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4509120"/>
            <a:ext cx="2980725" cy="2175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 16x9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currency design (widescreen)</Template>
  <TotalTime>0</TotalTime>
  <Words>698</Words>
  <Application>Microsoft Office PowerPoint</Application>
  <PresentationFormat>Custom</PresentationFormat>
  <Paragraphs>78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Currency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2016-04-21T08:56:53Z</dcterms:created>
  <dcterms:modified xsi:type="dcterms:W3CDTF">2024-04-18T18:56:33Z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