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66" r:id="rId3"/>
    <p:sldId id="267" r:id="rId4"/>
    <p:sldId id="271" r:id="rId5"/>
    <p:sldId id="272" r:id="rId6"/>
    <p:sldId id="274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Oval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4545" y="108225"/>
            <a:ext cx="888642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Religion and Sexism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01521" y="1767205"/>
            <a:ext cx="107667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>
                <a:solidFill>
                  <a:srgbClr val="FEDEED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Key Question</a:t>
            </a:r>
            <a:r>
              <a:rPr lang="en-GB" altLang="en-US" sz="3200" b="1" u="sng" dirty="0" smtClean="0">
                <a:solidFill>
                  <a:srgbClr val="FEDEED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GB" altLang="en-US" sz="800" b="1" dirty="0">
              <a:solidFill>
                <a:srgbClr val="FEDEED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rgbClr val="FEDEED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What are religious attitudes to sexism?</a:t>
            </a:r>
            <a:endParaRPr lang="en-GB" altLang="en-US" sz="3200" b="1" dirty="0">
              <a:solidFill>
                <a:srgbClr val="FEDEED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97735" y="3193607"/>
            <a:ext cx="11128263" cy="117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 smtClean="0">
                <a:latin typeface="Maiandra GD" panose="020E0502030308020204" pitchFamily="34" charset="0"/>
                <a:cs typeface="Arial" panose="020B0604020202020204" pitchFamily="34" charset="0"/>
              </a:rPr>
              <a:t>Starter.</a:t>
            </a:r>
          </a:p>
          <a:p>
            <a:pPr eaLnBrk="1" hangingPunct="1"/>
            <a:endParaRPr lang="en-GB" altLang="en-US" sz="800" b="1" dirty="0" smtClean="0"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050" b="1" dirty="0" smtClean="0">
                <a:latin typeface="Maiandra GD" panose="020E0502030308020204" pitchFamily="34" charset="0"/>
                <a:cs typeface="Arial" panose="020B0604020202020204" pitchFamily="34" charset="0"/>
              </a:rPr>
              <a:t>Religious teachings - add the missing words... (sheet) </a:t>
            </a:r>
            <a:endParaRPr lang="en-GB" altLang="en-US" sz="3050" b="1" dirty="0">
              <a:latin typeface="Maiandra GD" panose="020E0502030308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 descr="http://flowers.phillipmartin.info/pasque_flower_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52533">
            <a:off x="9968282" y="6459"/>
            <a:ext cx="2129262" cy="211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545" y="108225"/>
            <a:ext cx="888642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 smtClean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Religion and Sexism</a:t>
            </a:r>
            <a:endParaRPr lang="en-US" sz="6600" b="0" cap="none" spc="0" dirty="0">
              <a:ln w="28575"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24755" y="1827077"/>
            <a:ext cx="1092987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DLOs.</a:t>
            </a:r>
          </a:p>
          <a:p>
            <a:pPr eaLnBrk="1" hangingPunct="1"/>
            <a:endParaRPr lang="en-GB" altLang="en-US" sz="800" b="1" dirty="0">
              <a:solidFill>
                <a:schemeClr val="bg1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050" b="1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To recognise different opinions about sexism within religion.</a:t>
            </a:r>
          </a:p>
          <a:p>
            <a:pPr eaLnBrk="1" hangingPunct="1"/>
            <a:r>
              <a:rPr lang="en-GB" altLang="en-US" sz="3050" b="1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To compare religious sources about the role of women.</a:t>
            </a:r>
          </a:p>
          <a:p>
            <a:pPr eaLnBrk="1" hangingPunct="1"/>
            <a:r>
              <a:rPr lang="en-GB" altLang="en-US" sz="3050" b="1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To evaluate religious attitudes to the roles of women.</a:t>
            </a:r>
          </a:p>
          <a:p>
            <a:pPr eaLnBrk="1" hangingPunct="1"/>
            <a:r>
              <a:rPr lang="en-GB" altLang="en-US" sz="3050" b="1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 </a:t>
            </a:r>
            <a:endParaRPr lang="en-GB" altLang="en-US" sz="3050" b="1" dirty="0">
              <a:solidFill>
                <a:schemeClr val="bg1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223492" y="4412400"/>
            <a:ext cx="10148553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Read and explain.</a:t>
            </a:r>
          </a:p>
          <a:p>
            <a:pPr eaLnBrk="1" hangingPunct="1"/>
            <a:endParaRPr lang="en-GB" altLang="en-US" sz="800" b="1" dirty="0">
              <a:solidFill>
                <a:schemeClr val="bg1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Read the information about sexism in society.</a:t>
            </a:r>
          </a:p>
          <a:p>
            <a:pPr eaLnBrk="1" hangingPunct="1"/>
            <a:r>
              <a:rPr lang="en-GB" altLang="en-US" sz="3200" b="1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Note down 4 ways in which women are treated differently in today’s world.</a:t>
            </a:r>
            <a:endParaRPr lang="en-GB" altLang="en-US" sz="3200" b="1" dirty="0">
              <a:solidFill>
                <a:schemeClr val="bg1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://www.animationplayhouse.com/bunnybabi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758" y="4279117"/>
            <a:ext cx="1839867" cy="245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4545" y="108225"/>
            <a:ext cx="888642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0" cap="none" spc="0" dirty="0" smtClean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Berlin Sans FB Demi" panose="020E0802020502020306" pitchFamily="34" charset="0"/>
              </a:rPr>
              <a:t>Religion and Sexism</a:t>
            </a:r>
            <a:endParaRPr lang="en-US" sz="6600" b="0" cap="none" spc="0" dirty="0">
              <a:ln w="28575"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87886" y="1978292"/>
            <a:ext cx="1014855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Read and explain.</a:t>
            </a:r>
          </a:p>
          <a:p>
            <a:pPr eaLnBrk="1" hangingPunct="1"/>
            <a:endParaRPr lang="en-GB" altLang="en-US" sz="1000" b="1" dirty="0">
              <a:solidFill>
                <a:schemeClr val="bg1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In one of the outlines you will be given, note down positive views of women in the Bible and the Christian Church.</a:t>
            </a:r>
          </a:p>
          <a:p>
            <a:pPr eaLnBrk="1" hangingPunct="1"/>
            <a:endParaRPr lang="en-GB" altLang="en-US" b="1" dirty="0">
              <a:solidFill>
                <a:schemeClr val="bg1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In the other outline, note down negative views of women in the Bible and in the Christian Church.</a:t>
            </a:r>
            <a:endParaRPr lang="en-GB" altLang="en-US" sz="3200" b="1" dirty="0">
              <a:solidFill>
                <a:schemeClr val="bg1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www.lookingforloves.com/animated%20gif%20friends%20images%20love/flowers/animated%20gif%20flowers%20images%20glitter%206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96270" y="4017589"/>
            <a:ext cx="3498761" cy="308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8939" y="146861"/>
            <a:ext cx="888642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0" cap="none" spc="0" dirty="0" smtClean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Berlin Sans FB Demi" panose="020E0802020502020306" pitchFamily="34" charset="0"/>
              </a:rPr>
              <a:t>Religion and Sexism</a:t>
            </a:r>
            <a:endParaRPr lang="en-US" sz="6000" b="0" cap="none" spc="0" dirty="0">
              <a:ln w="28575"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46974" y="1669199"/>
            <a:ext cx="11354874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Review.</a:t>
            </a:r>
          </a:p>
          <a:p>
            <a:pPr eaLnBrk="1" hangingPunct="1"/>
            <a:endParaRPr lang="en-GB" altLang="en-US" sz="1000" b="1" dirty="0">
              <a:solidFill>
                <a:schemeClr val="bg1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Explain two religious beliefs about the status of women in religion. Refer to scripture or sacred writings in your answer</a:t>
            </a:r>
            <a:r>
              <a:rPr lang="en-GB" sz="3000" b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. </a:t>
            </a:r>
            <a:r>
              <a:rPr lang="en-GB" sz="2400" b="1" i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(5 marks)</a:t>
            </a:r>
            <a:endParaRPr lang="en-GB" altLang="en-US" sz="2400" b="1" i="1" dirty="0">
              <a:solidFill>
                <a:schemeClr val="bg1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://www.clipartbest.com/cliparts/9TR/agb/9TRagbyjc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96112">
            <a:off x="10629356" y="4369313"/>
            <a:ext cx="173513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678" y="3940898"/>
            <a:ext cx="1013782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Advice... </a:t>
            </a:r>
          </a:p>
          <a:p>
            <a:pPr eaLnBrk="1" hangingPunct="1"/>
            <a:endParaRPr lang="en-GB" altLang="en-US" sz="1000" b="1" dirty="0">
              <a:solidFill>
                <a:schemeClr val="bg1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000" b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Make sure you use two different teachings or quotations.</a:t>
            </a:r>
            <a:endParaRPr lang="en-GB" altLang="en-US" sz="2400" b="1" dirty="0">
              <a:solidFill>
                <a:schemeClr val="bg1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000" b="1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You will be awarded a mark for each of the two different quotations and another mark each for each explanation.</a:t>
            </a:r>
            <a:endParaRPr lang="en-GB" altLang="en-US" sz="3000" b="1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421" y="146788"/>
            <a:ext cx="88864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Berlin Sans FB Demi" panose="020E0802020502020306" pitchFamily="34" charset="0"/>
              </a:rPr>
              <a:t>Religion and Sexism</a:t>
            </a:r>
            <a:endParaRPr lang="en-US" sz="5400" b="0" cap="none" spc="0" dirty="0">
              <a:ln w="28575"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101436" y="1426672"/>
            <a:ext cx="11090564" cy="515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u="sng" kern="1200" dirty="0">
                <a:solidFill>
                  <a:schemeClr val="bg1"/>
                </a:solidFill>
                <a:effectLst/>
                <a:latin typeface="Maiandra GD"/>
                <a:ea typeface="Times New Roman"/>
                <a:cs typeface="Times New Roman"/>
              </a:rPr>
              <a:t>Explain two religious beliefs about the status of women in religion. Refer to scripture or sacred writings in your answer. </a:t>
            </a:r>
            <a:r>
              <a:rPr lang="en-GB" sz="1600" b="1" i="1" u="sng" kern="1200" dirty="0">
                <a:solidFill>
                  <a:schemeClr val="bg1"/>
                </a:solidFill>
                <a:effectLst/>
                <a:latin typeface="Maiandra GD"/>
                <a:ea typeface="Times New Roman"/>
                <a:cs typeface="Times New Roman"/>
              </a:rPr>
              <a:t>(5 marks)</a:t>
            </a:r>
            <a:endParaRPr lang="en-GB" sz="24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1600" b="1" i="1" kern="1200" dirty="0">
                <a:solidFill>
                  <a:schemeClr val="bg1"/>
                </a:solidFill>
                <a:effectLst/>
                <a:latin typeface="Maiandra GD"/>
                <a:ea typeface="Times New Roman"/>
                <a:cs typeface="Times New Roman"/>
              </a:rPr>
              <a:t> </a:t>
            </a:r>
            <a:endParaRPr lang="en-GB" sz="24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kern="1200" dirty="0">
                <a:solidFill>
                  <a:schemeClr val="bg1"/>
                </a:solidFill>
                <a:effectLst/>
                <a:latin typeface="Maiandra GD"/>
                <a:ea typeface="Times New Roman"/>
                <a:cs typeface="Times New Roman"/>
              </a:rPr>
              <a:t>In some Christian Churches such as the Salvation Army, women … …</a:t>
            </a:r>
            <a:endParaRPr lang="en-GB" sz="24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b="1" kern="1200" dirty="0">
                <a:solidFill>
                  <a:schemeClr val="bg1"/>
                </a:solidFill>
                <a:effectLst/>
                <a:latin typeface="Maiandra GD"/>
                <a:ea typeface="Times New Roman"/>
                <a:cs typeface="Times New Roman"/>
              </a:rPr>
              <a:t> </a:t>
            </a:r>
            <a:endParaRPr lang="en-GB" sz="16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kern="1200" dirty="0">
                <a:solidFill>
                  <a:schemeClr val="bg1"/>
                </a:solidFill>
                <a:effectLst/>
                <a:latin typeface="Maiandra GD"/>
                <a:ea typeface="Times New Roman"/>
                <a:cs typeface="Times New Roman"/>
              </a:rPr>
              <a:t>The Church of England allows women to … …</a:t>
            </a:r>
            <a:endParaRPr lang="en-GB" sz="24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b="1" kern="1200" dirty="0">
                <a:solidFill>
                  <a:schemeClr val="bg1"/>
                </a:solidFill>
                <a:effectLst/>
                <a:latin typeface="Maiandra GD"/>
                <a:ea typeface="Times New Roman"/>
                <a:cs typeface="Times New Roman"/>
              </a:rPr>
              <a:t> </a:t>
            </a:r>
            <a:endParaRPr lang="en-GB" sz="16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kern="1200" dirty="0">
                <a:solidFill>
                  <a:schemeClr val="bg1"/>
                </a:solidFill>
                <a:effectLst/>
                <a:latin typeface="Maiandra GD"/>
                <a:ea typeface="Times New Roman"/>
                <a:cs typeface="Times New Roman"/>
              </a:rPr>
              <a:t>However the Bible says (1 Corinthians 14:34)… …</a:t>
            </a:r>
            <a:endParaRPr lang="en-GB" sz="24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b="1" kern="1200" dirty="0">
                <a:solidFill>
                  <a:schemeClr val="bg1"/>
                </a:solidFill>
                <a:effectLst/>
                <a:latin typeface="Maiandra GD"/>
                <a:ea typeface="Times New Roman"/>
                <a:cs typeface="Times New Roman"/>
              </a:rPr>
              <a:t> </a:t>
            </a:r>
            <a:endParaRPr lang="en-GB" sz="16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kern="1200" dirty="0">
                <a:solidFill>
                  <a:schemeClr val="bg1"/>
                </a:solidFill>
                <a:effectLst/>
                <a:latin typeface="Maiandra GD"/>
                <a:ea typeface="Times New Roman"/>
                <a:cs typeface="Times New Roman"/>
              </a:rPr>
              <a:t>Jesus also had no … … </a:t>
            </a:r>
            <a:endParaRPr lang="en-GB" sz="24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b="1" kern="1200" dirty="0">
                <a:solidFill>
                  <a:schemeClr val="bg1"/>
                </a:solidFill>
                <a:effectLst/>
                <a:latin typeface="Maiandra GD"/>
                <a:ea typeface="Times New Roman"/>
                <a:cs typeface="Times New Roman"/>
              </a:rPr>
              <a:t> </a:t>
            </a:r>
            <a:endParaRPr lang="en-GB" sz="16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kern="1200" dirty="0">
                <a:solidFill>
                  <a:schemeClr val="bg1"/>
                </a:solidFill>
                <a:effectLst/>
                <a:latin typeface="Maiandra GD"/>
                <a:ea typeface="Times New Roman"/>
                <a:cs typeface="Times New Roman"/>
              </a:rPr>
              <a:t>Therefore in the Catholic Church women … … …   </a:t>
            </a:r>
            <a:endParaRPr lang="en-GB" sz="24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b="1" i="1" kern="1200" dirty="0">
                <a:solidFill>
                  <a:schemeClr val="bg1"/>
                </a:solidFill>
                <a:effectLst/>
                <a:latin typeface="Maiandra GD"/>
                <a:ea typeface="Times New Roman"/>
                <a:cs typeface="Times New Roman"/>
              </a:rPr>
              <a:t> </a:t>
            </a:r>
            <a:endParaRPr lang="en-GB" sz="24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1100" b="1" dirty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 </a:t>
            </a:r>
            <a:endParaRPr lang="en-GB" sz="24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190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901521" y="1390918"/>
            <a:ext cx="11290479" cy="456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3200" b="1" u="sng" dirty="0" smtClean="0">
                <a:solidFill>
                  <a:schemeClr val="bg1"/>
                </a:solidFill>
                <a:latin typeface="Maiandra GD" panose="020E0502030308020204" pitchFamily="34" charset="0"/>
                <a:cs typeface="Arial" panose="020B0604020202020204" pitchFamily="34" charset="0"/>
              </a:rPr>
              <a:t>Evaluate.</a:t>
            </a:r>
          </a:p>
          <a:p>
            <a:pPr eaLnBrk="1" hangingPunct="1"/>
            <a:endParaRPr lang="en-GB" altLang="en-US" sz="1000" b="1" dirty="0">
              <a:solidFill>
                <a:schemeClr val="bg1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sz="3000" b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‘Religions would never be sexist.’</a:t>
            </a:r>
          </a:p>
          <a:p>
            <a:pPr eaLnBrk="1" hangingPunct="1"/>
            <a:r>
              <a:rPr lang="en-GB" sz="3000" b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 Evaluate </a:t>
            </a:r>
            <a:r>
              <a:rPr lang="en-GB" sz="3000" b="1" dirty="0">
                <a:solidFill>
                  <a:schemeClr val="bg1"/>
                </a:solidFill>
                <a:latin typeface="Maiandra GD" panose="020E0502030308020204" pitchFamily="34" charset="0"/>
              </a:rPr>
              <a:t>this statement. </a:t>
            </a:r>
            <a:endParaRPr lang="en-GB" sz="3000" b="1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eaLnBrk="1" hangingPunct="1"/>
            <a:endParaRPr lang="en-GB" sz="1050" b="1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eaLnBrk="1" hangingPunct="1"/>
            <a:r>
              <a:rPr lang="en-GB" sz="2800" b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In </a:t>
            </a:r>
            <a:r>
              <a:rPr lang="en-GB" sz="2800" b="1" dirty="0">
                <a:solidFill>
                  <a:schemeClr val="bg1"/>
                </a:solidFill>
                <a:latin typeface="Maiandra GD" panose="020E0502030308020204" pitchFamily="34" charset="0"/>
              </a:rPr>
              <a:t>your answer you: </a:t>
            </a:r>
            <a:endParaRPr lang="en-GB" sz="2800" b="1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eaLnBrk="1" hangingPunct="1"/>
            <a:endParaRPr lang="en-GB" sz="800" b="1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eaLnBrk="1" hangingPunct="1"/>
            <a:r>
              <a:rPr lang="en-GB" sz="2800" b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• </a:t>
            </a:r>
            <a:r>
              <a:rPr lang="en-GB" sz="2800" b="1" dirty="0">
                <a:solidFill>
                  <a:schemeClr val="bg1"/>
                </a:solidFill>
                <a:latin typeface="Maiandra GD" panose="020E0502030308020204" pitchFamily="34" charset="0"/>
              </a:rPr>
              <a:t>should give reasoned arguments in support of this statement </a:t>
            </a:r>
            <a:endParaRPr lang="en-GB" sz="2800" b="1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eaLnBrk="1" hangingPunct="1"/>
            <a:r>
              <a:rPr lang="en-GB" sz="2800" b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• </a:t>
            </a:r>
            <a:r>
              <a:rPr lang="en-GB" sz="2800" b="1" dirty="0">
                <a:solidFill>
                  <a:schemeClr val="bg1"/>
                </a:solidFill>
                <a:latin typeface="Maiandra GD" panose="020E0502030308020204" pitchFamily="34" charset="0"/>
              </a:rPr>
              <a:t>should give reasoned arguments to support a different point of view </a:t>
            </a:r>
            <a:endParaRPr lang="en-GB" sz="2800" b="1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eaLnBrk="1" hangingPunct="1"/>
            <a:r>
              <a:rPr lang="en-GB" sz="2800" b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• </a:t>
            </a:r>
            <a:r>
              <a:rPr lang="en-GB" sz="2800" b="1" dirty="0">
                <a:solidFill>
                  <a:schemeClr val="bg1"/>
                </a:solidFill>
                <a:latin typeface="Maiandra GD" panose="020E0502030308020204" pitchFamily="34" charset="0"/>
              </a:rPr>
              <a:t>should refer to religious arguments </a:t>
            </a:r>
            <a:endParaRPr lang="en-GB" sz="2800" b="1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eaLnBrk="1" hangingPunct="1"/>
            <a:r>
              <a:rPr lang="en-GB" sz="2800" b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• </a:t>
            </a:r>
            <a:r>
              <a:rPr lang="en-GB" sz="2800" b="1" dirty="0">
                <a:solidFill>
                  <a:schemeClr val="bg1"/>
                </a:solidFill>
                <a:latin typeface="Maiandra GD" panose="020E0502030308020204" pitchFamily="34" charset="0"/>
              </a:rPr>
              <a:t>may refer to non-religious arguments </a:t>
            </a:r>
            <a:endParaRPr lang="en-GB" sz="2800" b="1" dirty="0" smtClean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eaLnBrk="1" hangingPunct="1"/>
            <a:r>
              <a:rPr lang="en-GB" sz="2800" b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• </a:t>
            </a:r>
            <a:r>
              <a:rPr lang="en-GB" sz="2800" b="1" dirty="0">
                <a:solidFill>
                  <a:schemeClr val="bg1"/>
                </a:solidFill>
                <a:latin typeface="Maiandra GD" panose="020E0502030308020204" pitchFamily="34" charset="0"/>
              </a:rPr>
              <a:t>should reach a justified </a:t>
            </a:r>
            <a:r>
              <a:rPr lang="en-GB" sz="2800" b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conclusion.</a:t>
            </a:r>
            <a:r>
              <a:rPr lang="en-GB" sz="3000" b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  <a:r>
              <a:rPr lang="en-GB" sz="2400" b="1" i="1" dirty="0" smtClean="0">
                <a:solidFill>
                  <a:schemeClr val="bg1"/>
                </a:solidFill>
                <a:latin typeface="Maiandra GD" panose="020E0502030308020204" pitchFamily="34" charset="0"/>
              </a:rPr>
              <a:t>(12 marks)</a:t>
            </a:r>
            <a:endParaRPr lang="en-GB" altLang="en-US" sz="2400" b="1" i="1" dirty="0">
              <a:solidFill>
                <a:schemeClr val="bg1"/>
              </a:solidFill>
              <a:latin typeface="Maiandra GD" panose="020E0502030308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939" y="146861"/>
            <a:ext cx="88864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2857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Berlin Sans FB Demi" panose="020E0802020502020306" pitchFamily="34" charset="0"/>
              </a:rPr>
              <a:t>Religion and Sexism</a:t>
            </a:r>
            <a:endParaRPr lang="en-US" sz="5400" b="0" cap="none" spc="0" dirty="0">
              <a:ln w="28575"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blurRad="6350" stA="55000" endA="300" endPos="45500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5122" name="Picture 2" descr="http://www.picgifs.com/graphics/f/flowers/graphics-flowers-20573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58901" y="0"/>
            <a:ext cx="3033099" cy="278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17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CB300F-524B-4030-A6B4-61DED4F50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Purple flowers on blue (widescreen)</Template>
  <TotalTime>0</TotalTime>
  <Words>298</Words>
  <Application>Microsoft Office PowerPoint</Application>
  <PresentationFormat>Custom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FLOWERS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2016-03-12T11:38:33Z</dcterms:created>
  <dcterms:modified xsi:type="dcterms:W3CDTF">2016-04-18T12:30:32Z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TC030988909991</vt:lpwstr>
  </property>
</Properties>
</file>