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64" r:id="rId2"/>
    <p:sldId id="265" r:id="rId3"/>
    <p:sldId id="269" r:id="rId4"/>
    <p:sldId id="260" r:id="rId5"/>
    <p:sldId id="267" r:id="rId6"/>
    <p:sldId id="266" r:id="rId7"/>
    <p:sldId id="261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782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1CC7-B30B-4892-8444-85EA4AE1709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E5217-5664-4557-BA30-C635AB866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1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D66E3-190C-46DE-9362-C7EA5FF0BE3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1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3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3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7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42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1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7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0749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94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7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4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1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2089-23C7-4BAE-A6EF-0142986CF6B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FAC06C-8112-4DCD-AFC2-452ED012D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ZVqUU_R9V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bc.co.uk/news/world-us-canada-1419907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lvidnkEwY" TargetMode="External"/><Relationship Id="rId2" Type="http://schemas.openxmlformats.org/officeDocument/2006/relationships/hyperlink" Target="https://www.youtube.com/watch?v=fqqpvswk46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51584" y="3933056"/>
            <a:ext cx="7043208" cy="1523494"/>
          </a:xfrm>
        </p:spPr>
        <p:txBody>
          <a:bodyPr/>
          <a:lstStyle/>
          <a:p>
            <a:pPr>
              <a:defRPr/>
            </a:pPr>
            <a:r>
              <a:rPr lang="en-GB" sz="3600" u="sng" dirty="0"/>
              <a:t>Starter: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Copy the key word.</a:t>
            </a:r>
            <a:endParaRPr lang="en-GB" sz="3600" dirty="0"/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566989" y="2924176"/>
            <a:ext cx="7043737" cy="461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Key word: </a:t>
            </a:r>
            <a:r>
              <a:rPr lang="en-GB" altLang="en-US" dirty="0" smtClean="0">
                <a:solidFill>
                  <a:srgbClr val="FF0000"/>
                </a:solidFill>
              </a:rPr>
              <a:t>Islamophobia</a:t>
            </a:r>
            <a:r>
              <a:rPr lang="en-GB" altLang="en-US" dirty="0" smtClean="0"/>
              <a:t> – prejudice against Muslims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300" y="1268760"/>
            <a:ext cx="11468100" cy="1384994"/>
          </a:xfrm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Religious Prejudice</a:t>
            </a:r>
            <a:endParaRPr lang="en-GB" dirty="0"/>
          </a:p>
        </p:txBody>
      </p:sp>
      <p:pic>
        <p:nvPicPr>
          <p:cNvPr id="6" name="Picture 2" descr="A mega mosque in a suburb that was 90 per cent white 30 years ago and the  polite apartheid dividing Britain | Daily Mail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83" y="4429497"/>
            <a:ext cx="4265017" cy="24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50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2596" y="285728"/>
            <a:ext cx="821537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Religious Attitudes to Prejudice.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03389" y="1644650"/>
            <a:ext cx="8759825" cy="30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u="sng" dirty="0">
                <a:solidFill>
                  <a:srgbClr val="A20070"/>
                </a:solidFill>
                <a:latin typeface="Comic Sans MS" panose="030F0702030302020204" pitchFamily="66" charset="0"/>
              </a:rPr>
              <a:t>Lesson Outcomes.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A20070"/>
                </a:solidFill>
                <a:latin typeface="Comic Sans MS" panose="030F0702030302020204" pitchFamily="66" charset="0"/>
              </a:rPr>
              <a:t>  To </a:t>
            </a:r>
            <a:r>
              <a:rPr lang="en-GB" altLang="en-US" sz="2400" dirty="0" smtClean="0">
                <a:solidFill>
                  <a:srgbClr val="A20070"/>
                </a:solidFill>
                <a:latin typeface="Comic Sans MS" panose="030F0702030302020204" pitchFamily="66" charset="0"/>
              </a:rPr>
              <a:t>consider the harmful effects of stereotyping</a:t>
            </a:r>
            <a:endParaRPr lang="en-GB" altLang="en-US" sz="2400" u="sng" dirty="0">
              <a:solidFill>
                <a:srgbClr val="A2007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A20070"/>
                </a:solidFill>
                <a:latin typeface="Comic Sans MS" panose="030F0702030302020204" pitchFamily="66" charset="0"/>
              </a:rPr>
              <a:t>To explain an example of a Muslim who does not fit </a:t>
            </a:r>
            <a:r>
              <a:rPr lang="en-GB" altLang="en-US" sz="2400" dirty="0" smtClean="0">
                <a:solidFill>
                  <a:srgbClr val="A20070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2400" dirty="0">
                <a:solidFill>
                  <a:srgbClr val="A20070"/>
                </a:solidFill>
                <a:latin typeface="Comic Sans MS" panose="030F0702030302020204" pitchFamily="66" charset="0"/>
              </a:rPr>
              <a:t>stereotype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 smtClean="0">
                <a:solidFill>
                  <a:srgbClr val="A20070"/>
                </a:solidFill>
                <a:latin typeface="Comic Sans MS" panose="030F0702030302020204" pitchFamily="66" charset="0"/>
              </a:rPr>
              <a:t> To learn some Muslim teachings treatment of others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 smtClean="0">
                <a:solidFill>
                  <a:srgbClr val="A20070"/>
                </a:solidFill>
                <a:latin typeface="Comic Sans MS" panose="030F0702030302020204" pitchFamily="66" charset="0"/>
              </a:rPr>
              <a:t>To  </a:t>
            </a:r>
            <a:r>
              <a:rPr lang="en-GB" altLang="en-US" sz="2400" dirty="0">
                <a:solidFill>
                  <a:srgbClr val="A20070"/>
                </a:solidFill>
                <a:latin typeface="Comic Sans MS" panose="030F0702030302020204" pitchFamily="66" charset="0"/>
              </a:rPr>
              <a:t>evaluate whether prejudice can be stopped.</a:t>
            </a:r>
          </a:p>
        </p:txBody>
      </p:sp>
      <p:pic>
        <p:nvPicPr>
          <p:cNvPr id="6149" name="Picture 2" descr="http://4.bp.blogspot.com/_M8WxkxV2KxY/Sbz7t6aGVbI/AAAAAAAABKs/cGRjmaoVANA/s400/harmony-poster-a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4508501"/>
            <a:ext cx="1627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76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900364" y="5805489"/>
            <a:ext cx="639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hlinkClick r:id="rId2"/>
              </a:rPr>
              <a:t>https://www.youtube.com/watch?v=wZVqUU_R9Vc</a:t>
            </a:r>
            <a:r>
              <a:rPr lang="en-GB" altLang="en-US"/>
              <a:t>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9" y="1360490"/>
            <a:ext cx="78962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627" y="175846"/>
            <a:ext cx="671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7030A0"/>
                </a:solidFill>
              </a:rPr>
              <a:t>Watch </a:t>
            </a:r>
            <a:r>
              <a:rPr lang="en-GB" dirty="0" smtClean="0">
                <a:solidFill>
                  <a:srgbClr val="7030A0"/>
                </a:solidFill>
              </a:rPr>
              <a:t>the video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What stereotype of Muslims does the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bully present?</a:t>
            </a: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425" y="175846"/>
            <a:ext cx="345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bullies and victims are actors pretending but the public reactions are real.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1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2782" y="6359962"/>
            <a:ext cx="614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u="sng" dirty="0">
                <a:hlinkClick r:id="rId2"/>
              </a:rPr>
              <a:t>http://www.bbc.co.uk/news/world-us-canada-14199078</a:t>
            </a:r>
            <a:r>
              <a:rPr lang="en-GB" altLang="en-US" dirty="0"/>
              <a:t> 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754313" y="765176"/>
            <a:ext cx="6399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/>
              <a:t>The Story of </a:t>
            </a:r>
            <a:r>
              <a:rPr lang="en-GB" altLang="en-US" sz="4000" dirty="0" err="1"/>
              <a:t>Rais</a:t>
            </a:r>
            <a:r>
              <a:rPr lang="en-GB" altLang="en-US" sz="4000" dirty="0"/>
              <a:t> </a:t>
            </a:r>
            <a:r>
              <a:rPr lang="en-GB" altLang="en-US" sz="4000" dirty="0" err="1" smtClean="0"/>
              <a:t>Bhuiyan</a:t>
            </a:r>
            <a:r>
              <a:rPr lang="en-GB" altLang="en-US" sz="4000" dirty="0" smtClean="0"/>
              <a:t> </a:t>
            </a:r>
            <a:endParaRPr lang="en-GB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307" y="1307360"/>
            <a:ext cx="34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  <a:r>
              <a:rPr lang="en-GB" dirty="0" smtClean="0">
                <a:solidFill>
                  <a:srgbClr val="7030A0"/>
                </a:solidFill>
              </a:rPr>
              <a:t>Copy the </a:t>
            </a:r>
            <a:r>
              <a:rPr lang="en-GB" dirty="0" smtClean="0">
                <a:solidFill>
                  <a:srgbClr val="7030A0"/>
                </a:solidFill>
              </a:rPr>
              <a:t>questions.</a:t>
            </a: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032" y="1953691"/>
            <a:ext cx="332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C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  <a:r>
              <a:rPr lang="en-GB" dirty="0" smtClean="0">
                <a:solidFill>
                  <a:srgbClr val="7030A0"/>
                </a:solidFill>
              </a:rPr>
              <a:t>Watch the three videos on this and the next slide and answer the questions with short answers.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306" y="3102650"/>
            <a:ext cx="3171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What happened to </a:t>
            </a:r>
            <a:r>
              <a:rPr lang="en-GB" dirty="0" err="1" smtClean="0"/>
              <a:t>Rais</a:t>
            </a:r>
            <a:r>
              <a:rPr lang="en-GB" dirty="0" smtClean="0"/>
              <a:t> </a:t>
            </a:r>
            <a:r>
              <a:rPr lang="en-GB" dirty="0" err="1" smtClean="0"/>
              <a:t>Bhuiyan</a:t>
            </a:r>
            <a:r>
              <a:rPr lang="en-GB" dirty="0" smtClean="0"/>
              <a:t> in 2001?</a:t>
            </a:r>
          </a:p>
          <a:p>
            <a:pPr marL="342900" indent="-342900">
              <a:buAutoNum type="arabicParenR"/>
            </a:pPr>
            <a:r>
              <a:rPr lang="en-GB" dirty="0" smtClean="0"/>
              <a:t>What stereotype did the other person have of him?</a:t>
            </a: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What did </a:t>
            </a:r>
            <a:r>
              <a:rPr lang="en-GB" dirty="0" err="1" smtClean="0"/>
              <a:t>Rais</a:t>
            </a:r>
            <a:r>
              <a:rPr lang="en-GB" dirty="0" smtClean="0"/>
              <a:t> do about it?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6032" y="5067300"/>
            <a:ext cx="3086098" cy="1477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Extension questions:</a:t>
            </a:r>
            <a:endParaRPr lang="en-GB" dirty="0" smtClean="0"/>
          </a:p>
          <a:p>
            <a:pPr marL="400050" indent="-400050">
              <a:buFont typeface="+mj-lt"/>
              <a:buAutoNum type="romanLcPeriod"/>
            </a:pPr>
            <a:r>
              <a:rPr lang="en-GB" dirty="0" smtClean="0"/>
              <a:t>Where was </a:t>
            </a:r>
            <a:r>
              <a:rPr lang="en-GB" dirty="0" err="1" smtClean="0"/>
              <a:t>Rais</a:t>
            </a:r>
            <a:r>
              <a:rPr lang="en-GB" dirty="0" smtClean="0"/>
              <a:t> from?</a:t>
            </a:r>
          </a:p>
          <a:p>
            <a:pPr marL="342900" indent="-342900">
              <a:buAutoNum type="romanLcPeriod"/>
            </a:pPr>
            <a:r>
              <a:rPr lang="en-GB" dirty="0" smtClean="0"/>
              <a:t>In what ways did Mark Stroman’s actions show ignorance?</a:t>
            </a:r>
            <a:endParaRPr lang="en-GB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3" y="1953691"/>
            <a:ext cx="5962650" cy="33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0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14663" y="5732464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hlinkClick r:id="rId2"/>
              </a:rPr>
              <a:t>https</a:t>
            </a:r>
            <a:r>
              <a:rPr lang="en-GB" altLang="en-US" dirty="0">
                <a:hlinkClick r:id="rId2"/>
              </a:rPr>
              <a:t>://www.youtube.com/watch?v=fqqpvswk46Q</a:t>
            </a:r>
            <a:r>
              <a:rPr lang="en-GB" altLang="en-US" dirty="0"/>
              <a:t> </a:t>
            </a:r>
            <a:endParaRPr lang="en-GB" altLang="en-US" dirty="0" smtClean="0"/>
          </a:p>
          <a:p>
            <a:r>
              <a:rPr lang="en-GB" altLang="en-US" dirty="0">
                <a:hlinkClick r:id="rId3"/>
              </a:rPr>
              <a:t>https://</a:t>
            </a:r>
            <a:r>
              <a:rPr lang="en-GB" altLang="en-US" dirty="0" smtClean="0">
                <a:hlinkClick r:id="rId3"/>
              </a:rPr>
              <a:t>www.youtube.com/watch?v=dMlvidnkEwY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754312" y="60466"/>
            <a:ext cx="6285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/>
              <a:t>The Story of </a:t>
            </a:r>
            <a:r>
              <a:rPr lang="en-GB" altLang="en-US" sz="4000" dirty="0" err="1"/>
              <a:t>Rais</a:t>
            </a:r>
            <a:r>
              <a:rPr lang="en-GB" altLang="en-US" sz="4000" dirty="0"/>
              <a:t> </a:t>
            </a:r>
            <a:r>
              <a:rPr lang="en-GB" altLang="en-US" sz="4000" dirty="0" err="1" smtClean="0"/>
              <a:t>Bhuiyan</a:t>
            </a:r>
            <a:r>
              <a:rPr lang="en-GB" altLang="en-US" sz="4000" dirty="0" smtClean="0"/>
              <a:t> </a:t>
            </a:r>
            <a:endParaRPr lang="en-GB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49842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en-GB" dirty="0" smtClean="0"/>
              <a:t>What injuries did </a:t>
            </a:r>
            <a:r>
              <a:rPr lang="en-GB" dirty="0" err="1" smtClean="0"/>
              <a:t>Rais</a:t>
            </a:r>
            <a:r>
              <a:rPr lang="en-GB" dirty="0" smtClean="0"/>
              <a:t> receive?</a:t>
            </a:r>
          </a:p>
          <a:p>
            <a:pPr marL="342900" indent="-342900">
              <a:buAutoNum type="arabicParenR" startAt="4"/>
            </a:pPr>
            <a:r>
              <a:rPr lang="en-GB" dirty="0" smtClean="0"/>
              <a:t>What promise did he make to God on his death bed?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2875" y="580510"/>
            <a:ext cx="245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Video 2 questions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13" y="2595660"/>
            <a:ext cx="2495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6) What did his mother pray on the Hajj pilgrimage?</a:t>
            </a:r>
          </a:p>
          <a:p>
            <a:r>
              <a:rPr lang="en-GB" dirty="0" smtClean="0"/>
              <a:t>7) ‘Islam </a:t>
            </a:r>
            <a:r>
              <a:rPr lang="en-GB" dirty="0"/>
              <a:t>teaches saving a human life is like …’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13" y="225704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Video 3 questions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1113" y="4281249"/>
            <a:ext cx="3086098" cy="258532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Extension questions:</a:t>
            </a:r>
            <a:endParaRPr lang="en-GB" dirty="0" smtClean="0"/>
          </a:p>
          <a:p>
            <a:r>
              <a:rPr lang="en-GB" dirty="0" smtClean="0"/>
              <a:t>iii</a:t>
            </a:r>
            <a:r>
              <a:rPr lang="en-GB" dirty="0" smtClean="0"/>
              <a:t>) </a:t>
            </a:r>
            <a:r>
              <a:rPr lang="en-GB" dirty="0" smtClean="0"/>
              <a:t>How has Islam influenced </a:t>
            </a:r>
            <a:r>
              <a:rPr lang="en-GB" dirty="0" err="1" smtClean="0"/>
              <a:t>Rais’s</a:t>
            </a:r>
            <a:r>
              <a:rPr lang="en-GB" dirty="0" smtClean="0"/>
              <a:t> actions?</a:t>
            </a:r>
          </a:p>
          <a:p>
            <a:r>
              <a:rPr lang="en-GB" dirty="0" smtClean="0"/>
              <a:t>iv</a:t>
            </a:r>
            <a:r>
              <a:rPr lang="en-GB" dirty="0" smtClean="0"/>
              <a:t>) </a:t>
            </a:r>
            <a:r>
              <a:rPr lang="en-GB" dirty="0" smtClean="0"/>
              <a:t>What </a:t>
            </a:r>
            <a:r>
              <a:rPr lang="en-GB" dirty="0" smtClean="0"/>
              <a:t>effect did forgiveness have on </a:t>
            </a:r>
            <a:r>
              <a:rPr lang="en-GB" dirty="0" err="1" smtClean="0"/>
              <a:t>Rais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/>
              <a:t>v</a:t>
            </a:r>
            <a:r>
              <a:rPr lang="en-GB" dirty="0" smtClean="0"/>
              <a:t>) </a:t>
            </a:r>
            <a:r>
              <a:rPr lang="en-GB" dirty="0" smtClean="0"/>
              <a:t>In Britain today what things can we do to break down prejudice in ourselves and in others?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2145" r="21021"/>
          <a:stretch/>
        </p:blipFill>
        <p:spPr bwMode="auto">
          <a:xfrm>
            <a:off x="3927501" y="768352"/>
            <a:ext cx="4473550" cy="46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798128"/>
            <a:ext cx="5440363" cy="30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6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07734" y="2884582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“Anybody who believes in Allah should                                   not harm his neighbour, and anybody                         who believes in Allah and the Last Day                                       should talk what is good or keep quiet.” </a:t>
            </a:r>
            <a:r>
              <a:rPr lang="en-GB" altLang="en-US" i="1" dirty="0" smtClean="0"/>
              <a:t>Prophet Muhammad</a:t>
            </a:r>
            <a:r>
              <a:rPr lang="en-GB" altLang="en-US" i="1" dirty="0"/>
              <a:t>, Hadith 47.</a:t>
            </a:r>
            <a:endParaRPr lang="en-GB" altLang="en-US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0620" y="47244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A strong person is not the person who throws his enemies to the ground. A strong person is the one who contains himself when he is angry</a:t>
            </a:r>
            <a:r>
              <a:rPr lang="en-GB" altLang="en-US" i="1" dirty="0"/>
              <a:t>. </a:t>
            </a:r>
          </a:p>
          <a:p>
            <a:pPr algn="r"/>
            <a:r>
              <a:rPr lang="en-GB" altLang="en-US" i="1" dirty="0" smtClean="0"/>
              <a:t>Prophet Muhammad</a:t>
            </a:r>
            <a:endParaRPr lang="en-GB" altLang="en-US" dirty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117820" y="1962245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dirty="0"/>
              <a:t>Humanity is but a single brotherhood.                                                  So make peace with your Brethren.                                       </a:t>
            </a:r>
            <a:r>
              <a:rPr lang="en-GB" altLang="en-US" i="1" dirty="0"/>
              <a:t>Qur’an 49:10</a:t>
            </a:r>
            <a:endParaRPr lang="en-GB" altLang="en-US" dirty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073526" y="765176"/>
            <a:ext cx="440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/>
              <a:t>Islamic Quotations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08" y="242025"/>
            <a:ext cx="180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  <a:r>
              <a:rPr lang="en-GB" dirty="0" smtClean="0">
                <a:solidFill>
                  <a:srgbClr val="7030A0"/>
                </a:solidFill>
              </a:rPr>
              <a:t>Copy down one of the quotations and explain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032" y="5067300"/>
            <a:ext cx="308609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Extension:</a:t>
            </a:r>
            <a:endParaRPr lang="en-GB" dirty="0" smtClean="0"/>
          </a:p>
          <a:p>
            <a:r>
              <a:rPr lang="en-GB" dirty="0" smtClean="0"/>
              <a:t>Do the same for the other two quotations.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0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12606" y="0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/>
              <a:t>The Story of </a:t>
            </a:r>
            <a:r>
              <a:rPr lang="en-GB" altLang="en-US" sz="4000" dirty="0" err="1"/>
              <a:t>Rais</a:t>
            </a:r>
            <a:r>
              <a:rPr lang="en-GB" altLang="en-US" sz="4000" dirty="0"/>
              <a:t> </a:t>
            </a:r>
            <a:r>
              <a:rPr lang="en-GB" altLang="en-US" sz="4000" dirty="0" err="1" smtClean="0"/>
              <a:t>Bhuiyan</a:t>
            </a:r>
            <a:r>
              <a:rPr lang="en-GB" altLang="en-US" sz="4000" dirty="0" smtClean="0"/>
              <a:t> </a:t>
            </a:r>
            <a:endParaRPr lang="en-GB" altLang="en-US" sz="40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33416" y="2134581"/>
            <a:ext cx="10120284" cy="452431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 dirty="0" smtClean="0"/>
              <a:t>Reflection &amp; evaluation</a:t>
            </a:r>
          </a:p>
          <a:p>
            <a:pPr eaLnBrk="1" hangingPunct="1"/>
            <a:r>
              <a:rPr lang="en-GB" altLang="en-US" sz="2400" dirty="0" err="1" smtClean="0"/>
              <a:t>i</a:t>
            </a:r>
            <a:r>
              <a:rPr lang="en-GB" altLang="en-US" sz="2400" dirty="0" smtClean="0"/>
              <a:t>) Is it right to lump all Muslims in the same group as the violent extremists? Give a reason.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ii) Did </a:t>
            </a:r>
            <a:r>
              <a:rPr lang="en-GB" altLang="en-US" sz="2400" dirty="0" err="1"/>
              <a:t>Rais</a:t>
            </a:r>
            <a:r>
              <a:rPr lang="en-GB" altLang="en-US" sz="2400" dirty="0"/>
              <a:t> achieve anything by his campaign</a:t>
            </a:r>
            <a:r>
              <a:rPr lang="en-GB" altLang="en-US" sz="2400" dirty="0" smtClean="0"/>
              <a:t>?</a:t>
            </a:r>
          </a:p>
          <a:p>
            <a:pPr eaLnBrk="1" hangingPunct="1"/>
            <a:r>
              <a:rPr lang="en-GB" altLang="en-US" sz="2400" b="1" u="sng" dirty="0" smtClean="0">
                <a:solidFill>
                  <a:srgbClr val="FFC000"/>
                </a:solidFill>
              </a:rPr>
              <a:t>Extension</a:t>
            </a:r>
            <a:endParaRPr lang="en-GB" altLang="en-US" sz="2400" b="1" u="sng" dirty="0">
              <a:solidFill>
                <a:srgbClr val="FFC000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rgbClr val="FFC000"/>
                </a:solidFill>
              </a:rPr>
              <a:t>iii) Can someone criticise Islam without being </a:t>
            </a:r>
            <a:r>
              <a:rPr lang="en-GB" altLang="en-US" sz="2400" dirty="0" err="1" smtClean="0">
                <a:solidFill>
                  <a:srgbClr val="FFC000"/>
                </a:solidFill>
              </a:rPr>
              <a:t>Islamophobic</a:t>
            </a:r>
            <a:r>
              <a:rPr lang="en-GB" altLang="en-US" sz="2400" dirty="0" smtClean="0">
                <a:solidFill>
                  <a:srgbClr val="FFC000"/>
                </a:solidFill>
              </a:rPr>
              <a:t>?  Give reasons and examples.</a:t>
            </a:r>
          </a:p>
          <a:p>
            <a:pPr eaLnBrk="1" hangingPunct="1"/>
            <a:r>
              <a:rPr lang="en-GB" altLang="en-US" sz="2400" dirty="0" smtClean="0">
                <a:solidFill>
                  <a:srgbClr val="FFC000"/>
                </a:solidFill>
              </a:rPr>
              <a:t>iv) Explain ways in which it is difficult to be an immigrant from a minority religion into a new country.</a:t>
            </a:r>
          </a:p>
          <a:p>
            <a:pPr eaLnBrk="1" hangingPunct="1"/>
            <a:r>
              <a:rPr lang="en-GB" altLang="en-US" sz="2400" dirty="0" smtClean="0">
                <a:solidFill>
                  <a:srgbClr val="FFC000"/>
                </a:solidFill>
              </a:rPr>
              <a:t>v) How can you help people in that situation?</a:t>
            </a:r>
            <a:endParaRPr lang="en-GB" altLang="en-US" sz="2400" dirty="0">
              <a:solidFill>
                <a:srgbClr val="FFC000"/>
              </a:solidFill>
            </a:endParaRPr>
          </a:p>
          <a:p>
            <a:pPr eaLnBrk="1" hangingPunct="1"/>
            <a:endParaRPr lang="en-GB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83702" y="1183658"/>
            <a:ext cx="287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E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  <a:r>
              <a:rPr lang="en-GB" dirty="0" smtClean="0">
                <a:solidFill>
                  <a:srgbClr val="7030A0"/>
                </a:solidFill>
              </a:rPr>
              <a:t>Answer the reflection &amp; evaluation questions.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2606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1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14300" y="68610"/>
            <a:ext cx="11468100" cy="1384994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0000" b="1" i="1" spc="-642" dirty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Religious</a:t>
            </a:r>
            <a:r>
              <a:rPr lang="en-GB" sz="8800" dirty="0" smtClean="0"/>
              <a:t> </a:t>
            </a:r>
            <a:r>
              <a:rPr lang="en-GB" sz="10000" b="1" i="1" spc="-642" dirty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850" y="1914525"/>
            <a:ext cx="5610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F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  <a:r>
              <a:rPr lang="en-GB" dirty="0">
                <a:solidFill>
                  <a:srgbClr val="7030A0"/>
                </a:solidFill>
              </a:rPr>
              <a:t>Open the Christianity Textbook to pages 164-5.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Copy the key words.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Read the text.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Do the activities.</a:t>
            </a:r>
          </a:p>
        </p:txBody>
      </p:sp>
      <p:pic>
        <p:nvPicPr>
          <p:cNvPr id="4098" name="Picture 2" descr="India Christians protest over church fire - B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2993826"/>
            <a:ext cx="7038975" cy="39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Manipur violence may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Manipur violence may 202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Manipur violence may 202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945850"/>
            <a:ext cx="2907328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240" y="6183094"/>
            <a:ext cx="283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May 2023 – Rioters burning a church in Manipur, India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010525" y="254918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Victims protest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575050" y="549276"/>
            <a:ext cx="5113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Eras Demi ITC"/>
                <a:cs typeface="Arial" charset="0"/>
              </a:rPr>
              <a:t>                 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2469" y="1290598"/>
            <a:ext cx="8820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 question</a:t>
            </a:r>
            <a:endParaRPr lang="en-GB" altLang="en-US" sz="2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8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‘You cannot stop people from being prejudiced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.’</a:t>
            </a:r>
          </a:p>
          <a:p>
            <a:pPr eaLnBrk="1" hangingPunct="1"/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dirty="0" smtClean="0">
                <a:latin typeface="Comic Sans MS" panose="030F0702030302020204" pitchFamily="66" charset="0"/>
              </a:rPr>
              <a:t>Evaluate this statement. </a:t>
            </a: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dirty="0" smtClean="0">
                <a:latin typeface="Comic Sans MS" panose="030F0702030302020204" pitchFamily="66" charset="0"/>
              </a:rPr>
              <a:t>In your answer you: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dirty="0" smtClean="0">
                <a:latin typeface="Comic Sans MS" panose="030F0702030302020204" pitchFamily="66" charset="0"/>
              </a:rPr>
              <a:t>should give reasoned arguments in support of this statement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s</a:t>
            </a:r>
            <a:r>
              <a:rPr lang="en-GB" altLang="en-US" dirty="0" smtClean="0">
                <a:latin typeface="Comic Sans MS" panose="030F0702030302020204" pitchFamily="66" charset="0"/>
              </a:rPr>
              <a:t>hould give reasoned arguments to support a different point of view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s</a:t>
            </a:r>
            <a:r>
              <a:rPr lang="en-GB" altLang="en-US" dirty="0" smtClean="0">
                <a:latin typeface="Comic Sans MS" panose="030F0702030302020204" pitchFamily="66" charset="0"/>
              </a:rPr>
              <a:t>hould refer to religious arguments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m</a:t>
            </a:r>
            <a:r>
              <a:rPr lang="en-GB" altLang="en-US" dirty="0" smtClean="0">
                <a:latin typeface="Comic Sans MS" panose="030F0702030302020204" pitchFamily="66" charset="0"/>
              </a:rPr>
              <a:t>ay refer to non-religious arguments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s</a:t>
            </a:r>
            <a:r>
              <a:rPr lang="en-GB" altLang="en-US" dirty="0" smtClean="0">
                <a:latin typeface="Comic Sans MS" panose="030F0702030302020204" pitchFamily="66" charset="0"/>
              </a:rPr>
              <a:t>hould reach a justified conclusion.		[12 marks]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8560" y="315437"/>
            <a:ext cx="437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G) </a:t>
            </a:r>
            <a:r>
              <a:rPr lang="en-GB" dirty="0" smtClean="0">
                <a:solidFill>
                  <a:srgbClr val="7030A0"/>
                </a:solidFill>
              </a:rPr>
              <a:t>Answer the question.  </a:t>
            </a:r>
            <a:r>
              <a:rPr lang="en-GB" dirty="0" smtClean="0">
                <a:solidFill>
                  <a:srgbClr val="7030A0"/>
                </a:solidFill>
              </a:rPr>
              <a:t>You </a:t>
            </a:r>
            <a:r>
              <a:rPr lang="en-GB" dirty="0" smtClean="0">
                <a:solidFill>
                  <a:srgbClr val="7030A0"/>
                </a:solidFill>
              </a:rPr>
              <a:t>may use arguments from any religion in exam questions although, normally, it’s easier to use Christianity &amp; Buddhism.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050" name="Picture 2" descr="Islam isn't a race. But it still makes sense to think of Islamophobia as  racism. - 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54" y="4024553"/>
            <a:ext cx="4285796" cy="28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06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597</Words>
  <Application>Microsoft Office PowerPoint</Application>
  <PresentationFormat>Custom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Starter: Copy the key word.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Write down ways in which Muslims are stereotyped.</dc:title>
  <dc:creator>M Haughton</dc:creator>
  <cp:lastModifiedBy>Michael Haughton</cp:lastModifiedBy>
  <cp:revision>26</cp:revision>
  <dcterms:created xsi:type="dcterms:W3CDTF">2019-03-12T18:02:43Z</dcterms:created>
  <dcterms:modified xsi:type="dcterms:W3CDTF">2024-04-12T12:57:12Z</dcterms:modified>
</cp:coreProperties>
</file>