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60" r:id="rId4"/>
    <p:sldId id="257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30B91-7DE1-4AFC-8188-67BC1749B132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B979A-9DBD-4469-89EC-BA4229757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155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Horrible Histories Series 1 Episode 9 from 2 min 22 sec until</a:t>
            </a:r>
            <a:r>
              <a:rPr lang="en-GB" baseline="0" dirty="0"/>
              <a:t> after the school sketch </a:t>
            </a:r>
            <a:r>
              <a:rPr lang="en-GB" dirty="0"/>
              <a:t>– lasts 3½ min.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B979A-9DBD-4469-89EC-BA4229757E7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916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jpeg"/><Relationship Id="rId4" Type="http://schemas.openxmlformats.org/officeDocument/2006/relationships/hyperlink" Target="https://www.youtube.com/watch?v=eLU182rj0p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82624" y="0"/>
            <a:ext cx="85555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ple Boy BTN" panose="020C0904040107040205" pitchFamily="34" charset="0"/>
              </a:rPr>
              <a:t>Rights and Responsibilities</a:t>
            </a:r>
            <a:endParaRPr lang="en-US" sz="6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ple Boy BTN" panose="020C0904040107040205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515155" y="1339307"/>
            <a:ext cx="1167684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spcBef>
                <a:spcPts val="700"/>
              </a:spcBef>
              <a:buClr>
                <a:srgbClr val="92406E"/>
              </a:buClr>
              <a:buSzPct val="85000"/>
              <a:buFont typeface="Wingdings 2" pitchFamily="18" charset="2"/>
              <a:buChar char=""/>
              <a:defRPr kumimoji="1"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rgbClr val="D59FBD"/>
              </a:buClr>
              <a:buSzPct val="80000"/>
              <a:buFont typeface="Wingdings" pitchFamily="2" charset="2"/>
              <a:buChar char="l"/>
              <a:defRPr kumimoji="1"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rgbClr val="E3BFD3"/>
              </a:buClr>
              <a:buSzPct val="65000"/>
              <a:buFont typeface="Wingdings 2" pitchFamily="18" charset="2"/>
              <a:buChar char=""/>
              <a:defRPr kumimoji="1"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rgbClr val="F1DFE9"/>
              </a:buClr>
              <a:buSzPct val="100000"/>
              <a:buFont typeface="Arial" pitchFamily="34" charset="0"/>
              <a:buChar char="•"/>
              <a:defRPr kumimoji="1"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r>
              <a:rPr kumimoji="0" lang="en-GB" altLang="en-US" sz="2800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Key Question;</a:t>
            </a:r>
            <a:endParaRPr kumimoji="0" lang="en-US" altLang="en-US" sz="2800" u="sng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SzTx/>
            </a:pPr>
            <a:endParaRPr kumimoji="0" lang="en-GB" altLang="en-US" sz="900" dirty="0">
              <a:latin typeface="Comic Sans MS" pitchFamily="66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r>
              <a:rPr kumimoji="0" lang="en-GB" altLang="en-US" sz="2800" dirty="0">
                <a:latin typeface="Comic Sans MS" pitchFamily="66" charset="0"/>
              </a:rPr>
              <a:t>What is the connection between Human Rights and responsibilities?</a:t>
            </a:r>
            <a:endParaRPr kumimoji="0" lang="en-US" altLang="en-US" sz="2800" dirty="0">
              <a:latin typeface="Comic Sans MS" pitchFamily="66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661120" y="2878454"/>
            <a:ext cx="10792494" cy="244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spcBef>
                <a:spcPts val="700"/>
              </a:spcBef>
              <a:buClr>
                <a:srgbClr val="92406E"/>
              </a:buClr>
              <a:buSzPct val="85000"/>
              <a:buFont typeface="Wingdings 2" pitchFamily="18" charset="2"/>
              <a:buChar char=""/>
              <a:defRPr kumimoji="1"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rgbClr val="D59FBD"/>
              </a:buClr>
              <a:buSzPct val="80000"/>
              <a:buFont typeface="Wingdings" pitchFamily="2" charset="2"/>
              <a:buChar char="l"/>
              <a:defRPr kumimoji="1"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rgbClr val="E3BFD3"/>
              </a:buClr>
              <a:buSzPct val="65000"/>
              <a:buFont typeface="Wingdings 2" pitchFamily="18" charset="2"/>
              <a:buChar char=""/>
              <a:defRPr kumimoji="1"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rgbClr val="F1DFE9"/>
              </a:buClr>
              <a:buSzPct val="100000"/>
              <a:buFont typeface="Arial" pitchFamily="34" charset="0"/>
              <a:buChar char="•"/>
              <a:defRPr kumimoji="1"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r>
              <a:rPr kumimoji="0" lang="en-GB" altLang="en-US" sz="2800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Starter Task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endParaRPr kumimoji="0" lang="en-US" altLang="en-US" sz="900" u="sng" dirty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r>
              <a:rPr kumimoji="0" lang="en-GB" altLang="en-US" sz="2800" dirty="0">
                <a:latin typeface="Comic Sans MS" panose="030F0702030302020204" pitchFamily="66" charset="0"/>
              </a:rPr>
              <a:t>Note down the key terms –   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r>
              <a:rPr kumimoji="0" lang="en-GB" altLang="en-US" sz="200" dirty="0">
                <a:latin typeface="Comic Sans MS" panose="030F0702030302020204" pitchFamily="66" charset="0"/>
              </a:rPr>
              <a:t>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en-GB" altLang="en-US" sz="800" dirty="0">
                <a:latin typeface="Comic Sans MS" panose="030F0702030302020204" pitchFamily="66" charset="0"/>
              </a:rPr>
              <a:t>                                                                                         </a:t>
            </a:r>
            <a:r>
              <a:rPr kumimoji="0" lang="en-GB" altLang="en-US" sz="2800" dirty="0">
                <a:latin typeface="Comic Sans MS" panose="030F0702030302020204" pitchFamily="66" charset="0"/>
              </a:rPr>
              <a:t>Rights;   Responsibilities. </a:t>
            </a:r>
            <a:endParaRPr kumimoji="0" lang="en-GB" altLang="en-US" sz="3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545465" y="4765183"/>
            <a:ext cx="10388958" cy="185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6875" indent="-396875" defTabSz="91281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400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DLOs;</a:t>
            </a:r>
          </a:p>
          <a:p>
            <a:pPr marL="396875" indent="-396875" defTabSz="91281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800" u="sng" dirty="0">
              <a:latin typeface="Comic Sans MS" pitchFamily="66" charset="0"/>
            </a:endParaRPr>
          </a:p>
          <a:p>
            <a:pPr marL="396875" indent="-396875" defTabSz="91281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GB" sz="2200" dirty="0">
                <a:latin typeface="Comic Sans MS" pitchFamily="66" charset="0"/>
              </a:rPr>
              <a:t>To recognise that with Rights come Responsibilities.</a:t>
            </a:r>
            <a:endParaRPr lang="en-GB" sz="400" dirty="0">
              <a:latin typeface="Comic Sans MS" pitchFamily="66" charset="0"/>
            </a:endParaRPr>
          </a:p>
          <a:p>
            <a:pPr marL="396875" indent="-396875" defTabSz="91281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GB" sz="2200" dirty="0">
                <a:latin typeface="Comic Sans MS" pitchFamily="66" charset="0"/>
              </a:rPr>
              <a:t>To show understanding of the consequences of not having human rights.</a:t>
            </a:r>
          </a:p>
          <a:p>
            <a:pPr marL="396875" indent="-396875" defTabSz="91281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endParaRPr lang="en-GB" sz="400" dirty="0">
              <a:latin typeface="Comic Sans MS" pitchFamily="66" charset="0"/>
            </a:endParaRPr>
          </a:p>
          <a:p>
            <a:pPr marL="396875" indent="-396875" defTabSz="91281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GB" sz="2200" dirty="0">
                <a:latin typeface="Comic Sans MS" pitchFamily="66" charset="0"/>
              </a:rPr>
              <a:t>To have evaluated the importance of Human Rights.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3076" name="Picture 4" descr="http://emilypondblog.files.wordpress.com/2013/06/the-human-rights-act-what-s-not-to-love2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/>
          <a:stretch/>
        </p:blipFill>
        <p:spPr bwMode="auto">
          <a:xfrm>
            <a:off x="9497782" y="2965334"/>
            <a:ext cx="2436641" cy="226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3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1494804" y="2749828"/>
            <a:ext cx="11143245" cy="249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spcBef>
                <a:spcPts val="700"/>
              </a:spcBef>
              <a:buClr>
                <a:srgbClr val="92406E"/>
              </a:buClr>
              <a:buSzPct val="85000"/>
              <a:buFont typeface="Wingdings 2" pitchFamily="18" charset="2"/>
              <a:buChar char=""/>
              <a:defRPr kumimoji="1"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rgbClr val="D59FBD"/>
              </a:buClr>
              <a:buSzPct val="80000"/>
              <a:buFont typeface="Wingdings" pitchFamily="2" charset="2"/>
              <a:buChar char="l"/>
              <a:defRPr kumimoji="1"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rgbClr val="E3BFD3"/>
              </a:buClr>
              <a:buSzPct val="65000"/>
              <a:buFont typeface="Wingdings 2" pitchFamily="18" charset="2"/>
              <a:buChar char=""/>
              <a:defRPr kumimoji="1"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rgbClr val="F1DFE9"/>
              </a:buClr>
              <a:buSzPct val="100000"/>
              <a:buFont typeface="Arial" pitchFamily="34" charset="0"/>
              <a:buChar char="•"/>
              <a:defRPr kumimoji="1"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marL="514350" indent="-51435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AutoNum type="arabicPeriod"/>
            </a:pPr>
            <a:r>
              <a:rPr kumimoji="0" lang="en-GB" altLang="en-US" dirty="0">
                <a:latin typeface="Comic Sans MS" panose="030F0702030302020204" pitchFamily="66" charset="0"/>
              </a:rPr>
              <a:t>List three ways in which children were harmed at </a:t>
            </a:r>
            <a:r>
              <a:rPr kumimoji="0" lang="en-GB" altLang="en-US" dirty="0">
                <a:solidFill>
                  <a:srgbClr val="92D050"/>
                </a:solidFill>
                <a:latin typeface="Comic Sans MS" panose="030F0702030302020204" pitchFamily="66" charset="0"/>
              </a:rPr>
              <a:t>work</a:t>
            </a:r>
            <a:r>
              <a:rPr kumimoji="0" lang="en-GB" altLang="en-US" dirty="0">
                <a:latin typeface="Comic Sans MS" panose="030F0702030302020204" pitchFamily="66" charset="0"/>
              </a:rPr>
              <a:t>.</a:t>
            </a:r>
          </a:p>
          <a:p>
            <a:pPr marL="514350" indent="-51435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Font typeface="Wingdings 2" pitchFamily="18" charset="2"/>
              <a:buAutoNum type="arabicPeriod"/>
            </a:pPr>
            <a:r>
              <a:rPr kumimoji="0" lang="en-GB" altLang="en-US" dirty="0">
                <a:latin typeface="Comic Sans MS" panose="030F0702030302020204" pitchFamily="66" charset="0"/>
              </a:rPr>
              <a:t>When was this abolished?</a:t>
            </a:r>
          </a:p>
          <a:p>
            <a:pPr marL="514350" indent="-51435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AutoNum type="arabicPeriod"/>
            </a:pPr>
            <a:r>
              <a:rPr kumimoji="0" lang="en-GB" altLang="en-US" dirty="0">
                <a:latin typeface="Comic Sans MS" panose="030F0702030302020204" pitchFamily="66" charset="0"/>
              </a:rPr>
              <a:t>Name at least two punishments at </a:t>
            </a:r>
            <a:r>
              <a:rPr kumimoji="0" lang="en-GB" altLang="en-US" dirty="0">
                <a:solidFill>
                  <a:srgbClr val="92D050"/>
                </a:solidFill>
                <a:latin typeface="Comic Sans MS" panose="030F0702030302020204" pitchFamily="66" charset="0"/>
              </a:rPr>
              <a:t>school</a:t>
            </a:r>
            <a:r>
              <a:rPr kumimoji="0" lang="en-GB" altLang="en-US" dirty="0">
                <a:latin typeface="Comic Sans MS" panose="030F0702030302020204" pitchFamily="66" charset="0"/>
              </a:rPr>
              <a:t>.</a:t>
            </a:r>
          </a:p>
          <a:p>
            <a:pPr marL="514350" indent="-51435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AutoNum type="arabicPeriod"/>
            </a:pPr>
            <a:r>
              <a:rPr kumimoji="0" lang="en-GB" altLang="en-US" dirty="0">
                <a:latin typeface="Comic Sans MS" panose="030F0702030302020204" pitchFamily="66" charset="0"/>
              </a:rPr>
              <a:t>Which human rights were denied to children?</a:t>
            </a:r>
          </a:p>
        </p:txBody>
      </p:sp>
      <p:pic>
        <p:nvPicPr>
          <p:cNvPr id="1030" name="Picture 6" descr="http://comps.canstockphoto.com/can-stock-photo_csp53729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608" y="4430332"/>
            <a:ext cx="1944643" cy="234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472864" y="1306270"/>
            <a:ext cx="7406079" cy="220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spcBef>
                <a:spcPts val="700"/>
              </a:spcBef>
              <a:buClr>
                <a:srgbClr val="92406E"/>
              </a:buClr>
              <a:buSzPct val="85000"/>
              <a:buFont typeface="Wingdings 2" pitchFamily="18" charset="2"/>
              <a:buChar char=""/>
              <a:defRPr kumimoji="1"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rgbClr val="D59FBD"/>
              </a:buClr>
              <a:buSzPct val="80000"/>
              <a:buFont typeface="Wingdings" pitchFamily="2" charset="2"/>
              <a:buChar char="l"/>
              <a:defRPr kumimoji="1"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rgbClr val="E3BFD3"/>
              </a:buClr>
              <a:buSzPct val="65000"/>
              <a:buFont typeface="Wingdings 2" pitchFamily="18" charset="2"/>
              <a:buChar char=""/>
              <a:defRPr kumimoji="1"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rgbClr val="F1DFE9"/>
              </a:buClr>
              <a:buSzPct val="100000"/>
              <a:buFont typeface="Arial" pitchFamily="34" charset="0"/>
              <a:buChar char="•"/>
              <a:defRPr kumimoji="1"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r>
              <a:rPr kumimoji="0" lang="en-GB" altLang="en-US" sz="2800" u="sng" dirty="0">
                <a:latin typeface="Comic Sans MS" panose="030F0702030302020204" pitchFamily="66" charset="0"/>
              </a:rPr>
              <a:t>Task 1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endParaRPr kumimoji="0" lang="en-US" altLang="en-US" sz="900" u="sng" dirty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r>
              <a:rPr kumimoji="0" lang="en-GB" altLang="en-US" sz="2800" dirty="0">
                <a:latin typeface="Comic Sans MS" panose="030F0702030302020204" pitchFamily="66" charset="0"/>
              </a:rPr>
              <a:t>Watch the 4 min. clip of Victorian children at work and school.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r>
              <a:rPr kumimoji="0" lang="en-GB" altLang="en-US" sz="2800" dirty="0">
                <a:latin typeface="Comic Sans MS" panose="030F0702030302020204" pitchFamily="66" charset="0"/>
              </a:rPr>
              <a:t> </a:t>
            </a:r>
            <a:endParaRPr kumimoji="0" lang="en-GB" altLang="en-US" sz="3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8577" y="0"/>
            <a:ext cx="644540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ple Boy BTN" panose="020C0904040107040205" pitchFamily="34" charset="0"/>
              </a:rPr>
              <a:t>Historical (Lack of) Rights</a:t>
            </a:r>
            <a:endParaRPr lang="en-US" sz="6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ple Boy BTN" panose="020C0904040107040205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494803" y="4761853"/>
            <a:ext cx="11143245" cy="249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spcBef>
                <a:spcPts val="700"/>
              </a:spcBef>
              <a:buClr>
                <a:srgbClr val="92406E"/>
              </a:buClr>
              <a:buSzPct val="85000"/>
              <a:buFont typeface="Wingdings 2" pitchFamily="18" charset="2"/>
              <a:buChar char=""/>
              <a:defRPr kumimoji="1"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rgbClr val="D59FBD"/>
              </a:buClr>
              <a:buSzPct val="80000"/>
              <a:buFont typeface="Wingdings" pitchFamily="2" charset="2"/>
              <a:buChar char="l"/>
              <a:defRPr kumimoji="1"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rgbClr val="E3BFD3"/>
              </a:buClr>
              <a:buSzPct val="65000"/>
              <a:buFont typeface="Wingdings 2" pitchFamily="18" charset="2"/>
              <a:buChar char=""/>
              <a:defRPr kumimoji="1"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rgbClr val="F1DFE9"/>
              </a:buClr>
              <a:buSzPct val="100000"/>
              <a:buFont typeface="Arial" pitchFamily="34" charset="0"/>
              <a:buChar char="•"/>
              <a:defRPr kumimoji="1"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r>
              <a:rPr kumimoji="0" lang="en-GB" altLang="en-US" sz="2400" u="sng" dirty="0">
                <a:solidFill>
                  <a:srgbClr val="FFC000"/>
                </a:solidFill>
                <a:latin typeface="Comic Sans MS" panose="030F0702030302020204" pitchFamily="66" charset="0"/>
              </a:rPr>
              <a:t>Extension</a:t>
            </a:r>
            <a:endParaRPr kumimoji="0" lang="en-GB" altLang="en-US" sz="24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r>
              <a:rPr kumimoji="0" lang="en-GB" altLang="en-US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‘’Physical punishment of children is reasonable.’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r>
              <a:rPr kumimoji="0" lang="en-GB" altLang="en-US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Give reasons why some people would agree.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r>
              <a:rPr kumimoji="0" lang="en-GB" altLang="en-US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Give reasons why some people would disagree.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r>
              <a:rPr kumimoji="0" lang="en-GB" altLang="en-US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Give your own view with reasons.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8943" y="41982"/>
            <a:ext cx="4313057" cy="242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2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2273565" y="938244"/>
            <a:ext cx="11143245" cy="249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spcBef>
                <a:spcPts val="700"/>
              </a:spcBef>
              <a:buClr>
                <a:srgbClr val="92406E"/>
              </a:buClr>
              <a:buSzPct val="85000"/>
              <a:buFont typeface="Wingdings 2" pitchFamily="18" charset="2"/>
              <a:buChar char=""/>
              <a:defRPr kumimoji="1"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rgbClr val="D59FBD"/>
              </a:buClr>
              <a:buSzPct val="80000"/>
              <a:buFont typeface="Wingdings" pitchFamily="2" charset="2"/>
              <a:buChar char="l"/>
              <a:defRPr kumimoji="1"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rgbClr val="E3BFD3"/>
              </a:buClr>
              <a:buSzPct val="65000"/>
              <a:buFont typeface="Wingdings 2" pitchFamily="18" charset="2"/>
              <a:buChar char=""/>
              <a:defRPr kumimoji="1"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rgbClr val="F1DFE9"/>
              </a:buClr>
              <a:buSzPct val="100000"/>
              <a:buFont typeface="Arial" pitchFamily="34" charset="0"/>
              <a:buChar char="•"/>
              <a:defRPr kumimoji="1"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r>
              <a:rPr kumimoji="0" lang="en-GB" altLang="en-US" sz="2800" u="sng" dirty="0">
                <a:latin typeface="Comic Sans MS" panose="030F0702030302020204" pitchFamily="66" charset="0"/>
              </a:rPr>
              <a:t>Task 2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endParaRPr kumimoji="0" lang="en-US" altLang="en-US" sz="900" u="sng" dirty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r>
              <a:rPr kumimoji="0" lang="en-GB" altLang="en-US" sz="2800" dirty="0">
                <a:latin typeface="Comic Sans MS" panose="030F0702030302020204" pitchFamily="66" charset="0"/>
              </a:rPr>
              <a:t>Read about how the UK Parliament has developed the                      rights of people in the past.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endParaRPr kumimoji="0" lang="en-GB" altLang="en-US" sz="1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r>
              <a:rPr kumimoji="0" lang="en-GB" altLang="en-US" sz="2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Note down some of the laws that improved peoples lives.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endParaRPr kumimoji="0" lang="en-GB" altLang="en-US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30" name="Picture 6" descr="http://comps.canstockphoto.com/can-stock-photo_csp5372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608" y="4430332"/>
            <a:ext cx="1944643" cy="234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58604" y="-39259"/>
            <a:ext cx="85555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ple Boy BTN" panose="020C0904040107040205" pitchFamily="34" charset="0"/>
              </a:rPr>
              <a:t>Rights and Responsibilities</a:t>
            </a:r>
            <a:endParaRPr lang="en-US" sz="6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ple Boy BTN" panose="020C0904040107040205" pitchFamily="34" charset="0"/>
            </a:endParaRPr>
          </a:p>
        </p:txBody>
      </p:sp>
      <p:pic>
        <p:nvPicPr>
          <p:cNvPr id="2" name="Picture 2" descr="https://upload.wikimedia.org/wikipedia/commons/thumb/7/72/Anthony_Ashley-Cooper%2C_7th_Earl_of_Shaftesbury_by_George_Frederic_Watts.jpg/800px-Anthony_Ashley-Cooper%2C_7th_Earl_of_Shaftesbury_by_George_Frederic_Watts.jpg">
            <a:extLst>
              <a:ext uri="{FF2B5EF4-FFF2-40B4-BE49-F238E27FC236}">
                <a16:creationId xmlns:a16="http://schemas.microsoft.com/office/drawing/2014/main" id="{3D95E593-6EE4-4C63-BD58-C3CB42ED7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8" y="0"/>
            <a:ext cx="1973262" cy="242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75784D-BDCD-45FE-A399-2866E9476EBF}"/>
              </a:ext>
            </a:extLst>
          </p:cNvPr>
          <p:cNvSpPr txBox="1"/>
          <p:nvPr/>
        </p:nvSpPr>
        <p:spPr>
          <a:xfrm>
            <a:off x="300303" y="2429322"/>
            <a:ext cx="1715912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Lord Shaftesbury</a:t>
            </a:r>
          </a:p>
          <a:p>
            <a:pPr algn="ctr"/>
            <a:r>
              <a:rPr lang="en-GB" dirty="0"/>
              <a:t>1801-1885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81B9EF-5D37-4C74-9EB2-377DA5038E04}"/>
              </a:ext>
            </a:extLst>
          </p:cNvPr>
          <p:cNvSpPr/>
          <p:nvPr/>
        </p:nvSpPr>
        <p:spPr>
          <a:xfrm>
            <a:off x="2200116" y="5597821"/>
            <a:ext cx="5748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https://www.youtube.com/watch?v=eLU182rj0pA</a:t>
            </a:r>
            <a:endParaRPr lang="en-GB" dirty="0"/>
          </a:p>
          <a:p>
            <a:endParaRPr lang="en-GB" dirty="0"/>
          </a:p>
        </p:txBody>
      </p:sp>
      <p:pic>
        <p:nvPicPr>
          <p:cNvPr id="1028" name="Picture 4" descr="William Wilberforce holding papers. (http://www.awesomestories.com/images/user/e77feb5470.jpg)">
            <a:extLst>
              <a:ext uri="{FF2B5EF4-FFF2-40B4-BE49-F238E27FC236}">
                <a16:creationId xmlns:a16="http://schemas.microsoft.com/office/drawing/2014/main" id="{0C70279B-D06E-4407-B9EB-2033D41601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7"/>
          <a:stretch/>
        </p:blipFill>
        <p:spPr bwMode="auto">
          <a:xfrm>
            <a:off x="7703443" y="3106881"/>
            <a:ext cx="2395434" cy="249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23FF32-5003-4420-8ABB-50802A0AB7BB}"/>
              </a:ext>
            </a:extLst>
          </p:cNvPr>
          <p:cNvSpPr txBox="1"/>
          <p:nvPr/>
        </p:nvSpPr>
        <p:spPr>
          <a:xfrm>
            <a:off x="2674415" y="4643714"/>
            <a:ext cx="5029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Watch the 3-minute video on William Wilberforce.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8AE3D9-A62B-4841-AA7B-51E31585D997}"/>
              </a:ext>
            </a:extLst>
          </p:cNvPr>
          <p:cNvSpPr txBox="1"/>
          <p:nvPr/>
        </p:nvSpPr>
        <p:spPr>
          <a:xfrm>
            <a:off x="8067554" y="5706319"/>
            <a:ext cx="1647749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William Wilberforce</a:t>
            </a:r>
          </a:p>
          <a:p>
            <a:pPr algn="ctr"/>
            <a:r>
              <a:rPr lang="en-GB" dirty="0"/>
              <a:t>1759-1833</a:t>
            </a:r>
          </a:p>
        </p:txBody>
      </p:sp>
    </p:spTree>
    <p:extLst>
      <p:ext uri="{BB962C8B-B14F-4D97-AF65-F5344CB8AC3E}">
        <p14:creationId xmlns:p14="http://schemas.microsoft.com/office/powerpoint/2010/main" val="75101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625898" y="1395058"/>
            <a:ext cx="11143245" cy="249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spcBef>
                <a:spcPts val="700"/>
              </a:spcBef>
              <a:buClr>
                <a:srgbClr val="92406E"/>
              </a:buClr>
              <a:buSzPct val="85000"/>
              <a:buFont typeface="Wingdings 2" pitchFamily="18" charset="2"/>
              <a:buChar char=""/>
              <a:defRPr kumimoji="1"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rgbClr val="D59FBD"/>
              </a:buClr>
              <a:buSzPct val="80000"/>
              <a:buFont typeface="Wingdings" pitchFamily="2" charset="2"/>
              <a:buChar char="l"/>
              <a:defRPr kumimoji="1"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rgbClr val="E3BFD3"/>
              </a:buClr>
              <a:buSzPct val="65000"/>
              <a:buFont typeface="Wingdings 2" pitchFamily="18" charset="2"/>
              <a:buChar char=""/>
              <a:defRPr kumimoji="1"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rgbClr val="F1DFE9"/>
              </a:buClr>
              <a:buSzPct val="100000"/>
              <a:buFont typeface="Arial" pitchFamily="34" charset="0"/>
              <a:buChar char="•"/>
              <a:defRPr kumimoji="1"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r>
              <a:rPr kumimoji="0" lang="en-GB" altLang="en-US" sz="2800" u="sng" dirty="0">
                <a:latin typeface="Comic Sans MS" panose="030F0702030302020204" pitchFamily="66" charset="0"/>
              </a:rPr>
              <a:t>Task 3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endParaRPr kumimoji="0" lang="en-US" altLang="en-US" sz="900" u="sng" dirty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r>
              <a:rPr kumimoji="0" lang="en-GB" altLang="en-US" sz="2800" dirty="0">
                <a:latin typeface="Comic Sans MS" panose="030F0702030302020204" pitchFamily="66" charset="0"/>
              </a:rPr>
              <a:t>Read about ‘Responsibilities’.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endParaRPr kumimoji="0" lang="en-GB" altLang="en-US" sz="800" dirty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r>
              <a:rPr kumimoji="0" lang="en-GB" altLang="en-US" sz="2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Complete the table linking the rights we have to the responsibilities of having these rights.</a:t>
            </a:r>
            <a:endParaRPr kumimoji="0" lang="en-GB" altLang="en-US" sz="1200" i="1" dirty="0">
              <a:solidFill>
                <a:schemeClr val="accent6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http://www.humanrights.gov.au/sites/default/files/Human-Rights-Dignity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781" y="5359849"/>
            <a:ext cx="4120554" cy="138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40285" y="3680368"/>
            <a:ext cx="1044476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u="sng" dirty="0">
                <a:latin typeface="Comic Sans MS" panose="030F0702030302020204" pitchFamily="66" charset="0"/>
              </a:rPr>
              <a:t>Task 4 (exam question)</a:t>
            </a:r>
          </a:p>
          <a:p>
            <a:endParaRPr lang="en-GB" sz="1000" u="sng" dirty="0">
              <a:latin typeface="Comic Sans MS" panose="030F0702030302020204" pitchFamily="66" charset="0"/>
            </a:endParaRPr>
          </a:p>
          <a:p>
            <a:r>
              <a:rPr lang="en-GB" sz="2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Give two examples of what religious believers would see as violation of the Human Rights.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1882624" y="0"/>
            <a:ext cx="85555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ple Boy BTN" panose="020C0904040107040205" pitchFamily="34" charset="0"/>
              </a:rPr>
              <a:t>Rights and Responsibilities</a:t>
            </a:r>
            <a:endParaRPr lang="en-US" sz="6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ple Boy BTN" panose="020C0904040107040205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97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3944" y="948690"/>
            <a:ext cx="11333407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2800" u="sng" dirty="0">
                <a:latin typeface="Comic Sans MS" panose="030F0702030302020204" pitchFamily="66" charset="0"/>
              </a:rPr>
              <a:t>Review/Reflect</a:t>
            </a:r>
          </a:p>
          <a:p>
            <a:endParaRPr lang="en-GB" sz="1000" u="sng" dirty="0">
              <a:latin typeface="Comic Sans MS" panose="030F0702030302020204" pitchFamily="66" charset="0"/>
            </a:endParaRPr>
          </a:p>
          <a:p>
            <a:r>
              <a:rPr lang="en-GB" sz="32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‘</a:t>
            </a:r>
            <a:r>
              <a:rPr lang="en-GB" sz="2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The worst Human Rights abuse is not allowing people to have a Right to an Education’. </a:t>
            </a:r>
          </a:p>
          <a:p>
            <a:endParaRPr lang="en-GB" sz="1000" i="1" dirty="0">
              <a:solidFill>
                <a:schemeClr val="accent6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        </a:t>
            </a:r>
            <a:r>
              <a:rPr lang="en-GB" sz="26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Do you agree? Give reasons for your answer, showing you  </a:t>
            </a:r>
          </a:p>
          <a:p>
            <a:r>
              <a:rPr lang="en-GB" sz="26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        have thought about different points of view.</a:t>
            </a:r>
          </a:p>
          <a:p>
            <a:r>
              <a:rPr lang="en-GB" sz="8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           </a:t>
            </a:r>
          </a:p>
          <a:p>
            <a:r>
              <a:rPr lang="en-GB" sz="26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          You should explain several different arguments, including </a:t>
            </a:r>
          </a:p>
          <a:p>
            <a:r>
              <a:rPr lang="en-GB" sz="26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          reasons and examples.</a:t>
            </a:r>
          </a:p>
          <a:p>
            <a:endParaRPr lang="en-GB" i="1" dirty="0">
              <a:solidFill>
                <a:schemeClr val="accent6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      </a:t>
            </a:r>
            <a:r>
              <a:rPr lang="en-GB" sz="2800" u="sng" dirty="0">
                <a:latin typeface="Comic Sans MS" panose="030F0702030302020204" pitchFamily="66" charset="0"/>
              </a:rPr>
              <a:t>Extension</a:t>
            </a:r>
          </a:p>
          <a:p>
            <a:endParaRPr lang="en-GB" sz="800" i="1" dirty="0">
              <a:solidFill>
                <a:schemeClr val="accent6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     </a:t>
            </a:r>
            <a:r>
              <a:rPr lang="en-GB" sz="26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You will need to include religious beliefs/teachings in this </a:t>
            </a:r>
          </a:p>
          <a:p>
            <a:r>
              <a:rPr lang="en-GB" sz="26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     kind of question. Can you suggest what religious arguments </a:t>
            </a:r>
          </a:p>
          <a:p>
            <a:r>
              <a:rPr lang="en-GB" sz="26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     might be for and/or against this statement?</a:t>
            </a:r>
          </a:p>
        </p:txBody>
      </p:sp>
      <p:pic>
        <p:nvPicPr>
          <p:cNvPr id="4098" name="Picture 2" descr="https://upload.wikimedia.org/wikipedia/commons/thumb/d/d3/HumanRightsLogo.svg/2000px-HumanRightsLogo.svg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879" y="3776202"/>
            <a:ext cx="1807472" cy="188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82624" y="0"/>
            <a:ext cx="85555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ple Boy BTN" panose="020C0904040107040205" pitchFamily="34" charset="0"/>
              </a:rPr>
              <a:t>Rights and Responsibilities</a:t>
            </a:r>
            <a:endParaRPr lang="en-US" sz="6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ple Boy BTN" panose="020C0904040107040205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55703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2868</TotalTime>
  <Words>374</Words>
  <Application>Microsoft Office PowerPoint</Application>
  <PresentationFormat>Widescreen</PresentationFormat>
  <Paragraphs>69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Apple Boy BTN</vt:lpstr>
      <vt:lpstr>Arial</vt:lpstr>
      <vt:lpstr>Calibri</vt:lpstr>
      <vt:lpstr>Century Gothic</vt:lpstr>
      <vt:lpstr>Comic Sans MS</vt:lpstr>
      <vt:lpstr>Wingdings 2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Butler</dc:creator>
  <cp:lastModifiedBy>M Haughton</cp:lastModifiedBy>
  <cp:revision>26</cp:revision>
  <dcterms:created xsi:type="dcterms:W3CDTF">2016-01-01T21:25:20Z</dcterms:created>
  <dcterms:modified xsi:type="dcterms:W3CDTF">2020-12-09T16:12:25Z</dcterms:modified>
</cp:coreProperties>
</file>