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420DF-821B-4711-B16D-462E38ADDC4A}" type="datetimeFigureOut">
              <a:rPr lang="en-GB" smtClean="0"/>
              <a:t>04/07/2012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F0BBD-8EC3-4571-B4FC-5B069AE4E0B4}" type="slidenum">
              <a:rPr lang="en-GB" smtClean="0"/>
              <a:t>‹#›</a:t>
            </a:fld>
            <a:endParaRPr lang="en-GB"/>
          </a:p>
        </p:txBody>
      </p:sp>
    </p:spTree>
    <p:extLst>
      <p:ext uri="{BB962C8B-B14F-4D97-AF65-F5344CB8AC3E}">
        <p14:creationId xmlns:p14="http://schemas.microsoft.com/office/powerpoint/2010/main" val="160871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BF0BBD-8EC3-4571-B4FC-5B069AE4E0B4}" type="slidenum">
              <a:rPr lang="en-GB" smtClean="0"/>
              <a:t>4</a:t>
            </a:fld>
            <a:endParaRPr lang="en-GB"/>
          </a:p>
        </p:txBody>
      </p:sp>
    </p:spTree>
    <p:extLst>
      <p:ext uri="{BB962C8B-B14F-4D97-AF65-F5344CB8AC3E}">
        <p14:creationId xmlns:p14="http://schemas.microsoft.com/office/powerpoint/2010/main" val="3103944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04331A-9F16-46C2-9C8A-CB9A514BB0A7}" type="datetimeFigureOut">
              <a:rPr lang="en-GB" smtClean="0"/>
              <a:t>04/07/2012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214872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04331A-9F16-46C2-9C8A-CB9A514BB0A7}" type="datetimeFigureOut">
              <a:rPr lang="en-GB" smtClean="0"/>
              <a:t>04/07/2012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71282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04331A-9F16-46C2-9C8A-CB9A514BB0A7}" type="datetimeFigureOut">
              <a:rPr lang="en-GB" smtClean="0"/>
              <a:t>04/07/2012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76300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04331A-9F16-46C2-9C8A-CB9A514BB0A7}" type="datetimeFigureOut">
              <a:rPr lang="en-GB" smtClean="0"/>
              <a:t>04/07/2012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177217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4331A-9F16-46C2-9C8A-CB9A514BB0A7}" type="datetimeFigureOut">
              <a:rPr lang="en-GB" smtClean="0"/>
              <a:t>04/07/2012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120942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04331A-9F16-46C2-9C8A-CB9A514BB0A7}" type="datetimeFigureOut">
              <a:rPr lang="en-GB" smtClean="0"/>
              <a:t>04/07/2012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185642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04331A-9F16-46C2-9C8A-CB9A514BB0A7}" type="datetimeFigureOut">
              <a:rPr lang="en-GB" smtClean="0"/>
              <a:t>04/07/2012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214848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04331A-9F16-46C2-9C8A-CB9A514BB0A7}" type="datetimeFigureOut">
              <a:rPr lang="en-GB" smtClean="0"/>
              <a:t>04/07/2012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322211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4331A-9F16-46C2-9C8A-CB9A514BB0A7}" type="datetimeFigureOut">
              <a:rPr lang="en-GB" smtClean="0"/>
              <a:t>04/07/2012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37020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4331A-9F16-46C2-9C8A-CB9A514BB0A7}" type="datetimeFigureOut">
              <a:rPr lang="en-GB" smtClean="0"/>
              <a:t>04/07/2012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314941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4331A-9F16-46C2-9C8A-CB9A514BB0A7}" type="datetimeFigureOut">
              <a:rPr lang="en-GB" smtClean="0"/>
              <a:t>04/07/2012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33FFA-FF1F-4B5A-8B22-60900F17D842}" type="slidenum">
              <a:rPr lang="en-GB" smtClean="0"/>
              <a:t>‹#›</a:t>
            </a:fld>
            <a:endParaRPr lang="en-GB"/>
          </a:p>
        </p:txBody>
      </p:sp>
    </p:spTree>
    <p:extLst>
      <p:ext uri="{BB962C8B-B14F-4D97-AF65-F5344CB8AC3E}">
        <p14:creationId xmlns:p14="http://schemas.microsoft.com/office/powerpoint/2010/main" val="329139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4331A-9F16-46C2-9C8A-CB9A514BB0A7}" type="datetimeFigureOut">
              <a:rPr lang="en-GB" smtClean="0"/>
              <a:t>04/07/2012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33FFA-FF1F-4B5A-8B22-60900F17D842}" type="slidenum">
              <a:rPr lang="en-GB" smtClean="0"/>
              <a:t>‹#›</a:t>
            </a:fld>
            <a:endParaRPr lang="en-GB"/>
          </a:p>
        </p:txBody>
      </p:sp>
    </p:spTree>
    <p:extLst>
      <p:ext uri="{BB962C8B-B14F-4D97-AF65-F5344CB8AC3E}">
        <p14:creationId xmlns:p14="http://schemas.microsoft.com/office/powerpoint/2010/main" val="2926678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is a Force?</a:t>
            </a:r>
            <a:endParaRPr lang="en-GB" dirty="0"/>
          </a:p>
        </p:txBody>
      </p:sp>
      <p:sp>
        <p:nvSpPr>
          <p:cNvPr id="3" name="Subtitle 2"/>
          <p:cNvSpPr>
            <a:spLocks noGrp="1"/>
          </p:cNvSpPr>
          <p:nvPr>
            <p:ph type="subTitle" idx="1"/>
          </p:nvPr>
        </p:nvSpPr>
        <p:spPr/>
        <p:txBody>
          <a:bodyPr/>
          <a:lstStyle/>
          <a:p>
            <a:r>
              <a:rPr lang="en-GB" dirty="0" smtClean="0"/>
              <a:t>What’s all this fuss about a boson?</a:t>
            </a:r>
            <a:endParaRPr lang="en-GB" dirty="0"/>
          </a:p>
        </p:txBody>
      </p:sp>
    </p:spTree>
    <p:extLst>
      <p:ext uri="{BB962C8B-B14F-4D97-AF65-F5344CB8AC3E}">
        <p14:creationId xmlns:p14="http://schemas.microsoft.com/office/powerpoint/2010/main" val="88617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p:cNvSpPr>
            <a:spLocks noChangeArrowheads="1"/>
          </p:cNvSpPr>
          <p:nvPr/>
        </p:nvSpPr>
        <p:spPr bwMode="auto">
          <a:xfrm>
            <a:off x="4927600" y="1268413"/>
            <a:ext cx="328613" cy="36195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3" name="Oval 3"/>
          <p:cNvSpPr>
            <a:spLocks noChangeArrowheads="1"/>
          </p:cNvSpPr>
          <p:nvPr/>
        </p:nvSpPr>
        <p:spPr bwMode="auto">
          <a:xfrm>
            <a:off x="3711575" y="1314450"/>
            <a:ext cx="328613" cy="36195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4" name="Text Box 4"/>
          <p:cNvSpPr txBox="1">
            <a:spLocks noChangeArrowheads="1"/>
          </p:cNvSpPr>
          <p:nvPr/>
        </p:nvSpPr>
        <p:spPr bwMode="auto">
          <a:xfrm>
            <a:off x="1916113" y="4014788"/>
            <a:ext cx="504031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400" b="1"/>
              <a:t>A molecule of hydrogen gas is bound together by the influence of 2 electrons which are passed back and forth between them</a:t>
            </a:r>
            <a:endParaRPr lang="en-US" sz="2400" b="1"/>
          </a:p>
        </p:txBody>
      </p:sp>
      <p:grpSp>
        <p:nvGrpSpPr>
          <p:cNvPr id="5125" name="Group 5"/>
          <p:cNvGrpSpPr>
            <a:grpSpLocks/>
          </p:cNvGrpSpPr>
          <p:nvPr/>
        </p:nvGrpSpPr>
        <p:grpSpPr bwMode="auto">
          <a:xfrm>
            <a:off x="2006600" y="593725"/>
            <a:ext cx="4900613" cy="1755775"/>
            <a:chOff x="2401" y="2018"/>
            <a:chExt cx="3087" cy="1106"/>
          </a:xfrm>
        </p:grpSpPr>
        <p:sp>
          <p:nvSpPr>
            <p:cNvPr id="5126" name="Oval 6"/>
            <p:cNvSpPr>
              <a:spLocks noChangeArrowheads="1"/>
            </p:cNvSpPr>
            <p:nvPr/>
          </p:nvSpPr>
          <p:spPr bwMode="auto">
            <a:xfrm>
              <a:off x="2401" y="2018"/>
              <a:ext cx="3087" cy="1106"/>
            </a:xfrm>
            <a:prstGeom prst="ellipse">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7" name="Oval 7"/>
            <p:cNvSpPr>
              <a:spLocks noChangeArrowheads="1"/>
            </p:cNvSpPr>
            <p:nvPr/>
          </p:nvSpPr>
          <p:spPr bwMode="auto">
            <a:xfrm>
              <a:off x="4562" y="3055"/>
              <a:ext cx="76" cy="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8" name="Oval 8"/>
            <p:cNvSpPr>
              <a:spLocks noChangeArrowheads="1"/>
            </p:cNvSpPr>
            <p:nvPr/>
          </p:nvSpPr>
          <p:spPr bwMode="auto">
            <a:xfrm>
              <a:off x="3641" y="3096"/>
              <a:ext cx="77" cy="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1894820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fill="hold" nodeType="clickEffect">
                                  <p:stCondLst>
                                    <p:cond delay="0"/>
                                  </p:stCondLst>
                                  <p:childTnLst>
                                    <p:animRot by="21600000">
                                      <p:cBhvr>
                                        <p:cTn id="6" dur="2000" fill="hold"/>
                                        <p:tgtEl>
                                          <p:spTgt spid="51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2"/>
          <p:cNvSpPr>
            <a:spLocks noChangeArrowheads="1"/>
          </p:cNvSpPr>
          <p:nvPr/>
        </p:nvSpPr>
        <p:spPr bwMode="auto">
          <a:xfrm>
            <a:off x="4976813" y="1854200"/>
            <a:ext cx="328612" cy="36195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7" name="Oval 3"/>
          <p:cNvSpPr>
            <a:spLocks noChangeArrowheads="1"/>
          </p:cNvSpPr>
          <p:nvPr/>
        </p:nvSpPr>
        <p:spPr bwMode="auto">
          <a:xfrm>
            <a:off x="3760788" y="1900238"/>
            <a:ext cx="328612" cy="36195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148" name="Group 4"/>
          <p:cNvGrpSpPr>
            <a:grpSpLocks/>
          </p:cNvGrpSpPr>
          <p:nvPr/>
        </p:nvGrpSpPr>
        <p:grpSpPr bwMode="auto">
          <a:xfrm>
            <a:off x="2055813" y="1179513"/>
            <a:ext cx="4900612" cy="1755775"/>
            <a:chOff x="2174" y="2500"/>
            <a:chExt cx="3087" cy="1106"/>
          </a:xfrm>
        </p:grpSpPr>
        <p:sp>
          <p:nvSpPr>
            <p:cNvPr id="6149" name="Oval 5"/>
            <p:cNvSpPr>
              <a:spLocks noChangeArrowheads="1"/>
            </p:cNvSpPr>
            <p:nvPr/>
          </p:nvSpPr>
          <p:spPr bwMode="auto">
            <a:xfrm>
              <a:off x="2174" y="2500"/>
              <a:ext cx="3087" cy="1106"/>
            </a:xfrm>
            <a:prstGeom prst="ellipse">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0" name="Oval 6"/>
            <p:cNvSpPr>
              <a:spLocks noChangeArrowheads="1"/>
            </p:cNvSpPr>
            <p:nvPr/>
          </p:nvSpPr>
          <p:spPr bwMode="auto">
            <a:xfrm>
              <a:off x="3414" y="3578"/>
              <a:ext cx="77" cy="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51" name="Text Box 7"/>
          <p:cNvSpPr txBox="1">
            <a:spLocks noChangeArrowheads="1"/>
          </p:cNvSpPr>
          <p:nvPr/>
        </p:nvSpPr>
        <p:spPr bwMode="auto">
          <a:xfrm>
            <a:off x="3355975" y="3340100"/>
            <a:ext cx="32416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000" b="1"/>
              <a:t>Even simpler is an H</a:t>
            </a:r>
            <a:r>
              <a:rPr lang="en-GB" sz="2000" b="1" baseline="-25000"/>
              <a:t>2</a:t>
            </a:r>
            <a:r>
              <a:rPr lang="en-GB" sz="2000" b="1" baseline="30000"/>
              <a:t>+ </a:t>
            </a:r>
            <a:r>
              <a:rPr lang="en-GB" sz="2000" b="1"/>
              <a:t>ion which has only one electron being passed around</a:t>
            </a:r>
            <a:endParaRPr lang="en-US" sz="2000" b="1"/>
          </a:p>
        </p:txBody>
      </p:sp>
      <p:sp>
        <p:nvSpPr>
          <p:cNvPr id="6152" name="Text Box 8"/>
          <p:cNvSpPr txBox="1">
            <a:spLocks noChangeArrowheads="1"/>
          </p:cNvSpPr>
          <p:nvPr/>
        </p:nvSpPr>
        <p:spPr bwMode="auto">
          <a:xfrm>
            <a:off x="881063" y="5003800"/>
            <a:ext cx="7786687"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The “exchange” particle holding the protons together could not be the electron. The electron does not even take part in the strong force. </a:t>
            </a:r>
          </a:p>
          <a:p>
            <a:pPr>
              <a:spcBef>
                <a:spcPct val="50000"/>
              </a:spcBef>
            </a:pPr>
            <a:r>
              <a:rPr lang="en-GB"/>
              <a:t>Yukawa suggested that there should be a totally new particle of exchange. He predicted the properties it should have.</a:t>
            </a:r>
            <a:endParaRPr lang="en-US"/>
          </a:p>
        </p:txBody>
      </p:sp>
    </p:spTree>
    <p:extLst>
      <p:ext uri="{BB962C8B-B14F-4D97-AF65-F5344CB8AC3E}">
        <p14:creationId xmlns:p14="http://schemas.microsoft.com/office/powerpoint/2010/main" val="1288446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fill="hold" nodeType="clickEffect">
                                  <p:stCondLst>
                                    <p:cond delay="0"/>
                                  </p:stCondLst>
                                  <p:childTnLst>
                                    <p:animRot by="21600000">
                                      <p:cBhvr>
                                        <p:cTn id="6" dur="2000" fill="hold"/>
                                        <p:tgtEl>
                                          <p:spTgt spid="614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4450" y="3384550"/>
            <a:ext cx="9188450" cy="325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dirty="0"/>
              <a:t>Yukawa suggested that there should be a totally new </a:t>
            </a:r>
            <a:r>
              <a:rPr lang="en-GB" dirty="0">
                <a:solidFill>
                  <a:srgbClr val="FF3300"/>
                </a:solidFill>
              </a:rPr>
              <a:t>particle of exchange.</a:t>
            </a:r>
            <a:r>
              <a:rPr lang="en-GB" dirty="0"/>
              <a:t> </a:t>
            </a:r>
          </a:p>
          <a:p>
            <a:pPr>
              <a:spcBef>
                <a:spcPct val="50000"/>
              </a:spcBef>
            </a:pPr>
            <a:r>
              <a:rPr lang="en-GB" dirty="0"/>
              <a:t>This particle would be holding not only protons to protons</a:t>
            </a:r>
          </a:p>
          <a:p>
            <a:pPr>
              <a:spcBef>
                <a:spcPct val="50000"/>
              </a:spcBef>
            </a:pPr>
            <a:r>
              <a:rPr lang="en-GB" dirty="0"/>
              <a:t> but protons to neutrons and neutrons to neutrons</a:t>
            </a:r>
          </a:p>
          <a:p>
            <a:pPr>
              <a:spcBef>
                <a:spcPct val="50000"/>
              </a:spcBef>
            </a:pPr>
            <a:r>
              <a:rPr lang="en-GB" dirty="0"/>
              <a:t>He predicted the properties the new particle should have. The neutral pion (</a:t>
            </a:r>
            <a:r>
              <a:rPr lang="el-GR" dirty="0">
                <a:cs typeface="Arial" charset="0"/>
              </a:rPr>
              <a:t>π</a:t>
            </a:r>
            <a:r>
              <a:rPr lang="en-GB" baseline="30000" dirty="0">
                <a:cs typeface="Arial" charset="0"/>
              </a:rPr>
              <a:t>0</a:t>
            </a:r>
            <a:r>
              <a:rPr lang="en-GB" dirty="0">
                <a:cs typeface="Arial" charset="0"/>
              </a:rPr>
              <a:t>)</a:t>
            </a:r>
          </a:p>
          <a:p>
            <a:pPr>
              <a:spcBef>
                <a:spcPct val="50000"/>
              </a:spcBef>
            </a:pPr>
            <a:r>
              <a:rPr lang="en-GB" dirty="0">
                <a:cs typeface="Arial" charset="0"/>
              </a:rPr>
              <a:t>was discovered in 1947 and it was thought to be totally responsible for the strong force.</a:t>
            </a:r>
          </a:p>
          <a:p>
            <a:pPr>
              <a:spcBef>
                <a:spcPct val="50000"/>
              </a:spcBef>
            </a:pPr>
            <a:r>
              <a:rPr lang="en-GB" dirty="0">
                <a:cs typeface="Arial" charset="0"/>
              </a:rPr>
              <a:t> We now know this is not the case, because protons are actually built of simpler particles.</a:t>
            </a:r>
          </a:p>
          <a:p>
            <a:pPr>
              <a:spcBef>
                <a:spcPct val="50000"/>
              </a:spcBef>
            </a:pPr>
            <a:r>
              <a:rPr lang="en-GB" dirty="0">
                <a:cs typeface="Arial" charset="0"/>
              </a:rPr>
              <a:t> BUT the idea of </a:t>
            </a:r>
            <a:r>
              <a:rPr lang="en-GB" dirty="0">
                <a:solidFill>
                  <a:schemeClr val="accent2"/>
                </a:solidFill>
                <a:cs typeface="Arial" charset="0"/>
              </a:rPr>
              <a:t>“exchange particles”</a:t>
            </a:r>
            <a:r>
              <a:rPr lang="en-GB" dirty="0">
                <a:cs typeface="Arial" charset="0"/>
              </a:rPr>
              <a:t> being</a:t>
            </a:r>
          </a:p>
          <a:p>
            <a:pPr>
              <a:spcBef>
                <a:spcPct val="50000"/>
              </a:spcBef>
            </a:pPr>
            <a:r>
              <a:rPr lang="en-GB" dirty="0">
                <a:cs typeface="Arial" charset="0"/>
              </a:rPr>
              <a:t> responsible for forces has been very successful.</a:t>
            </a:r>
            <a:endParaRPr lang="el-GR" dirty="0">
              <a:solidFill>
                <a:schemeClr val="accent2"/>
              </a:solidFill>
              <a:cs typeface="Arial" charset="0"/>
            </a:endParaRPr>
          </a:p>
        </p:txBody>
      </p:sp>
      <p:grpSp>
        <p:nvGrpSpPr>
          <p:cNvPr id="7171" name="Group 3"/>
          <p:cNvGrpSpPr>
            <a:grpSpLocks/>
          </p:cNvGrpSpPr>
          <p:nvPr/>
        </p:nvGrpSpPr>
        <p:grpSpPr bwMode="auto">
          <a:xfrm>
            <a:off x="3897313" y="1584325"/>
            <a:ext cx="1350962" cy="1408113"/>
            <a:chOff x="2370" y="1678"/>
            <a:chExt cx="851" cy="887"/>
          </a:xfrm>
        </p:grpSpPr>
        <p:grpSp>
          <p:nvGrpSpPr>
            <p:cNvPr id="7172" name="Group 4"/>
            <p:cNvGrpSpPr>
              <a:grpSpLocks/>
            </p:cNvGrpSpPr>
            <p:nvPr/>
          </p:nvGrpSpPr>
          <p:grpSpPr bwMode="auto">
            <a:xfrm>
              <a:off x="2370" y="1930"/>
              <a:ext cx="431" cy="456"/>
              <a:chOff x="754" y="1366"/>
              <a:chExt cx="1106" cy="1078"/>
            </a:xfrm>
          </p:grpSpPr>
          <p:sp>
            <p:nvSpPr>
              <p:cNvPr id="7173" name="Oval 5"/>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4" name="Oval 6"/>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5" name="Oval 7"/>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6" name="Oval 8"/>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177" name="Group 9"/>
            <p:cNvGrpSpPr>
              <a:grpSpLocks/>
            </p:cNvGrpSpPr>
            <p:nvPr/>
          </p:nvGrpSpPr>
          <p:grpSpPr bwMode="auto">
            <a:xfrm>
              <a:off x="2569" y="1870"/>
              <a:ext cx="431" cy="456"/>
              <a:chOff x="754" y="1366"/>
              <a:chExt cx="1106" cy="1078"/>
            </a:xfrm>
          </p:grpSpPr>
          <p:sp>
            <p:nvSpPr>
              <p:cNvPr id="7178" name="Oval 10"/>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9" name="Oval 11"/>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0" name="Oval 12"/>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1" name="Oval 13"/>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182" name="Group 14"/>
            <p:cNvGrpSpPr>
              <a:grpSpLocks/>
            </p:cNvGrpSpPr>
            <p:nvPr/>
          </p:nvGrpSpPr>
          <p:grpSpPr bwMode="auto">
            <a:xfrm>
              <a:off x="2525" y="2062"/>
              <a:ext cx="431" cy="455"/>
              <a:chOff x="754" y="1366"/>
              <a:chExt cx="1106" cy="1078"/>
            </a:xfrm>
          </p:grpSpPr>
          <p:sp>
            <p:nvSpPr>
              <p:cNvPr id="7183" name="Oval 15"/>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4" name="Oval 16"/>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5" name="Oval 17"/>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6" name="Oval 18"/>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187" name="Oval 19"/>
            <p:cNvSpPr>
              <a:spLocks noChangeArrowheads="1"/>
            </p:cNvSpPr>
            <p:nvPr/>
          </p:nvSpPr>
          <p:spPr bwMode="auto">
            <a:xfrm>
              <a:off x="2823" y="2409"/>
              <a:ext cx="11" cy="1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8" name="Oval 20"/>
            <p:cNvSpPr>
              <a:spLocks noChangeArrowheads="1"/>
            </p:cNvSpPr>
            <p:nvPr/>
          </p:nvSpPr>
          <p:spPr bwMode="auto">
            <a:xfrm>
              <a:off x="2679" y="2301"/>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9" name="Oval 21"/>
            <p:cNvSpPr>
              <a:spLocks noChangeArrowheads="1"/>
            </p:cNvSpPr>
            <p:nvPr/>
          </p:nvSpPr>
          <p:spPr bwMode="auto">
            <a:xfrm>
              <a:off x="2679" y="2301"/>
              <a:ext cx="243" cy="264"/>
            </a:xfrm>
            <a:prstGeom prst="ellipse">
              <a:avLst/>
            </a:prstGeom>
            <a:gradFill rotWithShape="1">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190" name="Group 22"/>
            <p:cNvGrpSpPr>
              <a:grpSpLocks/>
            </p:cNvGrpSpPr>
            <p:nvPr/>
          </p:nvGrpSpPr>
          <p:grpSpPr bwMode="auto">
            <a:xfrm>
              <a:off x="2591" y="1978"/>
              <a:ext cx="431" cy="455"/>
              <a:chOff x="754" y="1366"/>
              <a:chExt cx="1106" cy="1078"/>
            </a:xfrm>
          </p:grpSpPr>
          <p:sp>
            <p:nvSpPr>
              <p:cNvPr id="7191" name="Oval 23"/>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2" name="Oval 24"/>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3" name="Oval 25"/>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4" name="Oval 26"/>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195" name="Group 27"/>
            <p:cNvGrpSpPr>
              <a:grpSpLocks/>
            </p:cNvGrpSpPr>
            <p:nvPr/>
          </p:nvGrpSpPr>
          <p:grpSpPr bwMode="auto">
            <a:xfrm>
              <a:off x="2790" y="1918"/>
              <a:ext cx="431" cy="455"/>
              <a:chOff x="754" y="1366"/>
              <a:chExt cx="1106" cy="1078"/>
            </a:xfrm>
          </p:grpSpPr>
          <p:sp>
            <p:nvSpPr>
              <p:cNvPr id="7196" name="Oval 28"/>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7" name="Oval 29"/>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8" name="Oval 30"/>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9" name="Oval 31"/>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00" name="Group 32"/>
            <p:cNvGrpSpPr>
              <a:grpSpLocks/>
            </p:cNvGrpSpPr>
            <p:nvPr/>
          </p:nvGrpSpPr>
          <p:grpSpPr bwMode="auto">
            <a:xfrm>
              <a:off x="2746" y="2110"/>
              <a:ext cx="431" cy="455"/>
              <a:chOff x="754" y="1366"/>
              <a:chExt cx="1106" cy="1078"/>
            </a:xfrm>
          </p:grpSpPr>
          <p:sp>
            <p:nvSpPr>
              <p:cNvPr id="7201" name="Oval 33"/>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2" name="Oval 34"/>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3" name="Oval 35"/>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Oval 36"/>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05" name="Oval 37"/>
            <p:cNvSpPr>
              <a:spLocks noChangeArrowheads="1"/>
            </p:cNvSpPr>
            <p:nvPr/>
          </p:nvSpPr>
          <p:spPr bwMode="auto">
            <a:xfrm>
              <a:off x="2937" y="1791"/>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6" name="Oval 38"/>
            <p:cNvSpPr>
              <a:spLocks noChangeArrowheads="1"/>
            </p:cNvSpPr>
            <p:nvPr/>
          </p:nvSpPr>
          <p:spPr bwMode="auto">
            <a:xfrm>
              <a:off x="2880" y="2047"/>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207" name="Group 39"/>
            <p:cNvGrpSpPr>
              <a:grpSpLocks/>
            </p:cNvGrpSpPr>
            <p:nvPr/>
          </p:nvGrpSpPr>
          <p:grpSpPr bwMode="auto">
            <a:xfrm>
              <a:off x="2436" y="1738"/>
              <a:ext cx="431" cy="456"/>
              <a:chOff x="754" y="1366"/>
              <a:chExt cx="1106" cy="1078"/>
            </a:xfrm>
          </p:grpSpPr>
          <p:sp>
            <p:nvSpPr>
              <p:cNvPr id="7208" name="Oval 40"/>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9" name="Oval 41"/>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0" name="Oval 42"/>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1" name="Oval 43"/>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12" name="Oval 44"/>
            <p:cNvSpPr>
              <a:spLocks noChangeArrowheads="1"/>
            </p:cNvSpPr>
            <p:nvPr/>
          </p:nvSpPr>
          <p:spPr bwMode="auto">
            <a:xfrm>
              <a:off x="2657" y="1678"/>
              <a:ext cx="243"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3" name="Oval 45"/>
            <p:cNvSpPr>
              <a:spLocks noChangeArrowheads="1"/>
            </p:cNvSpPr>
            <p:nvPr/>
          </p:nvSpPr>
          <p:spPr bwMode="auto">
            <a:xfrm>
              <a:off x="2767" y="1882"/>
              <a:ext cx="244"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4" name="Oval 46"/>
            <p:cNvSpPr>
              <a:spLocks noChangeArrowheads="1"/>
            </p:cNvSpPr>
            <p:nvPr/>
          </p:nvSpPr>
          <p:spPr bwMode="auto">
            <a:xfrm>
              <a:off x="2823" y="1678"/>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5" name="Oval 47"/>
            <p:cNvSpPr>
              <a:spLocks noChangeArrowheads="1"/>
            </p:cNvSpPr>
            <p:nvPr/>
          </p:nvSpPr>
          <p:spPr bwMode="auto">
            <a:xfrm>
              <a:off x="2635" y="1798"/>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6" name="Oval 48"/>
            <p:cNvSpPr>
              <a:spLocks noChangeArrowheads="1"/>
            </p:cNvSpPr>
            <p:nvPr/>
          </p:nvSpPr>
          <p:spPr bwMode="auto">
            <a:xfrm>
              <a:off x="2613" y="1870"/>
              <a:ext cx="243"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7" name="Oval 49"/>
            <p:cNvSpPr>
              <a:spLocks noChangeArrowheads="1"/>
            </p:cNvSpPr>
            <p:nvPr/>
          </p:nvSpPr>
          <p:spPr bwMode="auto">
            <a:xfrm>
              <a:off x="2723" y="2074"/>
              <a:ext cx="244"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8" name="Oval 50"/>
            <p:cNvSpPr>
              <a:spLocks noChangeArrowheads="1"/>
            </p:cNvSpPr>
            <p:nvPr/>
          </p:nvSpPr>
          <p:spPr bwMode="auto">
            <a:xfrm>
              <a:off x="2779" y="1870"/>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9" name="Oval 51"/>
            <p:cNvSpPr>
              <a:spLocks noChangeArrowheads="1"/>
            </p:cNvSpPr>
            <p:nvPr/>
          </p:nvSpPr>
          <p:spPr bwMode="auto">
            <a:xfrm>
              <a:off x="2591" y="1990"/>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0" name="Oval 52"/>
            <p:cNvSpPr>
              <a:spLocks noChangeArrowheads="1"/>
            </p:cNvSpPr>
            <p:nvPr/>
          </p:nvSpPr>
          <p:spPr bwMode="auto">
            <a:xfrm>
              <a:off x="2889" y="2217"/>
              <a:ext cx="11" cy="1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Oval 53"/>
            <p:cNvSpPr>
              <a:spLocks noChangeArrowheads="1"/>
            </p:cNvSpPr>
            <p:nvPr/>
          </p:nvSpPr>
          <p:spPr bwMode="auto">
            <a:xfrm>
              <a:off x="2745" y="2110"/>
              <a:ext cx="244" cy="263"/>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2" name="Oval 54"/>
            <p:cNvSpPr>
              <a:spLocks noChangeArrowheads="1"/>
            </p:cNvSpPr>
            <p:nvPr/>
          </p:nvSpPr>
          <p:spPr bwMode="auto">
            <a:xfrm>
              <a:off x="2745" y="2110"/>
              <a:ext cx="244" cy="263"/>
            </a:xfrm>
            <a:prstGeom prst="ellipse">
              <a:avLst/>
            </a:prstGeom>
            <a:gradFill rotWithShape="1">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3" name="Oval 55"/>
            <p:cNvSpPr>
              <a:spLocks noChangeArrowheads="1"/>
            </p:cNvSpPr>
            <p:nvPr/>
          </p:nvSpPr>
          <p:spPr bwMode="auto">
            <a:xfrm>
              <a:off x="2597" y="2245"/>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24" name="Oval 56"/>
          <p:cNvSpPr>
            <a:spLocks noChangeArrowheads="1"/>
          </p:cNvSpPr>
          <p:nvPr/>
        </p:nvSpPr>
        <p:spPr bwMode="auto">
          <a:xfrm>
            <a:off x="5111750" y="2124075"/>
            <a:ext cx="90488" cy="88900"/>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chemeClr val="accent2"/>
              </a:solidFill>
            </a:endParaRPr>
          </a:p>
        </p:txBody>
      </p:sp>
      <p:sp>
        <p:nvSpPr>
          <p:cNvPr id="7225" name="Oval 57"/>
          <p:cNvSpPr>
            <a:spLocks noChangeArrowheads="1"/>
          </p:cNvSpPr>
          <p:nvPr/>
        </p:nvSpPr>
        <p:spPr bwMode="auto">
          <a:xfrm>
            <a:off x="4886325" y="2528888"/>
            <a:ext cx="90488" cy="88900"/>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chemeClr val="accent2"/>
              </a:solidFill>
            </a:endParaRPr>
          </a:p>
        </p:txBody>
      </p:sp>
      <p:sp>
        <p:nvSpPr>
          <p:cNvPr id="7226" name="Oval 58"/>
          <p:cNvSpPr>
            <a:spLocks noChangeArrowheads="1"/>
          </p:cNvSpPr>
          <p:nvPr/>
        </p:nvSpPr>
        <p:spPr bwMode="auto">
          <a:xfrm>
            <a:off x="3941763" y="1854200"/>
            <a:ext cx="90487" cy="88900"/>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chemeClr val="accent2"/>
              </a:solidFill>
            </a:endParaRPr>
          </a:p>
        </p:txBody>
      </p:sp>
      <p:sp>
        <p:nvSpPr>
          <p:cNvPr id="7227" name="Oval 59"/>
          <p:cNvSpPr>
            <a:spLocks noChangeArrowheads="1"/>
          </p:cNvSpPr>
          <p:nvPr/>
        </p:nvSpPr>
        <p:spPr bwMode="auto">
          <a:xfrm>
            <a:off x="4662488" y="1493838"/>
            <a:ext cx="90487" cy="88900"/>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chemeClr val="accent2"/>
              </a:solidFill>
            </a:endParaRPr>
          </a:p>
        </p:txBody>
      </p:sp>
      <p:sp>
        <p:nvSpPr>
          <p:cNvPr id="7228" name="Oval 60"/>
          <p:cNvSpPr>
            <a:spLocks noChangeArrowheads="1"/>
          </p:cNvSpPr>
          <p:nvPr/>
        </p:nvSpPr>
        <p:spPr bwMode="auto">
          <a:xfrm>
            <a:off x="4076700" y="2528888"/>
            <a:ext cx="90488" cy="88900"/>
          </a:xfrm>
          <a:prstGeom prst="ellipse">
            <a:avLst/>
          </a:prstGeom>
          <a:solidFill>
            <a:schemeClr val="tx2"/>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chemeClr val="accent2"/>
              </a:solidFill>
            </a:endParaRPr>
          </a:p>
        </p:txBody>
      </p:sp>
      <p:sp>
        <p:nvSpPr>
          <p:cNvPr id="2" name="Oval 1"/>
          <p:cNvSpPr/>
          <p:nvPr/>
        </p:nvSpPr>
        <p:spPr>
          <a:xfrm>
            <a:off x="5239958" y="2400916"/>
            <a:ext cx="72008" cy="7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3705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ctrTitle"/>
          </p:nvPr>
        </p:nvSpPr>
        <p:spPr/>
        <p:txBody>
          <a:bodyPr/>
          <a:lstStyle/>
          <a:p>
            <a:r>
              <a:rPr lang="en-GB"/>
              <a:t>The Virtual Photon</a:t>
            </a:r>
            <a:endParaRPr lang="en-US"/>
          </a:p>
        </p:txBody>
      </p:sp>
      <p:sp>
        <p:nvSpPr>
          <p:cNvPr id="10245" name="Rectangle 5"/>
          <p:cNvSpPr>
            <a:spLocks noGrp="1" noChangeArrowheads="1"/>
          </p:cNvSpPr>
          <p:nvPr>
            <p:ph type="subTitle" idx="1"/>
          </p:nvPr>
        </p:nvSpPr>
        <p:spPr/>
        <p:txBody>
          <a:bodyPr/>
          <a:lstStyle/>
          <a:p>
            <a:r>
              <a:rPr lang="en-GB" dirty="0"/>
              <a:t>The exchange </a:t>
            </a:r>
            <a:r>
              <a:rPr lang="en-GB" dirty="0" smtClean="0"/>
              <a:t>particle or </a:t>
            </a:r>
          </a:p>
          <a:p>
            <a:r>
              <a:rPr lang="en-GB" dirty="0" smtClean="0"/>
              <a:t>“vector boson” </a:t>
            </a:r>
          </a:p>
          <a:p>
            <a:r>
              <a:rPr lang="en-GB" dirty="0" smtClean="0"/>
              <a:t>of </a:t>
            </a:r>
            <a:r>
              <a:rPr lang="en-GB" dirty="0"/>
              <a:t>the electromagnetic force</a:t>
            </a:r>
            <a:endParaRPr lang="en-US" dirty="0"/>
          </a:p>
        </p:txBody>
      </p:sp>
    </p:spTree>
    <p:extLst>
      <p:ext uri="{BB962C8B-B14F-4D97-AF65-F5344CB8AC3E}">
        <p14:creationId xmlns:p14="http://schemas.microsoft.com/office/powerpoint/2010/main" val="1160093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The electromagnetic force</a:t>
            </a:r>
          </a:p>
        </p:txBody>
      </p:sp>
      <p:sp>
        <p:nvSpPr>
          <p:cNvPr id="8195" name="Rectangle 3"/>
          <p:cNvSpPr>
            <a:spLocks noGrp="1" noChangeArrowheads="1"/>
          </p:cNvSpPr>
          <p:nvPr>
            <p:ph type="body" idx="1"/>
          </p:nvPr>
        </p:nvSpPr>
        <p:spPr>
          <a:xfrm>
            <a:off x="457200" y="1600200"/>
            <a:ext cx="8229600" cy="2863850"/>
          </a:xfrm>
        </p:spPr>
        <p:txBody>
          <a:bodyPr/>
          <a:lstStyle/>
          <a:p>
            <a:r>
              <a:rPr lang="en-GB"/>
              <a:t>The electromagnetic force only applies to particles with charge.</a:t>
            </a:r>
          </a:p>
          <a:p>
            <a:r>
              <a:rPr lang="en-GB"/>
              <a:t>When charged particles interact electromagnetically, </a:t>
            </a:r>
            <a:r>
              <a:rPr lang="en-GB">
                <a:solidFill>
                  <a:srgbClr val="FF3300"/>
                </a:solidFill>
              </a:rPr>
              <a:t>they exchange photons</a:t>
            </a:r>
            <a:r>
              <a:rPr lang="en-GB"/>
              <a:t> </a:t>
            </a:r>
          </a:p>
        </p:txBody>
      </p:sp>
      <p:sp>
        <p:nvSpPr>
          <p:cNvPr id="8196" name="Oval 4"/>
          <p:cNvSpPr>
            <a:spLocks noChangeArrowheads="1"/>
          </p:cNvSpPr>
          <p:nvPr/>
        </p:nvSpPr>
        <p:spPr bwMode="auto">
          <a:xfrm>
            <a:off x="1646238" y="4508500"/>
            <a:ext cx="134937" cy="134938"/>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7" name="Oval 5"/>
          <p:cNvSpPr>
            <a:spLocks noChangeArrowheads="1"/>
          </p:cNvSpPr>
          <p:nvPr/>
        </p:nvSpPr>
        <p:spPr bwMode="auto">
          <a:xfrm>
            <a:off x="1557338" y="6354763"/>
            <a:ext cx="134937" cy="13493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8" name="Freeform 6"/>
          <p:cNvSpPr>
            <a:spLocks/>
          </p:cNvSpPr>
          <p:nvPr/>
        </p:nvSpPr>
        <p:spPr bwMode="auto">
          <a:xfrm>
            <a:off x="3176588" y="5229225"/>
            <a:ext cx="323850" cy="495300"/>
          </a:xfrm>
          <a:custGeom>
            <a:avLst/>
            <a:gdLst>
              <a:gd name="T0" fmla="*/ 147 w 175"/>
              <a:gd name="T1" fmla="*/ 425 h 425"/>
              <a:gd name="T2" fmla="*/ 5 w 175"/>
              <a:gd name="T3" fmla="*/ 369 h 425"/>
              <a:gd name="T4" fmla="*/ 175 w 175"/>
              <a:gd name="T5" fmla="*/ 340 h 425"/>
              <a:gd name="T6" fmla="*/ 5 w 175"/>
              <a:gd name="T7" fmla="*/ 255 h 425"/>
              <a:gd name="T8" fmla="*/ 147 w 175"/>
              <a:gd name="T9" fmla="*/ 170 h 425"/>
              <a:gd name="T10" fmla="*/ 34 w 175"/>
              <a:gd name="T11" fmla="*/ 85 h 425"/>
              <a:gd name="T12" fmla="*/ 119 w 175"/>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175" h="425">
                <a:moveTo>
                  <a:pt x="147" y="425"/>
                </a:moveTo>
                <a:cubicBezTo>
                  <a:pt x="73" y="404"/>
                  <a:pt x="0" y="383"/>
                  <a:pt x="5" y="369"/>
                </a:cubicBezTo>
                <a:cubicBezTo>
                  <a:pt x="10" y="355"/>
                  <a:pt x="175" y="359"/>
                  <a:pt x="175" y="340"/>
                </a:cubicBezTo>
                <a:cubicBezTo>
                  <a:pt x="175" y="321"/>
                  <a:pt x="10" y="283"/>
                  <a:pt x="5" y="255"/>
                </a:cubicBezTo>
                <a:cubicBezTo>
                  <a:pt x="0" y="227"/>
                  <a:pt x="142" y="198"/>
                  <a:pt x="147" y="170"/>
                </a:cubicBezTo>
                <a:cubicBezTo>
                  <a:pt x="152" y="142"/>
                  <a:pt x="39" y="113"/>
                  <a:pt x="34" y="85"/>
                </a:cubicBezTo>
                <a:cubicBezTo>
                  <a:pt x="29" y="57"/>
                  <a:pt x="74" y="28"/>
                  <a:pt x="119" y="0"/>
                </a:cubicBezTo>
              </a:path>
            </a:pathLst>
          </a:custGeom>
          <a:noFill/>
          <a:ln w="38100" cmpd="sng">
            <a:solidFill>
              <a:srgbClr val="FF33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486466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path" presetSubtype="0" accel="50000" decel="50000" fill="hold" grpId="0" nodeType="clickEffect">
                                  <p:stCondLst>
                                    <p:cond delay="0"/>
                                  </p:stCondLst>
                                  <p:childTnLst>
                                    <p:animMotion origin="layout" path="M 3.61111E-6 1.6185E-6 L 0.17986 0.09526 " pathEditMode="relative" rAng="0" ptsTypes="AA">
                                      <p:cBhvr>
                                        <p:cTn id="6" dur="2000" fill="hold"/>
                                        <p:tgtEl>
                                          <p:spTgt spid="8196"/>
                                        </p:tgtEl>
                                        <p:attrNameLst>
                                          <p:attrName>ppt_x</p:attrName>
                                          <p:attrName>ppt_y</p:attrName>
                                        </p:attrNameLst>
                                      </p:cBhvr>
                                      <p:rCtr x="8993" y="4763"/>
                                    </p:animMotion>
                                  </p:childTnLst>
                                </p:cTn>
                              </p:par>
                              <p:par>
                                <p:cTn id="7" presetID="56" presetClass="path" presetSubtype="0" accel="50000" decel="50000" fill="hold" grpId="0" nodeType="withEffect">
                                  <p:stCondLst>
                                    <p:cond delay="0"/>
                                  </p:stCondLst>
                                  <p:childTnLst>
                                    <p:animMotion origin="layout" path="M -4.16667E-6 -1.15607E-7 L 0.18959 -0.08185 " pathEditMode="relative" rAng="0" ptsTypes="AA">
                                      <p:cBhvr>
                                        <p:cTn id="8" dur="2000" fill="hold"/>
                                        <p:tgtEl>
                                          <p:spTgt spid="8197"/>
                                        </p:tgtEl>
                                        <p:attrNameLst>
                                          <p:attrName>ppt_x</p:attrName>
                                          <p:attrName>ppt_y</p:attrName>
                                        </p:attrNameLst>
                                      </p:cBhvr>
                                      <p:rCtr x="9479" y="-4092"/>
                                    </p:animMotion>
                                  </p:childTnLst>
                                </p:cTn>
                              </p:par>
                            </p:childTnLst>
                          </p:cTn>
                        </p:par>
                        <p:par>
                          <p:cTn id="9" fill="hold" nodeType="afterGroup">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8198"/>
                                        </p:tgtEl>
                                        <p:attrNameLst>
                                          <p:attrName>style.visibility</p:attrName>
                                        </p:attrNameLst>
                                      </p:cBhvr>
                                      <p:to>
                                        <p:strVal val="visible"/>
                                      </p:to>
                                    </p:set>
                                  </p:childTnLst>
                                </p:cTn>
                              </p:par>
                            </p:childTnLst>
                          </p:cTn>
                        </p:par>
                        <p:par>
                          <p:cTn id="12" fill="hold" nodeType="afterGroup">
                            <p:stCondLst>
                              <p:cond delay="2000"/>
                            </p:stCondLst>
                            <p:childTnLst>
                              <p:par>
                                <p:cTn id="13" presetID="49" presetClass="path" presetSubtype="0" accel="50000" decel="50000" fill="hold" grpId="1" nodeType="afterEffect">
                                  <p:stCondLst>
                                    <p:cond delay="0"/>
                                  </p:stCondLst>
                                  <p:childTnLst>
                                    <p:animMotion origin="layout" path="M 0.18958 -0.08185 L 0.43958 0.2511 " pathEditMode="relative" rAng="0" ptsTypes="AA">
                                      <p:cBhvr>
                                        <p:cTn id="14" dur="2000" fill="hold"/>
                                        <p:tgtEl>
                                          <p:spTgt spid="8197"/>
                                        </p:tgtEl>
                                        <p:attrNameLst>
                                          <p:attrName>ppt_x</p:attrName>
                                          <p:attrName>ppt_y</p:attrName>
                                        </p:attrNameLst>
                                      </p:cBhvr>
                                      <p:rCtr x="12500" y="16647"/>
                                    </p:animMotion>
                                  </p:childTnLst>
                                </p:cTn>
                              </p:par>
                              <p:par>
                                <p:cTn id="15" presetID="56" presetClass="path" presetSubtype="0" accel="50000" decel="50000" fill="hold" grpId="1" nodeType="withEffect">
                                  <p:stCondLst>
                                    <p:cond delay="0"/>
                                  </p:stCondLst>
                                  <p:childTnLst>
                                    <p:animMotion origin="layout" path="M 0.17986 0.09526 L 0.42986 -0.23769 " pathEditMode="relative" rAng="0" ptsTypes="AA">
                                      <p:cBhvr>
                                        <p:cTn id="16" dur="2000" fill="hold"/>
                                        <p:tgtEl>
                                          <p:spTgt spid="8196"/>
                                        </p:tgtEl>
                                        <p:attrNameLst>
                                          <p:attrName>ppt_x</p:attrName>
                                          <p:attrName>ppt_y</p:attrName>
                                        </p:attrNameLst>
                                      </p:cBhvr>
                                      <p:rCtr x="12500" y="-16647"/>
                                    </p:animMotion>
                                  </p:childTnLst>
                                </p:cTn>
                              </p:par>
                              <p:par>
                                <p:cTn id="17" presetID="10" presetClass="exit" presetSubtype="0" fill="hold" grpId="1" nodeType="withEffect">
                                  <p:stCondLst>
                                    <p:cond delay="0"/>
                                  </p:stCondLst>
                                  <p:childTnLst>
                                    <p:animEffect transition="out" filter="fade">
                                      <p:cBhvr>
                                        <p:cTn id="18" dur="2000"/>
                                        <p:tgtEl>
                                          <p:spTgt spid="8198"/>
                                        </p:tgtEl>
                                      </p:cBhvr>
                                    </p:animEffect>
                                    <p:set>
                                      <p:cBhvr>
                                        <p:cTn id="19" dur="1" fill="hold">
                                          <p:stCondLst>
                                            <p:cond delay="1999"/>
                                          </p:stCondLst>
                                        </p:cTn>
                                        <p:tgtEl>
                                          <p:spTgt spid="81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6" grpId="1" animBg="1"/>
      <p:bldP spid="8197" grpId="0" animBg="1"/>
      <p:bldP spid="8197" grpId="1" animBg="1"/>
      <p:bldP spid="8198" grpId="0" animBg="1"/>
      <p:bldP spid="819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the MATTER?</a:t>
            </a:r>
            <a:endParaRPr lang="en-GB" dirty="0"/>
          </a:p>
        </p:txBody>
      </p:sp>
      <p:sp>
        <p:nvSpPr>
          <p:cNvPr id="3" name="Content Placeholder 2"/>
          <p:cNvSpPr>
            <a:spLocks noGrp="1"/>
          </p:cNvSpPr>
          <p:nvPr>
            <p:ph idx="1"/>
          </p:nvPr>
        </p:nvSpPr>
        <p:spPr/>
        <p:txBody>
          <a:bodyPr>
            <a:normAutofit/>
          </a:bodyPr>
          <a:lstStyle/>
          <a:p>
            <a:r>
              <a:rPr lang="en-GB" dirty="0" smtClean="0"/>
              <a:t>By the second half of the 20 century all forces had been explained in terms of exchange particles… (although one of them has not been found yet!)</a:t>
            </a:r>
          </a:p>
          <a:p>
            <a:endParaRPr lang="en-GB" dirty="0"/>
          </a:p>
          <a:p>
            <a:r>
              <a:rPr lang="en-GB" dirty="0" smtClean="0"/>
              <a:t>Particle physics still had a major problem………..   Explaining what CAUSES mass.</a:t>
            </a:r>
          </a:p>
          <a:p>
            <a:endParaRPr lang="en-GB" dirty="0" smtClean="0"/>
          </a:p>
          <a:p>
            <a:pPr marL="0" indent="0">
              <a:buNone/>
            </a:pPr>
            <a:endParaRPr lang="en-GB" dirty="0"/>
          </a:p>
          <a:p>
            <a:endParaRPr lang="en-GB" dirty="0"/>
          </a:p>
        </p:txBody>
      </p:sp>
    </p:spTree>
    <p:extLst>
      <p:ext uri="{BB962C8B-B14F-4D97-AF65-F5344CB8AC3E}">
        <p14:creationId xmlns:p14="http://schemas.microsoft.com/office/powerpoint/2010/main" val="400017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s://encrypted-tbn2.google.com/images?q=tbn:ANd9GcQrFeM2y5L5r2B59KGR0u7nchPKJY5tDpXpAomkQ_kciOw_4EPgq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980" y="4221088"/>
            <a:ext cx="1623130" cy="108012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https://encrypted-tbn2.google.com/images?q=tbn:ANd9GcQrFeM2y5L5r2B59KGR0u7nchPKJY5tDpXpAomkQ_kciOw_4EPgq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204864"/>
            <a:ext cx="1623130" cy="10801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504" y="26098"/>
            <a:ext cx="8229600" cy="1143000"/>
          </a:xfrm>
        </p:spPr>
        <p:txBody>
          <a:bodyPr/>
          <a:lstStyle/>
          <a:p>
            <a:r>
              <a:rPr lang="en-GB" dirty="0" smtClean="0"/>
              <a:t>What Is Mass?</a:t>
            </a:r>
            <a:endParaRPr lang="en-GB" dirty="0"/>
          </a:p>
        </p:txBody>
      </p:sp>
      <p:sp>
        <p:nvSpPr>
          <p:cNvPr id="5" name="Cube 4"/>
          <p:cNvSpPr/>
          <p:nvPr/>
        </p:nvSpPr>
        <p:spPr>
          <a:xfrm>
            <a:off x="3419872" y="1916832"/>
            <a:ext cx="1216152" cy="121615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ube 5"/>
          <p:cNvSpPr/>
          <p:nvPr/>
        </p:nvSpPr>
        <p:spPr>
          <a:xfrm>
            <a:off x="3379876" y="3933056"/>
            <a:ext cx="1296144" cy="1216152"/>
          </a:xfrm>
          <a:prstGeom prst="cub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331640" y="5661248"/>
            <a:ext cx="6984776" cy="646331"/>
          </a:xfrm>
          <a:prstGeom prst="rect">
            <a:avLst/>
          </a:prstGeom>
          <a:noFill/>
        </p:spPr>
        <p:txBody>
          <a:bodyPr wrap="square" rtlCol="0">
            <a:spAutoFit/>
          </a:bodyPr>
          <a:lstStyle/>
          <a:p>
            <a:r>
              <a:rPr lang="en-GB" dirty="0" smtClean="0"/>
              <a:t>Mass is really a measure of how hard it is to move things given the same push.  It is a measure of INERTIA!</a:t>
            </a:r>
            <a:endParaRPr lang="en-GB" dirty="0"/>
          </a:p>
        </p:txBody>
      </p:sp>
    </p:spTree>
    <p:extLst>
      <p:ext uri="{BB962C8B-B14F-4D97-AF65-F5344CB8AC3E}">
        <p14:creationId xmlns:p14="http://schemas.microsoft.com/office/powerpoint/2010/main" val="302922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8.33333E-7 -7.40741E-7 L -0.61424 0.01042 " pathEditMode="relative" rAng="0" ptsTypes="AA">
                                      <p:cBhvr>
                                        <p:cTn id="6" dur="3750" fill="hold"/>
                                        <p:tgtEl>
                                          <p:spTgt spid="5"/>
                                        </p:tgtEl>
                                        <p:attrNameLst>
                                          <p:attrName>ppt_x</p:attrName>
                                          <p:attrName>ppt_y</p:attrName>
                                        </p:attrNameLst>
                                      </p:cBhvr>
                                      <p:rCtr x="-30712" y="509"/>
                                    </p:animMotion>
                                  </p:childTnLst>
                                </p:cTn>
                              </p:par>
                              <p:par>
                                <p:cTn id="7" presetID="42" presetClass="path" presetSubtype="0" accel="50000" decel="50000" fill="hold" grpId="0" nodeType="withEffect">
                                  <p:stCondLst>
                                    <p:cond delay="0"/>
                                  </p:stCondLst>
                                  <p:childTnLst>
                                    <p:animMotion origin="layout" path="M -1.38889E-6 1.48148E-6 L -0.61771 -0.00486 " pathEditMode="relative" rAng="0" ptsTypes="AA">
                                      <p:cBhvr>
                                        <p:cTn id="8" dur="5750" fill="hold"/>
                                        <p:tgtEl>
                                          <p:spTgt spid="6"/>
                                        </p:tgtEl>
                                        <p:attrNameLst>
                                          <p:attrName>ppt_x</p:attrName>
                                          <p:attrName>ppt_y</p:attrName>
                                        </p:attrNameLst>
                                      </p:cBhvr>
                                      <p:rCtr x="-30885" y="-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Higgs Boson</a:t>
            </a:r>
            <a:endParaRPr lang="en-GB" dirty="0"/>
          </a:p>
        </p:txBody>
      </p:sp>
      <p:pic>
        <p:nvPicPr>
          <p:cNvPr id="14338" name="Picture 2" descr="http://i.dailymail.co.uk/i/pix/2012/07/04/article-2168557-13ECAA41000005DC-844_634x3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4438492" cy="25202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36096" y="1772816"/>
            <a:ext cx="3096344" cy="369332"/>
          </a:xfrm>
          <a:prstGeom prst="rect">
            <a:avLst/>
          </a:prstGeom>
          <a:noFill/>
        </p:spPr>
        <p:txBody>
          <a:bodyPr wrap="square" rtlCol="0">
            <a:spAutoFit/>
          </a:bodyPr>
          <a:lstStyle/>
          <a:p>
            <a:r>
              <a:rPr lang="en-GB" dirty="0" smtClean="0"/>
              <a:t>Peter Higgs in the sixties </a:t>
            </a:r>
            <a:endParaRPr lang="en-GB" dirty="0"/>
          </a:p>
        </p:txBody>
      </p:sp>
      <p:sp>
        <p:nvSpPr>
          <p:cNvPr id="5" name="TextBox 4"/>
          <p:cNvSpPr txBox="1"/>
          <p:nvPr/>
        </p:nvSpPr>
        <p:spPr>
          <a:xfrm>
            <a:off x="611560" y="4437112"/>
            <a:ext cx="7920880" cy="2893100"/>
          </a:xfrm>
          <a:prstGeom prst="rect">
            <a:avLst/>
          </a:prstGeom>
          <a:noFill/>
        </p:spPr>
        <p:txBody>
          <a:bodyPr wrap="square" rtlCol="0">
            <a:spAutoFit/>
          </a:bodyPr>
          <a:lstStyle/>
          <a:p>
            <a:r>
              <a:rPr lang="en-GB" dirty="0" smtClean="0"/>
              <a:t>Peter Higgs suggested that perhaps there is a </a:t>
            </a:r>
            <a:r>
              <a:rPr lang="en-GB" dirty="0" smtClean="0">
                <a:solidFill>
                  <a:srgbClr val="FF0000"/>
                </a:solidFill>
              </a:rPr>
              <a:t>mass field </a:t>
            </a:r>
            <a:r>
              <a:rPr lang="en-GB" dirty="0" smtClean="0"/>
              <a:t>throughout space somewhat like a magnetic field or gravitational field.</a:t>
            </a:r>
          </a:p>
          <a:p>
            <a:endParaRPr lang="en-GB" dirty="0"/>
          </a:p>
          <a:p>
            <a:r>
              <a:rPr lang="en-GB" dirty="0" smtClean="0"/>
              <a:t>Just as particles are exchanged when forces act,  Higgs proposed that particles could be exchanged between the mass field and the particles which make up the moving object. </a:t>
            </a:r>
          </a:p>
          <a:p>
            <a:endParaRPr lang="en-GB" dirty="0" smtClean="0"/>
          </a:p>
          <a:p>
            <a:r>
              <a:rPr lang="en-GB" sz="2000" b="1" dirty="0" smtClean="0">
                <a:solidFill>
                  <a:srgbClr val="FF0000"/>
                </a:solidFill>
              </a:rPr>
              <a:t>This constant exchange of particles IS responsible for INERTIA</a:t>
            </a:r>
          </a:p>
          <a:p>
            <a:endParaRPr lang="en-GB" dirty="0"/>
          </a:p>
          <a:p>
            <a:endParaRPr lang="en-GB" dirty="0"/>
          </a:p>
        </p:txBody>
      </p:sp>
    </p:spTree>
    <p:extLst>
      <p:ext uri="{BB962C8B-B14F-4D97-AF65-F5344CB8AC3E}">
        <p14:creationId xmlns:p14="http://schemas.microsoft.com/office/powerpoint/2010/main" val="15066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3/39/GodfreyKneller-IsaacNewton-1689.jpg/220px-GodfreyKneller-IsaacNewton-16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01" y="1268760"/>
            <a:ext cx="3096344" cy="425043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4" name="TextBox 3"/>
              <p:cNvSpPr txBox="1"/>
              <p:nvPr/>
            </p:nvSpPr>
            <p:spPr>
              <a:xfrm>
                <a:off x="4067944" y="1124744"/>
                <a:ext cx="4032448" cy="2528897"/>
              </a:xfrm>
              <a:prstGeom prst="rect">
                <a:avLst/>
              </a:prstGeom>
              <a:noFill/>
            </p:spPr>
            <p:txBody>
              <a:bodyPr wrap="square" rtlCol="0">
                <a:spAutoFit/>
              </a:bodyPr>
              <a:lstStyle/>
              <a:p>
                <a:r>
                  <a:rPr lang="en-GB" dirty="0" smtClean="0"/>
                  <a:t>Newton explained that the Sun and planets were held together by the same force that pulls an apple to Earth.</a:t>
                </a:r>
              </a:p>
              <a:p>
                <a:endParaRPr lang="en-GB" dirty="0"/>
              </a:p>
              <a:p>
                <a:r>
                  <a:rPr lang="en-GB" dirty="0" smtClean="0"/>
                  <a:t>He even produced an equation which describes it</a:t>
                </a:r>
                <a:endParaRPr lang="en-GB" i="1" dirty="0" smtClean="0"/>
              </a:p>
              <a:p>
                <a:pPr algn="ctr"/>
                <a14:m>
                  <m:oMath xmlns:m="http://schemas.openxmlformats.org/officeDocument/2006/math">
                    <m:r>
                      <a:rPr lang="en-GB" sz="3200" i="1"/>
                      <m:t>𝐹</m:t>
                    </m:r>
                    <m:r>
                      <a:rPr lang="en-GB" sz="3200"/>
                      <m:t>=</m:t>
                    </m:r>
                    <m:sSub>
                      <m:sSubPr>
                        <m:ctrlPr>
                          <a:rPr lang="en-GB" sz="3200" i="1"/>
                        </m:ctrlPr>
                      </m:sSubPr>
                      <m:e>
                        <m:r>
                          <a:rPr lang="en-GB" sz="3200" i="1"/>
                          <m:t>𝐺</m:t>
                        </m:r>
                      </m:e>
                      <m:sub>
                        <m:f>
                          <m:fPr>
                            <m:ctrlPr>
                              <a:rPr lang="en-GB" sz="3200" i="1"/>
                            </m:ctrlPr>
                          </m:fPr>
                          <m:num>
                            <m:sSub>
                              <m:sSubPr>
                                <m:ctrlPr>
                                  <a:rPr lang="en-GB" sz="3200" i="1"/>
                                </m:ctrlPr>
                              </m:sSubPr>
                              <m:e>
                                <m:r>
                                  <a:rPr lang="en-GB" sz="3200" b="0" i="1" smtClean="0">
                                    <a:latin typeface="Cambria Math"/>
                                  </a:rPr>
                                  <m:t>𝑀</m:t>
                                </m:r>
                              </m:e>
                              <m:sub>
                                <m:r>
                                  <a:rPr lang="en-GB" sz="3200"/>
                                  <m:t>1</m:t>
                                </m:r>
                              </m:sub>
                            </m:sSub>
                            <m:sSub>
                              <m:sSubPr>
                                <m:ctrlPr>
                                  <a:rPr lang="en-GB" sz="3200" i="1"/>
                                </m:ctrlPr>
                              </m:sSubPr>
                              <m:e>
                                <m:r>
                                  <a:rPr lang="en-GB" sz="3200" i="1"/>
                                  <m:t>𝑀</m:t>
                                </m:r>
                              </m:e>
                              <m:sub>
                                <m:r>
                                  <a:rPr lang="en-GB" sz="3200"/>
                                  <m:t>2</m:t>
                                </m:r>
                              </m:sub>
                            </m:sSub>
                          </m:num>
                          <m:den>
                            <m:sSup>
                              <m:sSupPr>
                                <m:ctrlPr>
                                  <a:rPr lang="en-GB" sz="3200" i="1"/>
                                </m:ctrlPr>
                              </m:sSupPr>
                              <m:e>
                                <m:r>
                                  <a:rPr lang="en-GB" sz="3200" i="1"/>
                                  <m:t>𝑟</m:t>
                                </m:r>
                              </m:e>
                              <m:sup>
                                <m:r>
                                  <a:rPr lang="en-GB" sz="3200"/>
                                  <m:t>2</m:t>
                                </m:r>
                              </m:sup>
                            </m:sSup>
                          </m:den>
                        </m:f>
                      </m:sub>
                    </m:sSub>
                  </m:oMath>
                </a14:m>
                <a:r>
                  <a:rPr lang="en-GB" dirty="0" smtClean="0"/>
                  <a:t> </a:t>
                </a:r>
                <a:endParaRPr lang="en-GB" dirty="0"/>
              </a:p>
            </p:txBody>
          </p:sp>
        </mc:Choice>
        <mc:Fallback>
          <p:sp>
            <p:nvSpPr>
              <p:cNvPr id="4" name="TextBox 3"/>
              <p:cNvSpPr txBox="1">
                <a:spLocks noRot="1" noChangeAspect="1" noMove="1" noResize="1" noEditPoints="1" noAdjustHandles="1" noChangeArrowheads="1" noChangeShapeType="1" noTextEdit="1"/>
              </p:cNvSpPr>
              <p:nvPr/>
            </p:nvSpPr>
            <p:spPr>
              <a:xfrm>
                <a:off x="4067944" y="1124744"/>
                <a:ext cx="4032448" cy="2528897"/>
              </a:xfrm>
              <a:prstGeom prst="rect">
                <a:avLst/>
              </a:prstGeom>
              <a:blipFill rotWithShape="1">
                <a:blip r:embed="rId3"/>
                <a:stretch>
                  <a:fillRect l="-1208" t="-1208"/>
                </a:stretch>
              </a:blipFill>
            </p:spPr>
            <p:txBody>
              <a:bodyPr/>
              <a:lstStyle/>
              <a:p>
                <a:r>
                  <a:rPr lang="en-GB">
                    <a:noFill/>
                  </a:rPr>
                  <a:t> </a:t>
                </a:r>
              </a:p>
            </p:txBody>
          </p:sp>
        </mc:Fallback>
      </mc:AlternateContent>
      <p:sp>
        <p:nvSpPr>
          <p:cNvPr id="5" name="Oval 4"/>
          <p:cNvSpPr/>
          <p:nvPr/>
        </p:nvSpPr>
        <p:spPr>
          <a:xfrm>
            <a:off x="4788024" y="4077072"/>
            <a:ext cx="7200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lumMod val="75000"/>
                    <a:lumOff val="25000"/>
                  </a:schemeClr>
                </a:solidFill>
              </a:rPr>
              <a:t>M</a:t>
            </a:r>
            <a:r>
              <a:rPr lang="en-GB" baseline="-25000" dirty="0" smtClean="0">
                <a:solidFill>
                  <a:schemeClr val="tx1">
                    <a:lumMod val="75000"/>
                    <a:lumOff val="25000"/>
                  </a:schemeClr>
                </a:solidFill>
              </a:rPr>
              <a:t>1</a:t>
            </a:r>
            <a:endParaRPr lang="en-GB" dirty="0">
              <a:solidFill>
                <a:schemeClr val="tx1">
                  <a:lumMod val="75000"/>
                  <a:lumOff val="25000"/>
                </a:schemeClr>
              </a:solidFill>
            </a:endParaRPr>
          </a:p>
        </p:txBody>
      </p:sp>
      <p:sp>
        <p:nvSpPr>
          <p:cNvPr id="6" name="Oval 5"/>
          <p:cNvSpPr/>
          <p:nvPr/>
        </p:nvSpPr>
        <p:spPr>
          <a:xfrm>
            <a:off x="7956376" y="429309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5" idx="6"/>
            <a:endCxn id="6" idx="3"/>
          </p:cNvCxnSpPr>
          <p:nvPr/>
        </p:nvCxnSpPr>
        <p:spPr>
          <a:xfrm flipV="1">
            <a:off x="5508104" y="4416021"/>
            <a:ext cx="2469363" cy="2109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54753" y="4021668"/>
            <a:ext cx="576064" cy="369332"/>
          </a:xfrm>
          <a:prstGeom prst="rect">
            <a:avLst/>
          </a:prstGeom>
          <a:noFill/>
        </p:spPr>
        <p:txBody>
          <a:bodyPr wrap="square" rtlCol="0">
            <a:spAutoFit/>
          </a:bodyPr>
          <a:lstStyle/>
          <a:p>
            <a:r>
              <a:rPr lang="en-GB" dirty="0" smtClean="0"/>
              <a:t>r</a:t>
            </a:r>
            <a:endParaRPr lang="en-GB" dirty="0"/>
          </a:p>
        </p:txBody>
      </p:sp>
      <p:sp>
        <p:nvSpPr>
          <p:cNvPr id="14" name="TextBox 13"/>
          <p:cNvSpPr txBox="1"/>
          <p:nvPr/>
        </p:nvSpPr>
        <p:spPr>
          <a:xfrm>
            <a:off x="7812360" y="3892406"/>
            <a:ext cx="504056" cy="369332"/>
          </a:xfrm>
          <a:prstGeom prst="rect">
            <a:avLst/>
          </a:prstGeom>
          <a:noFill/>
        </p:spPr>
        <p:txBody>
          <a:bodyPr wrap="square" rtlCol="0">
            <a:spAutoFit/>
          </a:bodyPr>
          <a:lstStyle/>
          <a:p>
            <a:r>
              <a:rPr lang="en-GB" dirty="0" smtClean="0"/>
              <a:t>M</a:t>
            </a:r>
            <a:r>
              <a:rPr lang="en-GB" baseline="-25000" dirty="0" smtClean="0"/>
              <a:t>2</a:t>
            </a:r>
            <a:endParaRPr lang="en-GB" dirty="0"/>
          </a:p>
        </p:txBody>
      </p:sp>
    </p:spTree>
    <p:extLst>
      <p:ext uri="{BB962C8B-B14F-4D97-AF65-F5344CB8AC3E}">
        <p14:creationId xmlns:p14="http://schemas.microsoft.com/office/powerpoint/2010/main" val="415680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3/39/GodfreyKneller-IsaacNewton-1689.jpg/220px-GodfreyKneller-IsaacNewton-16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01" y="1268760"/>
            <a:ext cx="3096344" cy="42504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67944" y="1124744"/>
            <a:ext cx="4032448" cy="4832092"/>
          </a:xfrm>
          <a:prstGeom prst="rect">
            <a:avLst/>
          </a:prstGeom>
          <a:noFill/>
        </p:spPr>
        <p:txBody>
          <a:bodyPr wrap="square" rtlCol="0">
            <a:spAutoFit/>
          </a:bodyPr>
          <a:lstStyle/>
          <a:p>
            <a:r>
              <a:rPr lang="en-GB" sz="2800" dirty="0" smtClean="0"/>
              <a:t>BUT……..’he was asked what caused this force.</a:t>
            </a:r>
          </a:p>
          <a:p>
            <a:endParaRPr lang="en-GB" sz="2800" dirty="0"/>
          </a:p>
          <a:p>
            <a:r>
              <a:rPr lang="en-GB" sz="2800" dirty="0" smtClean="0"/>
              <a:t>He replied “I do not hypothesise”</a:t>
            </a:r>
          </a:p>
          <a:p>
            <a:endParaRPr lang="en-GB" sz="2800" dirty="0"/>
          </a:p>
          <a:p>
            <a:r>
              <a:rPr lang="en-GB" sz="2800" dirty="0" smtClean="0"/>
              <a:t>In 17</a:t>
            </a:r>
            <a:r>
              <a:rPr lang="en-GB" sz="2800" baseline="30000" dirty="0" smtClean="0"/>
              <a:t>th</a:t>
            </a:r>
            <a:r>
              <a:rPr lang="en-GB" sz="2800" dirty="0" smtClean="0"/>
              <a:t> century language this meant</a:t>
            </a:r>
          </a:p>
          <a:p>
            <a:endParaRPr lang="en-GB" sz="2800" dirty="0"/>
          </a:p>
          <a:p>
            <a:r>
              <a:rPr lang="en-GB" sz="2800" dirty="0" smtClean="0"/>
              <a:t>“I don’t know and I won’t even guess! “</a:t>
            </a:r>
            <a:endParaRPr lang="en-GB" sz="2800" dirty="0"/>
          </a:p>
        </p:txBody>
      </p:sp>
      <p:sp>
        <p:nvSpPr>
          <p:cNvPr id="5" name="Oval 4"/>
          <p:cNvSpPr/>
          <p:nvPr/>
        </p:nvSpPr>
        <p:spPr>
          <a:xfrm>
            <a:off x="2051720" y="260648"/>
            <a:ext cx="7200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lumMod val="75000"/>
                    <a:lumOff val="25000"/>
                  </a:schemeClr>
                </a:solidFill>
              </a:rPr>
              <a:t>M</a:t>
            </a:r>
            <a:r>
              <a:rPr lang="en-GB" baseline="-25000" dirty="0" smtClean="0">
                <a:solidFill>
                  <a:schemeClr val="tx1">
                    <a:lumMod val="75000"/>
                    <a:lumOff val="25000"/>
                  </a:schemeClr>
                </a:solidFill>
              </a:rPr>
              <a:t>1</a:t>
            </a:r>
            <a:endParaRPr lang="en-GB" dirty="0">
              <a:solidFill>
                <a:schemeClr val="tx1">
                  <a:lumMod val="75000"/>
                  <a:lumOff val="25000"/>
                </a:schemeClr>
              </a:solidFill>
            </a:endParaRPr>
          </a:p>
        </p:txBody>
      </p:sp>
      <p:sp>
        <p:nvSpPr>
          <p:cNvPr id="6" name="Oval 5"/>
          <p:cNvSpPr/>
          <p:nvPr/>
        </p:nvSpPr>
        <p:spPr>
          <a:xfrm>
            <a:off x="6391024" y="47667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5" idx="6"/>
            <a:endCxn id="6" idx="3"/>
          </p:cNvCxnSpPr>
          <p:nvPr/>
        </p:nvCxnSpPr>
        <p:spPr>
          <a:xfrm flipV="1">
            <a:off x="2771800" y="599597"/>
            <a:ext cx="3640315" cy="2109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226762" y="107340"/>
            <a:ext cx="504056" cy="369332"/>
          </a:xfrm>
          <a:prstGeom prst="rect">
            <a:avLst/>
          </a:prstGeom>
          <a:noFill/>
        </p:spPr>
        <p:txBody>
          <a:bodyPr wrap="square" rtlCol="0">
            <a:spAutoFit/>
          </a:bodyPr>
          <a:lstStyle/>
          <a:p>
            <a:r>
              <a:rPr lang="en-GB" dirty="0" smtClean="0"/>
              <a:t>M</a:t>
            </a:r>
            <a:r>
              <a:rPr lang="en-GB" baseline="-25000" dirty="0" smtClean="0"/>
              <a:t>2</a:t>
            </a:r>
            <a:endParaRPr lang="en-GB" dirty="0"/>
          </a:p>
        </p:txBody>
      </p:sp>
      <p:sp>
        <p:nvSpPr>
          <p:cNvPr id="9" name="TextBox 8"/>
          <p:cNvSpPr txBox="1"/>
          <p:nvPr/>
        </p:nvSpPr>
        <p:spPr>
          <a:xfrm>
            <a:off x="4161724" y="565448"/>
            <a:ext cx="452005" cy="523220"/>
          </a:xfrm>
          <a:prstGeom prst="rect">
            <a:avLst/>
          </a:prstGeom>
          <a:noFill/>
        </p:spPr>
        <p:txBody>
          <a:bodyPr wrap="square" rtlCol="0">
            <a:spAutoFit/>
          </a:bodyPr>
          <a:lstStyle/>
          <a:p>
            <a:r>
              <a:rPr lang="en-GB" sz="2800" b="1" dirty="0" smtClean="0"/>
              <a:t>?</a:t>
            </a:r>
            <a:endParaRPr lang="en-GB" sz="2800" b="1" dirty="0"/>
          </a:p>
        </p:txBody>
      </p:sp>
    </p:spTree>
    <p:extLst>
      <p:ext uri="{BB962C8B-B14F-4D97-AF65-F5344CB8AC3E}">
        <p14:creationId xmlns:p14="http://schemas.microsoft.com/office/powerpoint/2010/main" val="160445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3/39/GodfreyKneller-IsaacNewton-1689.jpg/220px-GodfreyKneller-IsaacNewton-168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201" y="1268760"/>
            <a:ext cx="3096344" cy="42504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067944" y="1124744"/>
            <a:ext cx="4032448" cy="4832092"/>
          </a:xfrm>
          <a:prstGeom prst="rect">
            <a:avLst/>
          </a:prstGeom>
          <a:noFill/>
        </p:spPr>
        <p:txBody>
          <a:bodyPr wrap="square" rtlCol="0">
            <a:spAutoFit/>
          </a:bodyPr>
          <a:lstStyle/>
          <a:p>
            <a:r>
              <a:rPr lang="en-GB" sz="2800" dirty="0" smtClean="0"/>
              <a:t>It was a puzzle for centuries.</a:t>
            </a:r>
          </a:p>
          <a:p>
            <a:endParaRPr lang="en-GB" sz="2800" dirty="0" smtClean="0"/>
          </a:p>
          <a:p>
            <a:r>
              <a:rPr lang="en-GB" sz="2800" dirty="0" smtClean="0"/>
              <a:t>There were three forces known </a:t>
            </a:r>
          </a:p>
          <a:p>
            <a:r>
              <a:rPr lang="en-GB" sz="2800" b="1" dirty="0" smtClean="0">
                <a:solidFill>
                  <a:srgbClr val="FF0000"/>
                </a:solidFill>
              </a:rPr>
              <a:t>Gravity</a:t>
            </a:r>
          </a:p>
          <a:p>
            <a:r>
              <a:rPr lang="en-GB" sz="2800" b="1" dirty="0" smtClean="0">
                <a:solidFill>
                  <a:srgbClr val="FF0000"/>
                </a:solidFill>
              </a:rPr>
              <a:t>Magnetism</a:t>
            </a:r>
          </a:p>
          <a:p>
            <a:r>
              <a:rPr lang="en-GB" sz="2800" b="1" dirty="0" smtClean="0">
                <a:solidFill>
                  <a:srgbClr val="FF0000"/>
                </a:solidFill>
              </a:rPr>
              <a:t>Static Electricity</a:t>
            </a:r>
          </a:p>
          <a:p>
            <a:endParaRPr lang="en-GB" sz="2800" dirty="0"/>
          </a:p>
          <a:p>
            <a:endParaRPr lang="en-GB" sz="2800" dirty="0" smtClean="0"/>
          </a:p>
          <a:p>
            <a:endParaRPr lang="en-GB" sz="2800" dirty="0"/>
          </a:p>
        </p:txBody>
      </p:sp>
      <p:sp>
        <p:nvSpPr>
          <p:cNvPr id="5" name="Oval 4"/>
          <p:cNvSpPr/>
          <p:nvPr/>
        </p:nvSpPr>
        <p:spPr>
          <a:xfrm>
            <a:off x="2051720" y="260648"/>
            <a:ext cx="7200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lumMod val="75000"/>
                    <a:lumOff val="25000"/>
                  </a:schemeClr>
                </a:solidFill>
              </a:rPr>
              <a:t>M</a:t>
            </a:r>
            <a:r>
              <a:rPr lang="en-GB" baseline="-25000" dirty="0" smtClean="0">
                <a:solidFill>
                  <a:schemeClr val="tx1">
                    <a:lumMod val="75000"/>
                    <a:lumOff val="25000"/>
                  </a:schemeClr>
                </a:solidFill>
              </a:rPr>
              <a:t>1</a:t>
            </a:r>
            <a:endParaRPr lang="en-GB" dirty="0">
              <a:solidFill>
                <a:schemeClr val="tx1">
                  <a:lumMod val="75000"/>
                  <a:lumOff val="25000"/>
                </a:schemeClr>
              </a:solidFill>
            </a:endParaRPr>
          </a:p>
        </p:txBody>
      </p:sp>
      <p:sp>
        <p:nvSpPr>
          <p:cNvPr id="6" name="Oval 5"/>
          <p:cNvSpPr/>
          <p:nvPr/>
        </p:nvSpPr>
        <p:spPr>
          <a:xfrm>
            <a:off x="6391024" y="47667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5" idx="6"/>
            <a:endCxn id="6" idx="3"/>
          </p:cNvCxnSpPr>
          <p:nvPr/>
        </p:nvCxnSpPr>
        <p:spPr>
          <a:xfrm flipV="1">
            <a:off x="2771800" y="599597"/>
            <a:ext cx="3640315" cy="2109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226762" y="107340"/>
            <a:ext cx="504056" cy="369332"/>
          </a:xfrm>
          <a:prstGeom prst="rect">
            <a:avLst/>
          </a:prstGeom>
          <a:noFill/>
        </p:spPr>
        <p:txBody>
          <a:bodyPr wrap="square" rtlCol="0">
            <a:spAutoFit/>
          </a:bodyPr>
          <a:lstStyle/>
          <a:p>
            <a:r>
              <a:rPr lang="en-GB" dirty="0" smtClean="0"/>
              <a:t>M</a:t>
            </a:r>
            <a:r>
              <a:rPr lang="en-GB" baseline="-25000" dirty="0" smtClean="0"/>
              <a:t>2</a:t>
            </a:r>
            <a:endParaRPr lang="en-GB" dirty="0"/>
          </a:p>
        </p:txBody>
      </p:sp>
      <p:sp>
        <p:nvSpPr>
          <p:cNvPr id="9" name="TextBox 8"/>
          <p:cNvSpPr txBox="1"/>
          <p:nvPr/>
        </p:nvSpPr>
        <p:spPr>
          <a:xfrm>
            <a:off x="4161724" y="565448"/>
            <a:ext cx="452005" cy="523220"/>
          </a:xfrm>
          <a:prstGeom prst="rect">
            <a:avLst/>
          </a:prstGeom>
          <a:noFill/>
        </p:spPr>
        <p:txBody>
          <a:bodyPr wrap="square" rtlCol="0">
            <a:spAutoFit/>
          </a:bodyPr>
          <a:lstStyle/>
          <a:p>
            <a:r>
              <a:rPr lang="en-GB" sz="2800" b="1" dirty="0" smtClean="0"/>
              <a:t>?</a:t>
            </a:r>
            <a:endParaRPr lang="en-GB" sz="2800" b="1" dirty="0"/>
          </a:p>
        </p:txBody>
      </p:sp>
      <p:sp>
        <p:nvSpPr>
          <p:cNvPr id="3" name="TextBox 2"/>
          <p:cNvSpPr txBox="1"/>
          <p:nvPr/>
        </p:nvSpPr>
        <p:spPr>
          <a:xfrm>
            <a:off x="4038398" y="4961602"/>
            <a:ext cx="4680520" cy="1477328"/>
          </a:xfrm>
          <a:prstGeom prst="rect">
            <a:avLst/>
          </a:prstGeom>
          <a:noFill/>
        </p:spPr>
        <p:txBody>
          <a:bodyPr wrap="square" rtlCol="0">
            <a:spAutoFit/>
          </a:bodyPr>
          <a:lstStyle/>
          <a:p>
            <a:r>
              <a:rPr lang="en-GB" dirty="0" smtClean="0"/>
              <a:t>They all seem to reach out across empty space in an unexplained way. </a:t>
            </a:r>
            <a:endParaRPr lang="en-GB" dirty="0"/>
          </a:p>
          <a:p>
            <a:endParaRPr lang="en-GB" dirty="0" smtClean="0"/>
          </a:p>
          <a:p>
            <a:pPr algn="ctr"/>
            <a:r>
              <a:rPr lang="en-GB" dirty="0" smtClean="0"/>
              <a:t>(A description, even with an elegant equation is </a:t>
            </a:r>
            <a:r>
              <a:rPr lang="en-GB" dirty="0" smtClean="0">
                <a:solidFill>
                  <a:srgbClr val="FF0000"/>
                </a:solidFill>
              </a:rPr>
              <a:t>NOT</a:t>
            </a:r>
            <a:r>
              <a:rPr lang="en-GB" dirty="0" smtClean="0"/>
              <a:t> an explanation!)</a:t>
            </a:r>
          </a:p>
        </p:txBody>
      </p:sp>
    </p:spTree>
    <p:extLst>
      <p:ext uri="{BB962C8B-B14F-4D97-AF65-F5344CB8AC3E}">
        <p14:creationId xmlns:p14="http://schemas.microsoft.com/office/powerpoint/2010/main" val="4128754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7944" y="1124744"/>
            <a:ext cx="4032448" cy="2246769"/>
          </a:xfrm>
          <a:prstGeom prst="rect">
            <a:avLst/>
          </a:prstGeom>
          <a:noFill/>
        </p:spPr>
        <p:txBody>
          <a:bodyPr wrap="square" rtlCol="0">
            <a:spAutoFit/>
          </a:bodyPr>
          <a:lstStyle/>
          <a:p>
            <a:r>
              <a:rPr lang="en-GB" sz="2800" dirty="0" smtClean="0"/>
              <a:t>Forces were “spooky” </a:t>
            </a:r>
          </a:p>
          <a:p>
            <a:endParaRPr lang="en-GB" sz="2800" dirty="0"/>
          </a:p>
          <a:p>
            <a:r>
              <a:rPr lang="en-GB" sz="2800" b="1" i="1" dirty="0" smtClean="0">
                <a:solidFill>
                  <a:srgbClr val="FF0000"/>
                </a:solidFill>
              </a:rPr>
              <a:t>“Action at a Distance”</a:t>
            </a:r>
            <a:endParaRPr lang="en-GB" sz="2800" b="1" i="1" dirty="0">
              <a:solidFill>
                <a:srgbClr val="FF0000"/>
              </a:solidFill>
            </a:endParaRPr>
          </a:p>
          <a:p>
            <a:endParaRPr lang="en-GB" sz="2800" dirty="0" smtClean="0"/>
          </a:p>
          <a:p>
            <a:endParaRPr lang="en-GB" sz="2800" dirty="0"/>
          </a:p>
        </p:txBody>
      </p:sp>
      <p:sp>
        <p:nvSpPr>
          <p:cNvPr id="5" name="Oval 4"/>
          <p:cNvSpPr/>
          <p:nvPr/>
        </p:nvSpPr>
        <p:spPr>
          <a:xfrm>
            <a:off x="2051720" y="260648"/>
            <a:ext cx="7200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lumMod val="75000"/>
                    <a:lumOff val="25000"/>
                  </a:schemeClr>
                </a:solidFill>
              </a:rPr>
              <a:t>M</a:t>
            </a:r>
            <a:r>
              <a:rPr lang="en-GB" baseline="-25000" dirty="0" smtClean="0">
                <a:solidFill>
                  <a:schemeClr val="tx1">
                    <a:lumMod val="75000"/>
                    <a:lumOff val="25000"/>
                  </a:schemeClr>
                </a:solidFill>
              </a:rPr>
              <a:t>1</a:t>
            </a:r>
            <a:endParaRPr lang="en-GB" dirty="0">
              <a:solidFill>
                <a:schemeClr val="tx1">
                  <a:lumMod val="75000"/>
                  <a:lumOff val="25000"/>
                </a:schemeClr>
              </a:solidFill>
            </a:endParaRPr>
          </a:p>
        </p:txBody>
      </p:sp>
      <p:sp>
        <p:nvSpPr>
          <p:cNvPr id="6" name="Oval 5"/>
          <p:cNvSpPr/>
          <p:nvPr/>
        </p:nvSpPr>
        <p:spPr>
          <a:xfrm>
            <a:off x="6391024" y="47667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5" idx="6"/>
            <a:endCxn id="6" idx="3"/>
          </p:cNvCxnSpPr>
          <p:nvPr/>
        </p:nvCxnSpPr>
        <p:spPr>
          <a:xfrm flipV="1">
            <a:off x="2771800" y="599597"/>
            <a:ext cx="3640315" cy="2109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226762" y="107340"/>
            <a:ext cx="504056" cy="369332"/>
          </a:xfrm>
          <a:prstGeom prst="rect">
            <a:avLst/>
          </a:prstGeom>
          <a:noFill/>
        </p:spPr>
        <p:txBody>
          <a:bodyPr wrap="square" rtlCol="0">
            <a:spAutoFit/>
          </a:bodyPr>
          <a:lstStyle/>
          <a:p>
            <a:r>
              <a:rPr lang="en-GB" dirty="0" smtClean="0"/>
              <a:t>M</a:t>
            </a:r>
            <a:r>
              <a:rPr lang="en-GB" baseline="-25000" dirty="0" smtClean="0"/>
              <a:t>2</a:t>
            </a:r>
            <a:endParaRPr lang="en-GB" dirty="0"/>
          </a:p>
        </p:txBody>
      </p:sp>
      <p:sp>
        <p:nvSpPr>
          <p:cNvPr id="9" name="TextBox 8"/>
          <p:cNvSpPr txBox="1"/>
          <p:nvPr/>
        </p:nvSpPr>
        <p:spPr>
          <a:xfrm>
            <a:off x="4161724" y="565448"/>
            <a:ext cx="452005" cy="523220"/>
          </a:xfrm>
          <a:prstGeom prst="rect">
            <a:avLst/>
          </a:prstGeom>
          <a:noFill/>
        </p:spPr>
        <p:txBody>
          <a:bodyPr wrap="square" rtlCol="0">
            <a:spAutoFit/>
          </a:bodyPr>
          <a:lstStyle/>
          <a:p>
            <a:r>
              <a:rPr lang="en-GB" sz="2800" b="1" dirty="0" smtClean="0"/>
              <a:t>?</a:t>
            </a:r>
            <a:endParaRPr lang="en-GB" sz="2800" b="1" dirty="0"/>
          </a:p>
        </p:txBody>
      </p:sp>
      <p:sp>
        <p:nvSpPr>
          <p:cNvPr id="2" name="Rectangle 1"/>
          <p:cNvSpPr/>
          <p:nvPr/>
        </p:nvSpPr>
        <p:spPr>
          <a:xfrm>
            <a:off x="683568" y="3629624"/>
            <a:ext cx="1872208" cy="345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907704" y="3573016"/>
            <a:ext cx="864096" cy="369332"/>
          </a:xfrm>
          <a:prstGeom prst="rect">
            <a:avLst/>
          </a:prstGeom>
          <a:noFill/>
        </p:spPr>
        <p:txBody>
          <a:bodyPr wrap="square" rtlCol="0">
            <a:spAutoFit/>
          </a:bodyPr>
          <a:lstStyle/>
          <a:p>
            <a:r>
              <a:rPr lang="en-GB" dirty="0" smtClean="0"/>
              <a:t>+++++</a:t>
            </a:r>
            <a:endParaRPr lang="en-GB" dirty="0"/>
          </a:p>
        </p:txBody>
      </p:sp>
      <p:cxnSp>
        <p:nvCxnSpPr>
          <p:cNvPr id="11" name="Straight Connector 10"/>
          <p:cNvCxnSpPr/>
          <p:nvPr/>
        </p:nvCxnSpPr>
        <p:spPr>
          <a:xfrm>
            <a:off x="827584" y="5013176"/>
            <a:ext cx="266429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Diagonal Stripe 11"/>
          <p:cNvSpPr/>
          <p:nvPr/>
        </p:nvSpPr>
        <p:spPr>
          <a:xfrm>
            <a:off x="2101280" y="4365104"/>
            <a:ext cx="216024" cy="216024"/>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Diagonal Stripe 14"/>
          <p:cNvSpPr/>
          <p:nvPr/>
        </p:nvSpPr>
        <p:spPr>
          <a:xfrm>
            <a:off x="2411760" y="4581128"/>
            <a:ext cx="216024" cy="216024"/>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6" name="Group 15"/>
          <p:cNvGrpSpPr/>
          <p:nvPr/>
        </p:nvGrpSpPr>
        <p:grpSpPr>
          <a:xfrm>
            <a:off x="4890600" y="3564241"/>
            <a:ext cx="1314968" cy="312724"/>
            <a:chOff x="5220072" y="3629624"/>
            <a:chExt cx="1314968" cy="312724"/>
          </a:xfrm>
        </p:grpSpPr>
        <p:sp>
          <p:nvSpPr>
            <p:cNvPr id="13" name="Rectangle 12"/>
            <p:cNvSpPr/>
            <p:nvPr/>
          </p:nvSpPr>
          <p:spPr>
            <a:xfrm>
              <a:off x="5877556" y="3629624"/>
              <a:ext cx="657484" cy="312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5220072" y="3629624"/>
              <a:ext cx="657484" cy="31272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p:cNvGrpSpPr/>
          <p:nvPr/>
        </p:nvGrpSpPr>
        <p:grpSpPr>
          <a:xfrm>
            <a:off x="7124404" y="3564241"/>
            <a:ext cx="1314968" cy="312724"/>
            <a:chOff x="5220072" y="3629624"/>
            <a:chExt cx="1314968" cy="312724"/>
          </a:xfrm>
        </p:grpSpPr>
        <p:sp>
          <p:nvSpPr>
            <p:cNvPr id="20" name="Rectangle 19"/>
            <p:cNvSpPr/>
            <p:nvPr/>
          </p:nvSpPr>
          <p:spPr>
            <a:xfrm>
              <a:off x="5877556" y="3629624"/>
              <a:ext cx="657484" cy="312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5220072" y="3629624"/>
              <a:ext cx="657484" cy="31272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2" name="Straight Arrow Connector 21"/>
          <p:cNvCxnSpPr/>
          <p:nvPr/>
        </p:nvCxnSpPr>
        <p:spPr>
          <a:xfrm>
            <a:off x="6391024" y="3720603"/>
            <a:ext cx="5572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519772" y="414908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411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3814628" y="3002902"/>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More Problems:</a:t>
            </a:r>
            <a:endParaRPr lang="en-GB" dirty="0"/>
          </a:p>
        </p:txBody>
      </p:sp>
      <p:sp>
        <p:nvSpPr>
          <p:cNvPr id="3" name="Oval 2"/>
          <p:cNvSpPr/>
          <p:nvPr/>
        </p:nvSpPr>
        <p:spPr>
          <a:xfrm>
            <a:off x="3947591" y="3002902"/>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3843603" y="3253206"/>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707904" y="3101651"/>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941675" y="3101651"/>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3707904" y="3317675"/>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968316" y="3317675"/>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038157" y="3216391"/>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3860304" y="3254051"/>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4118985" y="3291813"/>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119428" y="3093335"/>
            <a:ext cx="216024" cy="2160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p:cNvCxnSpPr/>
          <p:nvPr/>
        </p:nvCxnSpPr>
        <p:spPr>
          <a:xfrm flipH="1">
            <a:off x="4335452" y="2708920"/>
            <a:ext cx="2684820" cy="293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32240" y="2830148"/>
            <a:ext cx="1944216" cy="923330"/>
          </a:xfrm>
          <a:prstGeom prst="rect">
            <a:avLst/>
          </a:prstGeom>
          <a:noFill/>
        </p:spPr>
        <p:txBody>
          <a:bodyPr wrap="square" rtlCol="0">
            <a:spAutoFit/>
          </a:bodyPr>
          <a:lstStyle/>
          <a:p>
            <a:pPr algn="ctr"/>
            <a:r>
              <a:rPr lang="en-GB" dirty="0" smtClean="0"/>
              <a:t>Protons and neutrons in a nucleus</a:t>
            </a:r>
            <a:endParaRPr lang="en-GB" dirty="0"/>
          </a:p>
        </p:txBody>
      </p:sp>
      <p:sp>
        <p:nvSpPr>
          <p:cNvPr id="19" name="TextBox 18"/>
          <p:cNvSpPr txBox="1"/>
          <p:nvPr/>
        </p:nvSpPr>
        <p:spPr>
          <a:xfrm>
            <a:off x="395536" y="4005064"/>
            <a:ext cx="8208912" cy="2554545"/>
          </a:xfrm>
          <a:prstGeom prst="rect">
            <a:avLst/>
          </a:prstGeom>
          <a:noFill/>
        </p:spPr>
        <p:txBody>
          <a:bodyPr wrap="square" rtlCol="0">
            <a:spAutoFit/>
          </a:bodyPr>
          <a:lstStyle/>
          <a:p>
            <a:r>
              <a:rPr lang="en-GB" sz="4000" dirty="0" smtClean="0"/>
              <a:t>All the protons are positively charged. </a:t>
            </a:r>
          </a:p>
          <a:p>
            <a:r>
              <a:rPr lang="en-GB" sz="4000" dirty="0" smtClean="0">
                <a:solidFill>
                  <a:srgbClr val="FF0000"/>
                </a:solidFill>
              </a:rPr>
              <a:t>It should blast apart</a:t>
            </a:r>
            <a:r>
              <a:rPr lang="en-GB" sz="4000" dirty="0" smtClean="0"/>
              <a:t>!</a:t>
            </a:r>
          </a:p>
          <a:p>
            <a:r>
              <a:rPr lang="en-GB" sz="4000" dirty="0" smtClean="0"/>
              <a:t>Another NEW force must hold it together!</a:t>
            </a:r>
            <a:endParaRPr lang="en-GB" sz="4000" dirty="0"/>
          </a:p>
        </p:txBody>
      </p:sp>
      <p:sp>
        <p:nvSpPr>
          <p:cNvPr id="21" name="TextBox 20"/>
          <p:cNvSpPr txBox="1"/>
          <p:nvPr/>
        </p:nvSpPr>
        <p:spPr>
          <a:xfrm>
            <a:off x="971600" y="1412776"/>
            <a:ext cx="7200800" cy="369332"/>
          </a:xfrm>
          <a:prstGeom prst="rect">
            <a:avLst/>
          </a:prstGeom>
          <a:noFill/>
        </p:spPr>
        <p:txBody>
          <a:bodyPr wrap="square" rtlCol="0">
            <a:spAutoFit/>
          </a:bodyPr>
          <a:lstStyle/>
          <a:p>
            <a:r>
              <a:rPr lang="en-GB" dirty="0" smtClean="0"/>
              <a:t>In 1911 the nucleus was discovered in the centre of the atom</a:t>
            </a:r>
            <a:endParaRPr lang="en-GB" dirty="0"/>
          </a:p>
        </p:txBody>
      </p:sp>
    </p:spTree>
    <p:extLst>
      <p:ext uri="{BB962C8B-B14F-4D97-AF65-F5344CB8AC3E}">
        <p14:creationId xmlns:p14="http://schemas.microsoft.com/office/powerpoint/2010/main" val="833979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ebspace.utexas.edu/cokerwr/www/Yukaw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5238750" cy="40386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59632" y="188640"/>
            <a:ext cx="6336704" cy="769441"/>
          </a:xfrm>
          <a:prstGeom prst="rect">
            <a:avLst/>
          </a:prstGeom>
          <a:noFill/>
        </p:spPr>
        <p:txBody>
          <a:bodyPr wrap="square" rtlCol="0">
            <a:spAutoFit/>
          </a:bodyPr>
          <a:lstStyle/>
          <a:p>
            <a:r>
              <a:rPr lang="en-GB" sz="4400" dirty="0" smtClean="0"/>
              <a:t>Hideki Yukawa</a:t>
            </a:r>
            <a:endParaRPr lang="en-GB" sz="4400" dirty="0"/>
          </a:p>
        </p:txBody>
      </p:sp>
      <p:sp>
        <p:nvSpPr>
          <p:cNvPr id="4" name="TextBox 3"/>
          <p:cNvSpPr txBox="1"/>
          <p:nvPr/>
        </p:nvSpPr>
        <p:spPr>
          <a:xfrm>
            <a:off x="6300192" y="1700808"/>
            <a:ext cx="2160240" cy="1815882"/>
          </a:xfrm>
          <a:prstGeom prst="rect">
            <a:avLst/>
          </a:prstGeom>
          <a:noFill/>
        </p:spPr>
        <p:txBody>
          <a:bodyPr wrap="square" rtlCol="0">
            <a:spAutoFit/>
          </a:bodyPr>
          <a:lstStyle/>
          <a:p>
            <a:r>
              <a:rPr lang="en-GB" sz="2800" dirty="0" smtClean="0"/>
              <a:t>The genius who </a:t>
            </a:r>
            <a:r>
              <a:rPr lang="en-GB" sz="2800" b="1" dirty="0" smtClean="0">
                <a:solidFill>
                  <a:srgbClr val="FF0000"/>
                </a:solidFill>
              </a:rPr>
              <a:t>EXPLAINED</a:t>
            </a:r>
            <a:r>
              <a:rPr lang="en-GB" dirty="0" smtClean="0"/>
              <a:t> </a:t>
            </a:r>
            <a:r>
              <a:rPr lang="en-GB" sz="2800" dirty="0" smtClean="0"/>
              <a:t>forces</a:t>
            </a:r>
            <a:endParaRPr lang="en-GB" sz="2800" dirty="0"/>
          </a:p>
        </p:txBody>
      </p:sp>
    </p:spTree>
    <p:extLst>
      <p:ext uri="{BB962C8B-B14F-4D97-AF65-F5344CB8AC3E}">
        <p14:creationId xmlns:p14="http://schemas.microsoft.com/office/powerpoint/2010/main" val="1118019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41425" y="414338"/>
            <a:ext cx="68865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a:p>
        </p:txBody>
      </p:sp>
      <p:sp>
        <p:nvSpPr>
          <p:cNvPr id="3075" name="Rectangle 3"/>
          <p:cNvSpPr>
            <a:spLocks noGrp="1" noChangeArrowheads="1"/>
          </p:cNvSpPr>
          <p:nvPr>
            <p:ph type="title"/>
          </p:nvPr>
        </p:nvSpPr>
        <p:spPr/>
        <p:txBody>
          <a:bodyPr/>
          <a:lstStyle/>
          <a:p>
            <a:r>
              <a:rPr lang="en-GB"/>
              <a:t>Forces and Exchange particles</a:t>
            </a:r>
            <a:endParaRPr lang="en-US"/>
          </a:p>
        </p:txBody>
      </p:sp>
      <p:sp>
        <p:nvSpPr>
          <p:cNvPr id="3076" name="Text Box 4"/>
          <p:cNvSpPr txBox="1">
            <a:spLocks noChangeArrowheads="1"/>
          </p:cNvSpPr>
          <p:nvPr/>
        </p:nvSpPr>
        <p:spPr bwMode="auto">
          <a:xfrm>
            <a:off x="746125" y="1358900"/>
            <a:ext cx="6975475"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dirty="0"/>
              <a:t>Yukawa became interested in how forces work. His particular interest was in how the nucleus of an atom could be held together despite the electromagnetic repulsion of the protons within it. In 1935 he developed an idea based on a very simple model</a:t>
            </a:r>
            <a:endParaRPr lang="en-GB" dirty="0">
              <a:solidFill>
                <a:srgbClr val="FF3300"/>
              </a:solidFill>
            </a:endParaRPr>
          </a:p>
          <a:p>
            <a:pPr>
              <a:spcBef>
                <a:spcPct val="50000"/>
              </a:spcBef>
            </a:pPr>
            <a:endParaRPr lang="en-US" dirty="0">
              <a:solidFill>
                <a:srgbClr val="FF3300"/>
              </a:solidFill>
            </a:endParaRPr>
          </a:p>
        </p:txBody>
      </p:sp>
      <p:grpSp>
        <p:nvGrpSpPr>
          <p:cNvPr id="3077" name="Group 5"/>
          <p:cNvGrpSpPr>
            <a:grpSpLocks/>
          </p:cNvGrpSpPr>
          <p:nvPr/>
        </p:nvGrpSpPr>
        <p:grpSpPr bwMode="auto">
          <a:xfrm>
            <a:off x="3581400" y="3068638"/>
            <a:ext cx="1350963" cy="1408112"/>
            <a:chOff x="2370" y="1678"/>
            <a:chExt cx="851" cy="887"/>
          </a:xfrm>
        </p:grpSpPr>
        <p:grpSp>
          <p:nvGrpSpPr>
            <p:cNvPr id="3078" name="Group 6"/>
            <p:cNvGrpSpPr>
              <a:grpSpLocks/>
            </p:cNvGrpSpPr>
            <p:nvPr/>
          </p:nvGrpSpPr>
          <p:grpSpPr bwMode="auto">
            <a:xfrm>
              <a:off x="2370" y="1930"/>
              <a:ext cx="431" cy="456"/>
              <a:chOff x="754" y="1366"/>
              <a:chExt cx="1106" cy="1078"/>
            </a:xfrm>
          </p:grpSpPr>
          <p:sp>
            <p:nvSpPr>
              <p:cNvPr id="3079" name="Oval 7"/>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0" name="Oval 8"/>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1" name="Oval 9"/>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2" name="Oval 10"/>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083" name="Group 11"/>
            <p:cNvGrpSpPr>
              <a:grpSpLocks/>
            </p:cNvGrpSpPr>
            <p:nvPr/>
          </p:nvGrpSpPr>
          <p:grpSpPr bwMode="auto">
            <a:xfrm>
              <a:off x="2569" y="1870"/>
              <a:ext cx="431" cy="456"/>
              <a:chOff x="754" y="1366"/>
              <a:chExt cx="1106" cy="1078"/>
            </a:xfrm>
          </p:grpSpPr>
          <p:sp>
            <p:nvSpPr>
              <p:cNvPr id="3084" name="Oval 12"/>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5" name="Oval 13"/>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6" name="Oval 14"/>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Oval 15"/>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088" name="Group 16"/>
            <p:cNvGrpSpPr>
              <a:grpSpLocks/>
            </p:cNvGrpSpPr>
            <p:nvPr/>
          </p:nvGrpSpPr>
          <p:grpSpPr bwMode="auto">
            <a:xfrm>
              <a:off x="2525" y="2062"/>
              <a:ext cx="431" cy="455"/>
              <a:chOff x="754" y="1366"/>
              <a:chExt cx="1106" cy="1078"/>
            </a:xfrm>
          </p:grpSpPr>
          <p:sp>
            <p:nvSpPr>
              <p:cNvPr id="3089" name="Oval 17"/>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Oval 18"/>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19"/>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Oval 20"/>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3" name="Oval 21"/>
            <p:cNvSpPr>
              <a:spLocks noChangeArrowheads="1"/>
            </p:cNvSpPr>
            <p:nvPr/>
          </p:nvSpPr>
          <p:spPr bwMode="auto">
            <a:xfrm>
              <a:off x="2823" y="2409"/>
              <a:ext cx="11" cy="1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Oval 22"/>
            <p:cNvSpPr>
              <a:spLocks noChangeArrowheads="1"/>
            </p:cNvSpPr>
            <p:nvPr/>
          </p:nvSpPr>
          <p:spPr bwMode="auto">
            <a:xfrm>
              <a:off x="2679" y="2301"/>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Oval 23"/>
            <p:cNvSpPr>
              <a:spLocks noChangeArrowheads="1"/>
            </p:cNvSpPr>
            <p:nvPr/>
          </p:nvSpPr>
          <p:spPr bwMode="auto">
            <a:xfrm>
              <a:off x="2679" y="2301"/>
              <a:ext cx="243" cy="264"/>
            </a:xfrm>
            <a:prstGeom prst="ellipse">
              <a:avLst/>
            </a:prstGeom>
            <a:gradFill rotWithShape="1">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096" name="Group 24"/>
            <p:cNvGrpSpPr>
              <a:grpSpLocks/>
            </p:cNvGrpSpPr>
            <p:nvPr/>
          </p:nvGrpSpPr>
          <p:grpSpPr bwMode="auto">
            <a:xfrm>
              <a:off x="2591" y="1978"/>
              <a:ext cx="431" cy="455"/>
              <a:chOff x="754" y="1366"/>
              <a:chExt cx="1106" cy="1078"/>
            </a:xfrm>
          </p:grpSpPr>
          <p:sp>
            <p:nvSpPr>
              <p:cNvPr id="3097" name="Oval 25"/>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Oval 26"/>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9" name="Oval 27"/>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Oval 28"/>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01" name="Group 29"/>
            <p:cNvGrpSpPr>
              <a:grpSpLocks/>
            </p:cNvGrpSpPr>
            <p:nvPr/>
          </p:nvGrpSpPr>
          <p:grpSpPr bwMode="auto">
            <a:xfrm>
              <a:off x="2790" y="1918"/>
              <a:ext cx="431" cy="455"/>
              <a:chOff x="754" y="1366"/>
              <a:chExt cx="1106" cy="1078"/>
            </a:xfrm>
          </p:grpSpPr>
          <p:sp>
            <p:nvSpPr>
              <p:cNvPr id="3102" name="Oval 30"/>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3" name="Oval 31"/>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4" name="Oval 32"/>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5" name="Oval 33"/>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06" name="Group 34"/>
            <p:cNvGrpSpPr>
              <a:grpSpLocks/>
            </p:cNvGrpSpPr>
            <p:nvPr/>
          </p:nvGrpSpPr>
          <p:grpSpPr bwMode="auto">
            <a:xfrm>
              <a:off x="2746" y="2110"/>
              <a:ext cx="431" cy="455"/>
              <a:chOff x="754" y="1366"/>
              <a:chExt cx="1106" cy="1078"/>
            </a:xfrm>
          </p:grpSpPr>
          <p:sp>
            <p:nvSpPr>
              <p:cNvPr id="3107" name="Oval 35"/>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8" name="Oval 36"/>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9" name="Oval 37"/>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10" name="Oval 38"/>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111" name="Oval 39"/>
            <p:cNvSpPr>
              <a:spLocks noChangeArrowheads="1"/>
            </p:cNvSpPr>
            <p:nvPr/>
          </p:nvSpPr>
          <p:spPr bwMode="auto">
            <a:xfrm>
              <a:off x="2937" y="1791"/>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12" name="Oval 40"/>
            <p:cNvSpPr>
              <a:spLocks noChangeArrowheads="1"/>
            </p:cNvSpPr>
            <p:nvPr/>
          </p:nvSpPr>
          <p:spPr bwMode="auto">
            <a:xfrm>
              <a:off x="2880" y="2047"/>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113" name="Group 41"/>
            <p:cNvGrpSpPr>
              <a:grpSpLocks/>
            </p:cNvGrpSpPr>
            <p:nvPr/>
          </p:nvGrpSpPr>
          <p:grpSpPr bwMode="auto">
            <a:xfrm>
              <a:off x="2436" y="1738"/>
              <a:ext cx="431" cy="456"/>
              <a:chOff x="754" y="1366"/>
              <a:chExt cx="1106" cy="1078"/>
            </a:xfrm>
          </p:grpSpPr>
          <p:sp>
            <p:nvSpPr>
              <p:cNvPr id="3114" name="Oval 42"/>
              <p:cNvSpPr>
                <a:spLocks noChangeArrowheads="1"/>
              </p:cNvSpPr>
              <p:nvPr/>
            </p:nvSpPr>
            <p:spPr bwMode="auto">
              <a:xfrm>
                <a:off x="810" y="1366"/>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15" name="Oval 43"/>
              <p:cNvSpPr>
                <a:spLocks noChangeArrowheads="1"/>
              </p:cNvSpPr>
              <p:nvPr/>
            </p:nvSpPr>
            <p:spPr bwMode="auto">
              <a:xfrm>
                <a:off x="1094" y="1848"/>
                <a:ext cx="624" cy="596"/>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16" name="Oval 44"/>
              <p:cNvSpPr>
                <a:spLocks noChangeArrowheads="1"/>
              </p:cNvSpPr>
              <p:nvPr/>
            </p:nvSpPr>
            <p:spPr bwMode="auto">
              <a:xfrm>
                <a:off x="1236" y="1366"/>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17" name="Oval 45"/>
              <p:cNvSpPr>
                <a:spLocks noChangeArrowheads="1"/>
              </p:cNvSpPr>
              <p:nvPr/>
            </p:nvSpPr>
            <p:spPr bwMode="auto">
              <a:xfrm>
                <a:off x="754" y="1650"/>
                <a:ext cx="624" cy="596"/>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118" name="Oval 46"/>
            <p:cNvSpPr>
              <a:spLocks noChangeArrowheads="1"/>
            </p:cNvSpPr>
            <p:nvPr/>
          </p:nvSpPr>
          <p:spPr bwMode="auto">
            <a:xfrm>
              <a:off x="2657" y="1678"/>
              <a:ext cx="243"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19" name="Oval 47"/>
            <p:cNvSpPr>
              <a:spLocks noChangeArrowheads="1"/>
            </p:cNvSpPr>
            <p:nvPr/>
          </p:nvSpPr>
          <p:spPr bwMode="auto">
            <a:xfrm>
              <a:off x="2767" y="1882"/>
              <a:ext cx="244"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0" name="Oval 48"/>
            <p:cNvSpPr>
              <a:spLocks noChangeArrowheads="1"/>
            </p:cNvSpPr>
            <p:nvPr/>
          </p:nvSpPr>
          <p:spPr bwMode="auto">
            <a:xfrm>
              <a:off x="2823" y="1678"/>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1" name="Oval 49"/>
            <p:cNvSpPr>
              <a:spLocks noChangeArrowheads="1"/>
            </p:cNvSpPr>
            <p:nvPr/>
          </p:nvSpPr>
          <p:spPr bwMode="auto">
            <a:xfrm>
              <a:off x="2635" y="1798"/>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2" name="Oval 50"/>
            <p:cNvSpPr>
              <a:spLocks noChangeArrowheads="1"/>
            </p:cNvSpPr>
            <p:nvPr/>
          </p:nvSpPr>
          <p:spPr bwMode="auto">
            <a:xfrm>
              <a:off x="2613" y="1870"/>
              <a:ext cx="243"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3" name="Oval 51"/>
            <p:cNvSpPr>
              <a:spLocks noChangeArrowheads="1"/>
            </p:cNvSpPr>
            <p:nvPr/>
          </p:nvSpPr>
          <p:spPr bwMode="auto">
            <a:xfrm>
              <a:off x="2723" y="2074"/>
              <a:ext cx="244" cy="252"/>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4" name="Oval 52"/>
            <p:cNvSpPr>
              <a:spLocks noChangeArrowheads="1"/>
            </p:cNvSpPr>
            <p:nvPr/>
          </p:nvSpPr>
          <p:spPr bwMode="auto">
            <a:xfrm>
              <a:off x="2779" y="1870"/>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5" name="Oval 53"/>
            <p:cNvSpPr>
              <a:spLocks noChangeArrowheads="1"/>
            </p:cNvSpPr>
            <p:nvPr/>
          </p:nvSpPr>
          <p:spPr bwMode="auto">
            <a:xfrm>
              <a:off x="2591" y="1990"/>
              <a:ext cx="243" cy="252"/>
            </a:xfrm>
            <a:prstGeom prst="ellipse">
              <a:avLst/>
            </a:prstGeom>
            <a:gradFill rotWithShape="1">
              <a:gsLst>
                <a:gs pos="0">
                  <a:srgbClr val="EB3A17"/>
                </a:gs>
                <a:gs pos="100000">
                  <a:srgbClr val="EB3A17">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6" name="Oval 54"/>
            <p:cNvSpPr>
              <a:spLocks noChangeArrowheads="1"/>
            </p:cNvSpPr>
            <p:nvPr/>
          </p:nvSpPr>
          <p:spPr bwMode="auto">
            <a:xfrm>
              <a:off x="2889" y="2217"/>
              <a:ext cx="11" cy="12"/>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7" name="Oval 55"/>
            <p:cNvSpPr>
              <a:spLocks noChangeArrowheads="1"/>
            </p:cNvSpPr>
            <p:nvPr/>
          </p:nvSpPr>
          <p:spPr bwMode="auto">
            <a:xfrm>
              <a:off x="2745" y="2110"/>
              <a:ext cx="244" cy="263"/>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8" name="Oval 56"/>
            <p:cNvSpPr>
              <a:spLocks noChangeArrowheads="1"/>
            </p:cNvSpPr>
            <p:nvPr/>
          </p:nvSpPr>
          <p:spPr bwMode="auto">
            <a:xfrm>
              <a:off x="2745" y="2110"/>
              <a:ext cx="244" cy="263"/>
            </a:xfrm>
            <a:prstGeom prst="ellipse">
              <a:avLst/>
            </a:prstGeom>
            <a:gradFill rotWithShape="1">
              <a:gsLst>
                <a:gs pos="0">
                  <a:srgbClr val="FF0000"/>
                </a:gs>
                <a:gs pos="100000">
                  <a:srgbClr val="FF0000">
                    <a:gamma/>
                    <a:shade val="46275"/>
                    <a:invGamma/>
                  </a:srgb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29" name="Oval 57"/>
            <p:cNvSpPr>
              <a:spLocks noChangeArrowheads="1"/>
            </p:cNvSpPr>
            <p:nvPr/>
          </p:nvSpPr>
          <p:spPr bwMode="auto">
            <a:xfrm>
              <a:off x="2597" y="2245"/>
              <a:ext cx="243" cy="26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318992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3762375" y="1358900"/>
            <a:ext cx="1793875" cy="1755775"/>
            <a:chOff x="1778" y="1224"/>
            <a:chExt cx="1130" cy="1106"/>
          </a:xfrm>
        </p:grpSpPr>
        <p:sp>
          <p:nvSpPr>
            <p:cNvPr id="4099" name="Oval 3"/>
            <p:cNvSpPr>
              <a:spLocks noChangeArrowheads="1"/>
            </p:cNvSpPr>
            <p:nvPr/>
          </p:nvSpPr>
          <p:spPr bwMode="auto">
            <a:xfrm>
              <a:off x="1778" y="1224"/>
              <a:ext cx="1130" cy="110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0" name="Oval 4"/>
            <p:cNvSpPr>
              <a:spLocks noChangeArrowheads="1"/>
            </p:cNvSpPr>
            <p:nvPr/>
          </p:nvSpPr>
          <p:spPr bwMode="auto">
            <a:xfrm>
              <a:off x="2569" y="2261"/>
              <a:ext cx="28" cy="27"/>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101" name="Oval 5"/>
          <p:cNvSpPr>
            <a:spLocks noChangeArrowheads="1"/>
          </p:cNvSpPr>
          <p:nvPr/>
        </p:nvSpPr>
        <p:spPr bwMode="auto">
          <a:xfrm>
            <a:off x="4572000" y="2079625"/>
            <a:ext cx="328613" cy="36195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2" name="Text Box 6"/>
          <p:cNvSpPr txBox="1">
            <a:spLocks noChangeArrowheads="1"/>
          </p:cNvSpPr>
          <p:nvPr/>
        </p:nvSpPr>
        <p:spPr bwMode="auto">
          <a:xfrm>
            <a:off x="3897313" y="3473450"/>
            <a:ext cx="21145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400" b="1"/>
              <a:t>A hydrogen atom with a single proton and electron</a:t>
            </a:r>
            <a:endParaRPr lang="en-US" sz="2400" b="1"/>
          </a:p>
        </p:txBody>
      </p:sp>
    </p:spTree>
    <p:extLst>
      <p:ext uri="{BB962C8B-B14F-4D97-AF65-F5344CB8AC3E}">
        <p14:creationId xmlns:p14="http://schemas.microsoft.com/office/powerpoint/2010/main" val="809835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fill="hold" nodeType="clickEffect">
                                  <p:stCondLst>
                                    <p:cond delay="0"/>
                                  </p:stCondLst>
                                  <p:childTnLst>
                                    <p:animRot by="21600000">
                                      <p:cBhvr>
                                        <p:cTn id="6" dur="2000" fill="hold"/>
                                        <p:tgtEl>
                                          <p:spTgt spid="40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638</Words>
  <Application>Microsoft Office PowerPoint</Application>
  <PresentationFormat>On-screen Show (4:3)</PresentationFormat>
  <Paragraphs>84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What is a Force?</vt:lpstr>
      <vt:lpstr>PowerPoint Presentation</vt:lpstr>
      <vt:lpstr>PowerPoint Presentation</vt:lpstr>
      <vt:lpstr>PowerPoint Presentation</vt:lpstr>
      <vt:lpstr>PowerPoint Presentation</vt:lpstr>
      <vt:lpstr>More Problems:</vt:lpstr>
      <vt:lpstr>PowerPoint Presentation</vt:lpstr>
      <vt:lpstr>Forces and Exchange particles</vt:lpstr>
      <vt:lpstr>PowerPoint Presentation</vt:lpstr>
      <vt:lpstr>PowerPoint Presentation</vt:lpstr>
      <vt:lpstr>PowerPoint Presentation</vt:lpstr>
      <vt:lpstr>PowerPoint Presentation</vt:lpstr>
      <vt:lpstr>The Virtual Photon</vt:lpstr>
      <vt:lpstr>The electromagnetic force</vt:lpstr>
      <vt:lpstr>What’s the MATTER?</vt:lpstr>
      <vt:lpstr>What Is Mass?</vt:lpstr>
      <vt:lpstr>The Higgs Boson</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Force?</dc:title>
  <dc:creator>laptop</dc:creator>
  <cp:lastModifiedBy>laptop</cp:lastModifiedBy>
  <cp:revision>9</cp:revision>
  <dcterms:created xsi:type="dcterms:W3CDTF">2012-07-04T17:02:54Z</dcterms:created>
  <dcterms:modified xsi:type="dcterms:W3CDTF">2012-07-04T18:31:12Z</dcterms:modified>
</cp:coreProperties>
</file>