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64" r:id="rId2"/>
    <p:sldId id="277" r:id="rId3"/>
    <p:sldId id="256" r:id="rId4"/>
    <p:sldId id="287" r:id="rId5"/>
    <p:sldId id="288" r:id="rId6"/>
    <p:sldId id="258" r:id="rId7"/>
    <p:sldId id="286" r:id="rId8"/>
    <p:sldId id="257" r:id="rId9"/>
    <p:sldId id="284" r:id="rId10"/>
    <p:sldId id="285" r:id="rId11"/>
    <p:sldId id="259" r:id="rId12"/>
    <p:sldId id="260" r:id="rId13"/>
    <p:sldId id="261" r:id="rId14"/>
    <p:sldId id="262" r:id="rId15"/>
    <p:sldId id="263" r:id="rId1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5" Type="http://schemas.openxmlformats.org/officeDocument/2006/relationships/image" Target="../media/image12.wmf"/><Relationship Id="rId4" Type="http://schemas.openxmlformats.org/officeDocument/2006/relationships/image" Target="../media/image1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6388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83C6FC6-72FA-4C4D-8311-DF53434B766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46776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5A347C8-6403-439F-B4A0-6AB541FB2F70}" type="slidenum">
              <a:rPr lang="en-US"/>
              <a:pPr/>
              <a:t>1</a:t>
            </a:fld>
            <a:endParaRPr lang="en-US"/>
          </a:p>
        </p:txBody>
      </p:sp>
      <p:sp>
        <p:nvSpPr>
          <p:cNvPr id="2662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991D9C2-CE42-4975-97A1-173B6648985A}" type="slidenum">
              <a:rPr lang="en-US"/>
              <a:pPr/>
              <a:t>3</a:t>
            </a:fld>
            <a:endParaRPr lang="en-US"/>
          </a:p>
        </p:txBody>
      </p:sp>
      <p:sp>
        <p:nvSpPr>
          <p:cNvPr id="1741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A2E30BC-13DC-4A64-A574-4CC41DB50A25}" type="slidenum">
              <a:rPr lang="en-US"/>
              <a:pPr/>
              <a:t>6</a:t>
            </a:fld>
            <a:endParaRPr lang="en-US"/>
          </a:p>
        </p:txBody>
      </p:sp>
      <p:sp>
        <p:nvSpPr>
          <p:cNvPr id="1945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8B635E5-CB34-4657-8307-26A8300DDC1B}" type="slidenum">
              <a:rPr lang="en-US"/>
              <a:pPr/>
              <a:t>8</a:t>
            </a:fld>
            <a:endParaRPr lang="en-US"/>
          </a:p>
        </p:txBody>
      </p:sp>
      <p:sp>
        <p:nvSpPr>
          <p:cNvPr id="1843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35BA3EF-CBD5-419C-BEBE-02ECC19B1AF3}" type="slidenum">
              <a:rPr lang="en-US"/>
              <a:pPr/>
              <a:t>11</a:t>
            </a:fld>
            <a:endParaRPr lang="en-US"/>
          </a:p>
        </p:txBody>
      </p:sp>
      <p:sp>
        <p:nvSpPr>
          <p:cNvPr id="2048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723BCA3-8732-455A-9724-881984CE9142}" type="slidenum">
              <a:rPr lang="en-US"/>
              <a:pPr/>
              <a:t>12</a:t>
            </a:fld>
            <a:endParaRPr lang="en-US"/>
          </a:p>
        </p:txBody>
      </p:sp>
      <p:sp>
        <p:nvSpPr>
          <p:cNvPr id="2150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1A1E346-ABA6-4332-86C3-992F3A45DCF8}" type="slidenum">
              <a:rPr lang="en-US"/>
              <a:pPr/>
              <a:t>13</a:t>
            </a:fld>
            <a:endParaRPr lang="en-US"/>
          </a:p>
        </p:txBody>
      </p:sp>
      <p:sp>
        <p:nvSpPr>
          <p:cNvPr id="2253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6190A93-98A2-4D53-9AAA-ABEF18281D68}" type="slidenum">
              <a:rPr lang="en-US"/>
              <a:pPr/>
              <a:t>14</a:t>
            </a:fld>
            <a:endParaRPr lang="en-US"/>
          </a:p>
        </p:txBody>
      </p:sp>
      <p:sp>
        <p:nvSpPr>
          <p:cNvPr id="2355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29B58A4-F8E0-4BA2-81D2-0BA2EC33EE07}" type="slidenum">
              <a:rPr lang="en-US"/>
              <a:pPr/>
              <a:t>15</a:t>
            </a:fld>
            <a:endParaRPr lang="en-US"/>
          </a:p>
        </p:txBody>
      </p:sp>
      <p:sp>
        <p:nvSpPr>
          <p:cNvPr id="2457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91A5F4-9A08-4E2D-A6FE-478C70FD244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23113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47FEF5-A48A-4415-AA84-98E6E05E55E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9417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355FEF-A4AD-43F2-88C5-52D34A76FEA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35013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D8E47355-6B28-494C-B872-27DA003CAB3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88359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16A904A8-BC76-403A-B015-65777C845A8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81306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44D4F3-721B-4172-99A1-1347BFFE5E0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44627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D5C7DB-857E-4E7F-B256-314B9D5A167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59626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519A0F-5BCF-4CCA-86D6-2A4A723E26C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91686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EA5CB4-CF9B-4E75-9CBE-3D95A79FA96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71329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26F0B8-19A7-4CC2-95D7-FFC847CF8FF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98109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4AF0F5-81CA-465D-B1FD-CCFD29942B9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8227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83F29A-E9A9-4DCD-A24A-9F205BD3C29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552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414011-CC70-4E76-9F7B-A76B9078FCC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9518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E2E3C8E7-B019-44BB-9C71-E3E7301F3D5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.bin"/><Relationship Id="rId13" Type="http://schemas.openxmlformats.org/officeDocument/2006/relationships/image" Target="../media/image12.wmf"/><Relationship Id="rId3" Type="http://schemas.openxmlformats.org/officeDocument/2006/relationships/notesSlide" Target="../notesSlides/notesSlide5.xml"/><Relationship Id="rId7" Type="http://schemas.openxmlformats.org/officeDocument/2006/relationships/image" Target="../media/image9.wmf"/><Relationship Id="rId12" Type="http://schemas.openxmlformats.org/officeDocument/2006/relationships/oleObject" Target="../embeddings/oleObject11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8.bin"/><Relationship Id="rId11" Type="http://schemas.openxmlformats.org/officeDocument/2006/relationships/image" Target="../media/image11.wmf"/><Relationship Id="rId5" Type="http://schemas.openxmlformats.org/officeDocument/2006/relationships/image" Target="../media/image8.wmf"/><Relationship Id="rId10" Type="http://schemas.openxmlformats.org/officeDocument/2006/relationships/oleObject" Target="../embeddings/oleObject10.bin"/><Relationship Id="rId4" Type="http://schemas.openxmlformats.org/officeDocument/2006/relationships/oleObject" Target="../embeddings/oleObject7.bin"/><Relationship Id="rId9" Type="http://schemas.openxmlformats.org/officeDocument/2006/relationships/image" Target="../media/image10.wm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4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6.wmf"/><Relationship Id="rId4" Type="http://schemas.openxmlformats.org/officeDocument/2006/relationships/oleObject" Target="../embeddings/oleObject5.bin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7.wmf"/><Relationship Id="rId4" Type="http://schemas.openxmlformats.org/officeDocument/2006/relationships/oleObject" Target="../embeddings/oleObject6.bin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GB"/>
              <a:t>Electric Fields and Electrostatics</a:t>
            </a:r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0" name="Rectangle 4"/>
          <p:cNvSpPr>
            <a:spLocks noChangeArrowheads="1"/>
          </p:cNvSpPr>
          <p:nvPr/>
        </p:nvSpPr>
        <p:spPr bwMode="auto">
          <a:xfrm>
            <a:off x="2051050" y="2349500"/>
            <a:ext cx="4681538" cy="714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5541" name="Rectangle 5"/>
          <p:cNvSpPr>
            <a:spLocks noChangeArrowheads="1"/>
          </p:cNvSpPr>
          <p:nvPr/>
        </p:nvSpPr>
        <p:spPr bwMode="auto">
          <a:xfrm>
            <a:off x="2051050" y="3429000"/>
            <a:ext cx="4681538" cy="714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5542" name="Freeform 6"/>
          <p:cNvSpPr>
            <a:spLocks/>
          </p:cNvSpPr>
          <p:nvPr/>
        </p:nvSpPr>
        <p:spPr bwMode="auto">
          <a:xfrm>
            <a:off x="1622425" y="2644775"/>
            <a:ext cx="7270750" cy="1431925"/>
          </a:xfrm>
          <a:custGeom>
            <a:avLst/>
            <a:gdLst>
              <a:gd name="T0" fmla="*/ 0 w 4580"/>
              <a:gd name="T1" fmla="*/ 0 h 902"/>
              <a:gd name="T2" fmla="*/ 898 w 4580"/>
              <a:gd name="T3" fmla="*/ 48 h 902"/>
              <a:gd name="T4" fmla="*/ 1995 w 4580"/>
              <a:gd name="T5" fmla="*/ 206 h 902"/>
              <a:gd name="T6" fmla="*/ 3264 w 4580"/>
              <a:gd name="T7" fmla="*/ 449 h 902"/>
              <a:gd name="T8" fmla="*/ 4580 w 4580"/>
              <a:gd name="T9" fmla="*/ 902 h 9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580" h="902">
                <a:moveTo>
                  <a:pt x="0" y="0"/>
                </a:moveTo>
                <a:cubicBezTo>
                  <a:pt x="150" y="9"/>
                  <a:pt x="566" y="14"/>
                  <a:pt x="898" y="48"/>
                </a:cubicBezTo>
                <a:cubicBezTo>
                  <a:pt x="1230" y="82"/>
                  <a:pt x="1601" y="139"/>
                  <a:pt x="1995" y="206"/>
                </a:cubicBezTo>
                <a:cubicBezTo>
                  <a:pt x="2389" y="273"/>
                  <a:pt x="2833" y="333"/>
                  <a:pt x="3264" y="449"/>
                </a:cubicBezTo>
                <a:cubicBezTo>
                  <a:pt x="3695" y="565"/>
                  <a:pt x="4137" y="732"/>
                  <a:pt x="4580" y="90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5543" name="Text Box 7"/>
          <p:cNvSpPr txBox="1">
            <a:spLocks noChangeArrowheads="1"/>
          </p:cNvSpPr>
          <p:nvPr/>
        </p:nvSpPr>
        <p:spPr bwMode="auto">
          <a:xfrm>
            <a:off x="684213" y="3933825"/>
            <a:ext cx="6480175" cy="2154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The diagram shows the path of an electron between two charged metal plates. Label the positve and negative plates.</a:t>
            </a:r>
          </a:p>
          <a:p>
            <a:pPr>
              <a:spcBef>
                <a:spcPct val="50000"/>
              </a:spcBef>
            </a:pPr>
            <a:r>
              <a:rPr lang="en-GB"/>
              <a:t>The electron experiences a </a:t>
            </a:r>
            <a:r>
              <a:rPr lang="en-GB">
                <a:solidFill>
                  <a:srgbClr val="FF0000"/>
                </a:solidFill>
              </a:rPr>
              <a:t>constant</a:t>
            </a:r>
            <a:r>
              <a:rPr lang="en-GB"/>
              <a:t> force of  4.8 x 10 </a:t>
            </a:r>
            <a:r>
              <a:rPr lang="en-GB" baseline="30000"/>
              <a:t>-14 </a:t>
            </a:r>
            <a:r>
              <a:rPr lang="en-GB"/>
              <a:t>N.</a:t>
            </a:r>
          </a:p>
          <a:p>
            <a:pPr>
              <a:spcBef>
                <a:spcPct val="50000"/>
              </a:spcBef>
            </a:pPr>
            <a:r>
              <a:rPr lang="en-GB"/>
              <a:t>What is the strength of the electric field between the plates?</a:t>
            </a:r>
          </a:p>
          <a:p>
            <a:pPr>
              <a:spcBef>
                <a:spcPct val="50000"/>
              </a:spcBef>
            </a:pPr>
            <a:r>
              <a:rPr lang="en-GB"/>
              <a:t>Add lines to the diagram to show why you would expect the field strength between the plates to be constant.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 sz="quarter"/>
          </p:nvPr>
        </p:nvSpPr>
        <p:spPr/>
        <p:txBody>
          <a:bodyPr/>
          <a:lstStyle/>
          <a:p>
            <a:r>
              <a:rPr lang="en-GB" sz="4000">
                <a:solidFill>
                  <a:srgbClr val="FF0000"/>
                </a:solidFill>
              </a:rPr>
              <a:t>Together with these relationships:</a:t>
            </a:r>
            <a:endParaRPr lang="en-US" sz="4000">
              <a:solidFill>
                <a:srgbClr val="FF0000"/>
              </a:solidFill>
            </a:endParaRPr>
          </a:p>
        </p:txBody>
      </p:sp>
      <p:graphicFrame>
        <p:nvGraphicFramePr>
          <p:cNvPr id="7173" name="Object 5"/>
          <p:cNvGraphicFramePr>
            <a:graphicFrameLocks noChangeAspect="1"/>
          </p:cNvGraphicFramePr>
          <p:nvPr>
            <p:ph sz="quarter" idx="1"/>
          </p:nvPr>
        </p:nvGraphicFramePr>
        <p:xfrm>
          <a:off x="1042988" y="1125538"/>
          <a:ext cx="1387475" cy="127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8" name="Equation" r:id="rId4" imgW="457200" imgH="419040" progId="Equation.3">
                  <p:embed/>
                </p:oleObj>
              </mc:Choice>
              <mc:Fallback>
                <p:oleObj name="Equation" r:id="rId4" imgW="457200" imgH="4190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2988" y="1125538"/>
                        <a:ext cx="1387475" cy="127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6" name="Object 8"/>
          <p:cNvGraphicFramePr>
            <a:graphicFrameLocks noChangeAspect="1"/>
          </p:cNvGraphicFramePr>
          <p:nvPr>
            <p:ph sz="quarter" idx="2"/>
          </p:nvPr>
        </p:nvGraphicFramePr>
        <p:xfrm>
          <a:off x="1116013" y="4365625"/>
          <a:ext cx="1216025" cy="1108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9" name="Equation" r:id="rId6" imgW="431640" imgH="393480" progId="Equation.3">
                  <p:embed/>
                </p:oleObj>
              </mc:Choice>
              <mc:Fallback>
                <p:oleObj name="Equation" r:id="rId6" imgW="431640" imgH="39348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6013" y="4365625"/>
                        <a:ext cx="1216025" cy="1108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8" name="Object 10"/>
          <p:cNvGraphicFramePr>
            <a:graphicFrameLocks noChangeAspect="1"/>
          </p:cNvGraphicFramePr>
          <p:nvPr>
            <p:ph sz="quarter" idx="3"/>
          </p:nvPr>
        </p:nvGraphicFramePr>
        <p:xfrm>
          <a:off x="1042988" y="2636838"/>
          <a:ext cx="1589087" cy="1095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0" name="Equation" r:id="rId8" imgW="571320" imgH="393480" progId="Equation.3">
                  <p:embed/>
                </p:oleObj>
              </mc:Choice>
              <mc:Fallback>
                <p:oleObj name="Equation" r:id="rId8" imgW="571320" imgH="39348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2988" y="2636838"/>
                        <a:ext cx="1589087" cy="1095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2916238" y="1557338"/>
            <a:ext cx="280828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The definition of the volt</a:t>
            </a:r>
            <a:endParaRPr lang="en-US"/>
          </a:p>
        </p:txBody>
      </p:sp>
      <p:sp>
        <p:nvSpPr>
          <p:cNvPr id="7180" name="Text Box 12"/>
          <p:cNvSpPr txBox="1">
            <a:spLocks noChangeArrowheads="1"/>
          </p:cNvSpPr>
          <p:nvPr/>
        </p:nvSpPr>
        <p:spPr bwMode="auto">
          <a:xfrm>
            <a:off x="2987675" y="3141663"/>
            <a:ext cx="51847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The electric field strength due to a point charge</a:t>
            </a:r>
            <a:endParaRPr lang="en-US"/>
          </a:p>
        </p:txBody>
      </p:sp>
      <p:sp>
        <p:nvSpPr>
          <p:cNvPr id="7181" name="Text Box 13"/>
          <p:cNvSpPr txBox="1">
            <a:spLocks noChangeArrowheads="1"/>
          </p:cNvSpPr>
          <p:nvPr/>
        </p:nvSpPr>
        <p:spPr bwMode="auto">
          <a:xfrm>
            <a:off x="3059113" y="4797425"/>
            <a:ext cx="50419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The electric field strength in a uniform field</a:t>
            </a:r>
            <a:endParaRPr lang="en-US"/>
          </a:p>
        </p:txBody>
      </p:sp>
      <p:sp>
        <p:nvSpPr>
          <p:cNvPr id="7182" name="Text Box 14"/>
          <p:cNvSpPr txBox="1">
            <a:spLocks noChangeArrowheads="1"/>
          </p:cNvSpPr>
          <p:nvPr/>
        </p:nvSpPr>
        <p:spPr bwMode="auto">
          <a:xfrm>
            <a:off x="3276600" y="5445125"/>
            <a:ext cx="47513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So the unit of E is   Vm</a:t>
            </a:r>
            <a:r>
              <a:rPr lang="en-GB" baseline="30000"/>
              <a:t>-1</a:t>
            </a:r>
            <a:r>
              <a:rPr lang="en-GB"/>
              <a:t> as well as NC</a:t>
            </a:r>
            <a:r>
              <a:rPr lang="en-GB" baseline="30000"/>
              <a:t>-1</a:t>
            </a:r>
            <a:endParaRPr lang="en-US"/>
          </a:p>
        </p:txBody>
      </p:sp>
      <p:sp>
        <p:nvSpPr>
          <p:cNvPr id="7183" name="Text Box 15"/>
          <p:cNvSpPr txBox="1">
            <a:spLocks noChangeArrowheads="1"/>
          </p:cNvSpPr>
          <p:nvPr/>
        </p:nvSpPr>
        <p:spPr bwMode="auto">
          <a:xfrm>
            <a:off x="684213" y="5949950"/>
            <a:ext cx="8027987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>
                <a:solidFill>
                  <a:srgbClr val="FF0000"/>
                </a:solidFill>
              </a:rPr>
              <a:t>Forms the basis of any solution to the electric fields questions you will be asked</a:t>
            </a:r>
            <a:endParaRPr lang="en-US">
              <a:solidFill>
                <a:srgbClr val="FF0000"/>
              </a:solidFill>
            </a:endParaRPr>
          </a:p>
        </p:txBody>
      </p:sp>
      <p:graphicFrame>
        <p:nvGraphicFramePr>
          <p:cNvPr id="7185" name="Object 17"/>
          <p:cNvGraphicFramePr>
            <a:graphicFrameLocks noChangeAspect="1"/>
          </p:cNvGraphicFramePr>
          <p:nvPr>
            <p:ph sz="quarter" idx="4"/>
          </p:nvPr>
        </p:nvGraphicFramePr>
        <p:xfrm>
          <a:off x="5824538" y="3938588"/>
          <a:ext cx="1682750" cy="2187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1" name="Equation" r:id="rId10" imgW="95400" imgH="123840" progId="EquationMagic">
                  <p:embed/>
                </p:oleObj>
              </mc:Choice>
              <mc:Fallback>
                <p:oleObj name="Equation" r:id="rId10" imgW="95400" imgH="123840" progId="EquationMagic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24538" y="3938588"/>
                        <a:ext cx="1682750" cy="2187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87" name="Object 19"/>
          <p:cNvGraphicFramePr>
            <a:graphicFrameLocks noChangeAspect="1"/>
          </p:cNvGraphicFramePr>
          <p:nvPr/>
        </p:nvGraphicFramePr>
        <p:xfrm>
          <a:off x="7019925" y="3573463"/>
          <a:ext cx="1235075" cy="893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2" name="Equation" r:id="rId12" imgW="596880" imgH="431640" progId="Equation.3">
                  <p:embed/>
                </p:oleObj>
              </mc:Choice>
              <mc:Fallback>
                <p:oleObj name="Equation" r:id="rId12" imgW="596880" imgH="431640" progId="Equation.3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19925" y="3573463"/>
                        <a:ext cx="1235075" cy="8937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6" name="Rectangle 8"/>
          <p:cNvSpPr>
            <a:spLocks noChangeArrowheads="1"/>
          </p:cNvSpPr>
          <p:nvPr/>
        </p:nvSpPr>
        <p:spPr bwMode="auto">
          <a:xfrm>
            <a:off x="250825" y="88900"/>
            <a:ext cx="8604250" cy="668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</a:tabLst>
            </a:pPr>
            <a:r>
              <a:rPr lang="en-US" b="1"/>
              <a:t>1.</a:t>
            </a:r>
            <a:r>
              <a:rPr lang="en-US"/>
              <a:t>State Coulomb’s law for the electric force between two charged particles in free space.</a:t>
            </a:r>
          </a:p>
          <a:p>
            <a: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</a:tabLst>
            </a:pPr>
            <a:r>
              <a:rPr lang="en-US"/>
              <a:t>..............................................................................................................................................</a:t>
            </a:r>
          </a:p>
          <a:p>
            <a: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</a:tabLst>
            </a:pPr>
            <a:r>
              <a:rPr lang="en-US"/>
              <a:t>..............................................................................................................................................</a:t>
            </a:r>
          </a:p>
          <a:p>
            <a: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</a:tabLst>
            </a:pPr>
            <a:r>
              <a:rPr lang="en-US"/>
              <a:t>..............................................................................................................................................</a:t>
            </a:r>
          </a:p>
          <a:p>
            <a: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</a:tabLst>
            </a:pPr>
            <a:r>
              <a:rPr lang="en-US"/>
              <a:t>..............................................................................................................................................</a:t>
            </a:r>
          </a:p>
          <a:p>
            <a: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</a:tabLst>
            </a:pPr>
            <a:r>
              <a:rPr lang="en-US" b="1"/>
              <a:t>(2)</a:t>
            </a:r>
            <a:endParaRPr lang="en-US"/>
          </a:p>
          <a:p>
            <a: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</a:tabLst>
            </a:pPr>
            <a:endParaRPr lang="en-US"/>
          </a:p>
          <a:p>
            <a: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</a:tabLst>
            </a:pPr>
            <a:r>
              <a:rPr lang="en-US"/>
              <a:t>What are the base units of e0 (the permittivity of free space)?</a:t>
            </a:r>
          </a:p>
          <a:p>
            <a: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</a:tabLst>
            </a:pPr>
            <a:r>
              <a:rPr lang="en-US"/>
              <a:t>..............................................................................................................................................</a:t>
            </a:r>
          </a:p>
          <a:p>
            <a: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</a:tabLst>
            </a:pPr>
            <a:r>
              <a:rPr lang="en-US"/>
              <a:t>..............................................................................................................................................</a:t>
            </a:r>
          </a:p>
          <a:p>
            <a: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</a:tabLst>
            </a:pPr>
            <a:r>
              <a:rPr lang="en-US"/>
              <a:t>..............................................................................................................................................</a:t>
            </a:r>
          </a:p>
          <a:p>
            <a: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</a:tabLst>
            </a:pPr>
            <a:r>
              <a:rPr lang="en-US"/>
              <a:t>..............................................................................................................................................</a:t>
            </a:r>
          </a:p>
          <a:p>
            <a: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</a:tabLst>
            </a:pPr>
            <a:r>
              <a:rPr lang="en-US" b="1"/>
              <a:t>(2)</a:t>
            </a:r>
            <a:endParaRPr lang="en-US"/>
          </a:p>
          <a:p>
            <a: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</a:tabLst>
            </a:pPr>
            <a:r>
              <a:rPr lang="en-US" b="1"/>
              <a:t>(Total 4 marks)</a:t>
            </a:r>
            <a:endParaRPr lang="en-US"/>
          </a:p>
          <a:p>
            <a:pPr eaLnBrk="0" hangingPunct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</a:tabLst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6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613" y="2230438"/>
            <a:ext cx="180975" cy="22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318" name="Rectangle 6"/>
          <p:cNvSpPr>
            <a:spLocks noChangeArrowheads="1"/>
          </p:cNvSpPr>
          <p:nvPr/>
        </p:nvSpPr>
        <p:spPr bwMode="auto">
          <a:xfrm>
            <a:off x="250825" y="1633538"/>
            <a:ext cx="8688388" cy="406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>
              <a:tabLst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</a:pPr>
            <a:r>
              <a:rPr lang="en-US" b="1"/>
              <a:t>Calculate the magnitude of the electric field strength at the surface of a nucleus</a:t>
            </a:r>
            <a:r>
              <a:rPr lang="en-US"/>
              <a:t> </a:t>
            </a:r>
            <a:r>
              <a:rPr lang="en-US" sz="1600">
                <a:cs typeface="Times New Roman" pitchFamily="18" charset="0"/>
              </a:rPr>
              <a:t>U (Z=92 M=238) . Assume that the radius of this nucleus is 7.4 × 10</a:t>
            </a:r>
            <a:r>
              <a:rPr lang="en-US" sz="1600" baseline="30000">
                <a:cs typeface="Times New Roman" pitchFamily="18" charset="0"/>
              </a:rPr>
              <a:t>–15</a:t>
            </a:r>
            <a:r>
              <a:rPr lang="en-US" sz="1600">
                <a:cs typeface="Times New Roman" pitchFamily="18" charset="0"/>
              </a:rPr>
              <a:t> m.</a:t>
            </a:r>
            <a:endParaRPr lang="en-US" sz="1600"/>
          </a:p>
          <a:p>
            <a:pPr eaLnBrk="0" hangingPunct="0">
              <a:tabLst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</a:pPr>
            <a:r>
              <a:rPr lang="en-US" sz="1600">
                <a:cs typeface="Times New Roman" pitchFamily="18" charset="0"/>
              </a:rPr>
              <a:t>....................................................................................................................................</a:t>
            </a:r>
            <a:endParaRPr lang="en-US" sz="1600"/>
          </a:p>
          <a:p>
            <a:pPr eaLnBrk="0" hangingPunct="0">
              <a:tabLst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</a:pPr>
            <a:r>
              <a:rPr lang="en-US" sz="1600">
                <a:cs typeface="Times New Roman" pitchFamily="18" charset="0"/>
              </a:rPr>
              <a:t>....................................................................................................................................</a:t>
            </a:r>
            <a:endParaRPr lang="en-US" sz="1600"/>
          </a:p>
          <a:p>
            <a:pPr eaLnBrk="0" hangingPunct="0">
              <a:tabLst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</a:pPr>
            <a:r>
              <a:rPr lang="en-US" sz="1600">
                <a:cs typeface="Times New Roman" pitchFamily="18" charset="0"/>
              </a:rPr>
              <a:t>....................................................................................................................................</a:t>
            </a:r>
            <a:endParaRPr lang="en-US" sz="1600"/>
          </a:p>
          <a:p>
            <a:pPr eaLnBrk="0" hangingPunct="0">
              <a:tabLst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</a:pPr>
            <a:r>
              <a:rPr lang="en-US" sz="1600">
                <a:cs typeface="Times New Roman" pitchFamily="18" charset="0"/>
              </a:rPr>
              <a:t>Magnitude of electric field strength =.........................................</a:t>
            </a:r>
            <a:endParaRPr lang="en-US" sz="1600"/>
          </a:p>
          <a:p>
            <a:pPr eaLnBrk="0" hangingPunct="0">
              <a:tabLst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</a:pPr>
            <a:r>
              <a:rPr lang="en-US" sz="1600">
                <a:cs typeface="Times New Roman" pitchFamily="18" charset="0"/>
              </a:rPr>
              <a:t>	</a:t>
            </a:r>
          </a:p>
          <a:p>
            <a:pPr eaLnBrk="0" hangingPunct="0">
              <a:tabLst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</a:pPr>
            <a:r>
              <a:rPr lang="en-US" sz="1600">
                <a:cs typeface="Times New Roman" pitchFamily="18" charset="0"/>
              </a:rPr>
              <a:t>State the direction of this electric field.</a:t>
            </a:r>
            <a:endParaRPr lang="en-US" sz="1600"/>
          </a:p>
          <a:p>
            <a:pPr eaLnBrk="0" hangingPunct="0">
              <a:tabLst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</a:pPr>
            <a:r>
              <a:rPr lang="en-US" sz="1600">
                <a:cs typeface="Times New Roman" pitchFamily="18" charset="0"/>
              </a:rPr>
              <a:t>....................................................................................................................................</a:t>
            </a:r>
            <a:endParaRPr lang="en-US" sz="1600"/>
          </a:p>
          <a:p>
            <a:pPr eaLnBrk="0" hangingPunct="0">
              <a:tabLst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</a:pPr>
            <a:r>
              <a:rPr lang="en-US" sz="1600" b="1">
                <a:cs typeface="Times New Roman" pitchFamily="18" charset="0"/>
              </a:rPr>
              <a:t>(4)</a:t>
            </a:r>
            <a:endParaRPr lang="en-US" sz="1600"/>
          </a:p>
          <a:p>
            <a:pPr eaLnBrk="0" hangingPunct="0">
              <a:tabLst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</a:pPr>
            <a:r>
              <a:rPr lang="en-US" sz="1600">
                <a:cs typeface="Times New Roman" pitchFamily="18" charset="0"/>
              </a:rPr>
              <a:t>	State one similarity and one difference between the electric field and the gravitational field produced by the nucleus.</a:t>
            </a:r>
            <a:endParaRPr lang="en-US" sz="1600"/>
          </a:p>
          <a:p>
            <a:pPr eaLnBrk="0" hangingPunct="0">
              <a:tabLst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</a:pPr>
            <a:r>
              <a:rPr lang="en-US" sz="1600">
                <a:cs typeface="Times New Roman" pitchFamily="18" charset="0"/>
              </a:rPr>
              <a:t>Similarity .....................................................................................................................</a:t>
            </a:r>
            <a:endParaRPr lang="en-US" sz="1600"/>
          </a:p>
          <a:p>
            <a:pPr eaLnBrk="0" hangingPunct="0">
              <a:tabLst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</a:pPr>
            <a:r>
              <a:rPr lang="en-US" sz="1600">
                <a:cs typeface="Times New Roman" pitchFamily="18" charset="0"/>
              </a:rPr>
              <a:t>....................................................................................................................................</a:t>
            </a:r>
            <a:endParaRPr lang="en-US" sz="1600"/>
          </a:p>
          <a:p>
            <a:pPr eaLnBrk="0" hangingPunct="0">
              <a:tabLst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</a:pPr>
            <a:r>
              <a:rPr lang="en-US" sz="1600">
                <a:cs typeface="Times New Roman" pitchFamily="18" charset="0"/>
              </a:rPr>
              <a:t>Difference ...................................................................................................................</a:t>
            </a:r>
          </a:p>
          <a:p>
            <a:pPr eaLnBrk="0" hangingPunct="0">
              <a:tabLst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</a:pPr>
            <a:r>
              <a:rPr lang="en-US" sz="1600">
                <a:cs typeface="Times New Roman" pitchFamily="18" charset="0"/>
              </a:rPr>
              <a:t>....................................................................................................................................</a:t>
            </a:r>
            <a:r>
              <a:rPr lang="en-US" sz="160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179388" y="549275"/>
            <a:ext cx="8964612" cy="2838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>
              <a:tabLst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</a:pPr>
            <a:r>
              <a:rPr lang="en-US"/>
              <a:t>	Write down an equation for the force between two point charges, Q1 and Q2 , separated by a distance </a:t>
            </a:r>
            <a:r>
              <a:rPr lang="en-US" i="1"/>
              <a:t>r</a:t>
            </a:r>
            <a:endParaRPr lang="en-US"/>
          </a:p>
          <a:p>
            <a:pPr algn="r">
              <a:tabLst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</a:pPr>
            <a:r>
              <a:rPr lang="en-US" b="1"/>
              <a:t>(1)</a:t>
            </a:r>
            <a:endParaRPr lang="en-US"/>
          </a:p>
          <a:p>
            <a:pPr algn="ctr">
              <a:tabLst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</a:pPr>
            <a:r>
              <a:rPr lang="en-US"/>
              <a:t>	</a:t>
            </a:r>
          </a:p>
          <a:p>
            <a:pPr algn="ctr">
              <a:tabLst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</a:pPr>
            <a:endParaRPr lang="en-US"/>
          </a:p>
          <a:p>
            <a:pPr>
              <a:tabLst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</a:pPr>
            <a:r>
              <a:rPr lang="en-US"/>
              <a:t>A speck of dust has a mass of 1.0 × 10–18 kg and carries a charge equal to that of one electron.  Near to the Earth’s surface it experiences a uniform downward electric field of strength</a:t>
            </a:r>
            <a:br>
              <a:rPr lang="en-US"/>
            </a:br>
            <a:r>
              <a:rPr lang="en-US"/>
              <a:t>100 N C–1 and a uniform gravitational field of strength 9.8 N kg–1.</a:t>
            </a:r>
          </a:p>
          <a:p>
            <a:pPr>
              <a:tabLst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</a:pPr>
            <a:r>
              <a:rPr lang="en-US"/>
              <a:t>Draw a free-body force diagram for the speck of dust.  Label the forces clearly.</a:t>
            </a:r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0" y="5876925"/>
            <a:ext cx="8337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tabLst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</a:pPr>
            <a:r>
              <a:rPr lang="en-US"/>
              <a:t>Calculate the magnitude and direction of the resultant force on the speck of dust.</a:t>
            </a:r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7092950" y="6216650"/>
            <a:ext cx="18097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</a:pPr>
            <a:r>
              <a:rPr lang="en-US" b="1"/>
              <a:t>(6)</a:t>
            </a:r>
            <a:endParaRPr lang="en-US"/>
          </a:p>
          <a:p>
            <a:pPr algn="ctr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</a:pPr>
            <a:r>
              <a:rPr lang="en-US" b="1"/>
              <a:t>(Total 7 marks)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250825" y="333375"/>
            <a:ext cx="6378575" cy="85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</a:tabLst>
            </a:pPr>
            <a:r>
              <a:rPr lang="en-US" sz="1600">
                <a:cs typeface="Times New Roman" pitchFamily="18" charset="0"/>
              </a:rPr>
              <a:t>The diagram shows a positively charged oil drop held at rest between two parallel conducting plates A and B</a:t>
            </a:r>
            <a:r>
              <a:rPr lang="en-US" sz="1100">
                <a:cs typeface="Times New Roman" pitchFamily="18" charset="0"/>
              </a:rPr>
              <a:t>.</a:t>
            </a:r>
            <a:endParaRPr lang="en-US" sz="800"/>
          </a:p>
          <a:p>
            <a:pPr eaLnBrk="0" hangingPunct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</a:tabLst>
            </a:pPr>
            <a:endParaRPr lang="en-US"/>
          </a:p>
        </p:txBody>
      </p:sp>
      <p:pic>
        <p:nvPicPr>
          <p:cNvPr id="1536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8175" y="1052513"/>
            <a:ext cx="4725988" cy="998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366" name="Rectangle 6"/>
          <p:cNvSpPr>
            <a:spLocks noChangeArrowheads="1"/>
          </p:cNvSpPr>
          <p:nvPr/>
        </p:nvSpPr>
        <p:spPr bwMode="auto">
          <a:xfrm>
            <a:off x="468313" y="2243138"/>
            <a:ext cx="8353425" cy="4492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</a:pPr>
            <a:r>
              <a:rPr lang="en-US" sz="1100">
                <a:cs typeface="Times New Roman" pitchFamily="18" charset="0"/>
              </a:rPr>
              <a:t>	</a:t>
            </a:r>
            <a:r>
              <a:rPr lang="en-US" sz="1600">
                <a:cs typeface="Times New Roman" pitchFamily="18" charset="0"/>
              </a:rPr>
              <a:t>The oil drop has a mass 9.79 x 10–15 kg. The potential difference between the plates is 5000 V and plate B is at a potential of 0 V. Is plate A positive or negative?</a:t>
            </a:r>
            <a:endParaRPr lang="en-US" sz="1600"/>
          </a:p>
          <a:p>
            <a:pPr eaLnBrk="0" hangingPunct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</a:pPr>
            <a:r>
              <a:rPr lang="en-US" sz="1600">
                <a:cs typeface="Times New Roman" pitchFamily="18" charset="0"/>
              </a:rPr>
              <a:t>………………………………………………………………………………………………</a:t>
            </a:r>
            <a:endParaRPr lang="en-US" sz="1600"/>
          </a:p>
          <a:p>
            <a:pPr eaLnBrk="0" hangingPunct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</a:pPr>
            <a:r>
              <a:rPr lang="en-US" sz="1600">
                <a:cs typeface="Times New Roman" pitchFamily="18" charset="0"/>
              </a:rPr>
              <a:t>	Draw a labelled free-body force diagram which shows the forces acting on the oil drop.</a:t>
            </a:r>
            <a:br>
              <a:rPr lang="en-US" sz="1600">
                <a:cs typeface="Times New Roman" pitchFamily="18" charset="0"/>
              </a:rPr>
            </a:br>
            <a:r>
              <a:rPr lang="en-US" sz="1600">
                <a:cs typeface="Times New Roman" pitchFamily="18" charset="0"/>
              </a:rPr>
              <a:t>(You may ignore upthrust).</a:t>
            </a:r>
            <a:endParaRPr lang="en-US" sz="1600"/>
          </a:p>
          <a:p>
            <a:pPr eaLnBrk="0" hangingPunct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</a:pPr>
            <a:r>
              <a:rPr lang="en-US" sz="1600" b="1">
                <a:cs typeface="Times New Roman" pitchFamily="18" charset="0"/>
              </a:rPr>
              <a:t>(3)</a:t>
            </a:r>
            <a:endParaRPr lang="en-US" sz="1600"/>
          </a:p>
          <a:p>
            <a:pPr eaLnBrk="0" hangingPunct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</a:pPr>
            <a:r>
              <a:rPr lang="en-US" sz="1600">
                <a:cs typeface="Times New Roman" pitchFamily="18" charset="0"/>
              </a:rPr>
              <a:t>	Calculate the electric field strength between the plates.</a:t>
            </a:r>
            <a:endParaRPr lang="en-US" sz="1600"/>
          </a:p>
          <a:p>
            <a:pPr eaLnBrk="0" hangingPunct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</a:pPr>
            <a:r>
              <a:rPr lang="en-US" sz="1600">
                <a:cs typeface="Times New Roman" pitchFamily="18" charset="0"/>
              </a:rPr>
              <a:t>Electric field strength</a:t>
            </a:r>
            <a:r>
              <a:rPr lang="en-US" sz="1600" b="1">
                <a:cs typeface="Times New Roman" pitchFamily="18" charset="0"/>
              </a:rPr>
              <a:t> =</a:t>
            </a:r>
            <a:r>
              <a:rPr lang="en-US" sz="1600">
                <a:cs typeface="Times New Roman" pitchFamily="18" charset="0"/>
              </a:rPr>
              <a:t>…………………………………</a:t>
            </a:r>
            <a:endParaRPr lang="en-US" sz="1600"/>
          </a:p>
          <a:p>
            <a:pPr eaLnBrk="0" hangingPunct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</a:pPr>
            <a:r>
              <a:rPr lang="en-US" sz="1600" b="1">
                <a:cs typeface="Times New Roman" pitchFamily="18" charset="0"/>
              </a:rPr>
              <a:t>(2)</a:t>
            </a:r>
            <a:endParaRPr lang="en-US" sz="1600"/>
          </a:p>
          <a:p>
            <a:pPr eaLnBrk="0" hangingPunct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</a:pPr>
            <a:r>
              <a:rPr lang="en-US" sz="1600">
                <a:cs typeface="Times New Roman" pitchFamily="18" charset="0"/>
              </a:rPr>
              <a:t>	Calculate the magnitude of the charge Q on the oil drop.</a:t>
            </a:r>
            <a:endParaRPr lang="en-US" sz="1600"/>
          </a:p>
          <a:p>
            <a:pPr eaLnBrk="0" hangingPunct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</a:pPr>
            <a:endParaRPr lang="en-US" sz="1600"/>
          </a:p>
          <a:p>
            <a:pPr eaLnBrk="0" hangingPunct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</a:pPr>
            <a:r>
              <a:rPr lang="en-US" sz="1600">
                <a:cs typeface="Times New Roman" pitchFamily="18" charset="0"/>
              </a:rPr>
              <a:t>Charge =……………………………………</a:t>
            </a:r>
            <a:endParaRPr lang="en-US" sz="1600"/>
          </a:p>
          <a:p>
            <a:pPr eaLnBrk="0" hangingPunct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</a:pPr>
            <a:r>
              <a:rPr lang="en-US" sz="1600">
                <a:cs typeface="Times New Roman" pitchFamily="18" charset="0"/>
              </a:rPr>
              <a:t>	How many electrons would have to be removed from a neutral oil drop for it to acquire this charge?</a:t>
            </a:r>
            <a:endParaRPr lang="en-US" sz="1600"/>
          </a:p>
          <a:p>
            <a:pPr eaLnBrk="0" hangingPunct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</a:pPr>
            <a:r>
              <a:rPr lang="en-US" sz="1600">
                <a:cs typeface="Times New Roman" pitchFamily="18" charset="0"/>
              </a:rPr>
              <a:t>………………………………………………………………………………………………</a:t>
            </a:r>
            <a:endParaRPr lang="en-US" sz="1600"/>
          </a:p>
          <a:p>
            <a:pPr algn="r" eaLnBrk="0" hangingPunct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</a:pPr>
            <a:r>
              <a:rPr lang="en-US" sz="1600" b="1">
                <a:cs typeface="Times New Roman" pitchFamily="18" charset="0"/>
              </a:rPr>
              <a:t>(3)</a:t>
            </a:r>
            <a:endParaRPr lang="en-US" sz="1600"/>
          </a:p>
          <a:p>
            <a:pPr algn="r" eaLnBrk="0" hangingPunct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</a:pPr>
            <a:r>
              <a:rPr lang="en-US" sz="1600" b="1">
                <a:cs typeface="Times New Roman" pitchFamily="18" charset="0"/>
              </a:rPr>
              <a:t>(Total 8 marks)</a:t>
            </a:r>
            <a:endParaRPr lang="en-US" sz="16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2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9213" y="476250"/>
            <a:ext cx="6503987" cy="4686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2229" name="Text Box 5"/>
          <p:cNvSpPr txBox="1">
            <a:spLocks noChangeArrowheads="1"/>
          </p:cNvSpPr>
          <p:nvPr/>
        </p:nvSpPr>
        <p:spPr bwMode="auto">
          <a:xfrm>
            <a:off x="827088" y="5445125"/>
            <a:ext cx="3744912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A field around a point charge diverges in a regular fashion</a:t>
            </a:r>
            <a:endParaRPr lang="en-US"/>
          </a:p>
        </p:txBody>
      </p:sp>
      <p:sp>
        <p:nvSpPr>
          <p:cNvPr id="52230" name="Text Box 6"/>
          <p:cNvSpPr txBox="1">
            <a:spLocks noChangeArrowheads="1"/>
          </p:cNvSpPr>
          <p:nvPr/>
        </p:nvSpPr>
        <p:spPr bwMode="auto">
          <a:xfrm>
            <a:off x="5292725" y="5373688"/>
            <a:ext cx="3455988" cy="915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A uniform field exists between two charged plates where the field lines are parallel</a:t>
            </a:r>
            <a:endParaRPr lang="en-US"/>
          </a:p>
        </p:txBody>
      </p:sp>
      <p:sp>
        <p:nvSpPr>
          <p:cNvPr id="52231" name="Text Box 7"/>
          <p:cNvSpPr txBox="1">
            <a:spLocks noChangeArrowheads="1"/>
          </p:cNvSpPr>
          <p:nvPr/>
        </p:nvSpPr>
        <p:spPr bwMode="auto">
          <a:xfrm>
            <a:off x="684213" y="260350"/>
            <a:ext cx="73437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Electric fields are always directed away from positive by convention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GB"/>
              <a:t>Field Definition And Coulomb’s Law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8" name="Oval 4"/>
          <p:cNvSpPr>
            <a:spLocks noChangeArrowheads="1"/>
          </p:cNvSpPr>
          <p:nvPr/>
        </p:nvSpPr>
        <p:spPr bwMode="auto">
          <a:xfrm>
            <a:off x="2051050" y="1557338"/>
            <a:ext cx="792163" cy="792162"/>
          </a:xfrm>
          <a:prstGeom prst="ellipse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/>
              <a:t>Q</a:t>
            </a:r>
            <a:r>
              <a:rPr lang="en-GB" baseline="-25000"/>
              <a:t>1</a:t>
            </a:r>
            <a:endParaRPr lang="en-GB"/>
          </a:p>
        </p:txBody>
      </p:sp>
      <p:sp>
        <p:nvSpPr>
          <p:cNvPr id="67589" name="Oval 5"/>
          <p:cNvSpPr>
            <a:spLocks noChangeArrowheads="1"/>
          </p:cNvSpPr>
          <p:nvPr/>
        </p:nvSpPr>
        <p:spPr bwMode="auto">
          <a:xfrm>
            <a:off x="5724525" y="1557338"/>
            <a:ext cx="792163" cy="7921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/>
              <a:t>Q</a:t>
            </a:r>
          </a:p>
        </p:txBody>
      </p:sp>
      <p:sp>
        <p:nvSpPr>
          <p:cNvPr id="67591" name="Text Box 7"/>
          <p:cNvSpPr txBox="1">
            <a:spLocks noChangeArrowheads="1"/>
          </p:cNvSpPr>
          <p:nvPr/>
        </p:nvSpPr>
        <p:spPr bwMode="auto">
          <a:xfrm>
            <a:off x="1476375" y="2636838"/>
            <a:ext cx="632618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GB"/>
              <a:t>For two point charges in space the force between them is </a:t>
            </a:r>
          </a:p>
          <a:p>
            <a:pPr algn="ctr"/>
            <a:r>
              <a:rPr lang="en-GB"/>
              <a:t>proportional to the  product of each charge</a:t>
            </a:r>
          </a:p>
        </p:txBody>
      </p:sp>
      <p:sp>
        <p:nvSpPr>
          <p:cNvPr id="67592" name="Oval 8"/>
          <p:cNvSpPr>
            <a:spLocks noChangeArrowheads="1"/>
          </p:cNvSpPr>
          <p:nvPr/>
        </p:nvSpPr>
        <p:spPr bwMode="auto">
          <a:xfrm>
            <a:off x="5724525" y="1557338"/>
            <a:ext cx="792163" cy="792162"/>
          </a:xfrm>
          <a:prstGeom prst="ellipse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/>
              <a:t>Q</a:t>
            </a:r>
            <a:r>
              <a:rPr lang="en-GB" baseline="-25000"/>
              <a:t>2</a:t>
            </a:r>
            <a:endParaRPr lang="en-GB"/>
          </a:p>
        </p:txBody>
      </p:sp>
      <p:graphicFrame>
        <p:nvGraphicFramePr>
          <p:cNvPr id="67593" name="Object 9"/>
          <p:cNvGraphicFramePr>
            <a:graphicFrameLocks noChangeAspect="1"/>
          </p:cNvGraphicFramePr>
          <p:nvPr/>
        </p:nvGraphicFramePr>
        <p:xfrm>
          <a:off x="3492500" y="3429000"/>
          <a:ext cx="1897063" cy="669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600" name="Equation" r:id="rId3" imgW="647640" imgH="228600" progId="Equation.3">
                  <p:embed/>
                </p:oleObj>
              </mc:Choice>
              <mc:Fallback>
                <p:oleObj name="Equation" r:id="rId3" imgW="647640" imgH="22860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92500" y="3429000"/>
                        <a:ext cx="1897063" cy="669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67599" name="Group 15"/>
          <p:cNvGrpSpPr>
            <a:grpSpLocks/>
          </p:cNvGrpSpPr>
          <p:nvPr/>
        </p:nvGrpSpPr>
        <p:grpSpPr bwMode="auto">
          <a:xfrm>
            <a:off x="2484438" y="1196975"/>
            <a:ext cx="3671887" cy="790575"/>
            <a:chOff x="1565" y="754"/>
            <a:chExt cx="2313" cy="498"/>
          </a:xfrm>
        </p:grpSpPr>
        <p:sp>
          <p:nvSpPr>
            <p:cNvPr id="67590" name="Line 6"/>
            <p:cNvSpPr>
              <a:spLocks noChangeShapeType="1"/>
            </p:cNvSpPr>
            <p:nvPr/>
          </p:nvSpPr>
          <p:spPr bwMode="auto">
            <a:xfrm>
              <a:off x="1565" y="799"/>
              <a:ext cx="231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7594" name="Text Box 10"/>
            <p:cNvSpPr txBox="1">
              <a:spLocks noChangeArrowheads="1"/>
            </p:cNvSpPr>
            <p:nvPr/>
          </p:nvSpPr>
          <p:spPr bwMode="auto">
            <a:xfrm>
              <a:off x="2608" y="799"/>
              <a:ext cx="18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/>
                <a:t>r</a:t>
              </a:r>
            </a:p>
          </p:txBody>
        </p:sp>
        <p:sp>
          <p:nvSpPr>
            <p:cNvPr id="67595" name="Line 11"/>
            <p:cNvSpPr>
              <a:spLocks noChangeShapeType="1"/>
            </p:cNvSpPr>
            <p:nvPr/>
          </p:nvSpPr>
          <p:spPr bwMode="auto">
            <a:xfrm>
              <a:off x="1565" y="754"/>
              <a:ext cx="0" cy="45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7596" name="Line 12"/>
            <p:cNvSpPr>
              <a:spLocks noChangeShapeType="1"/>
            </p:cNvSpPr>
            <p:nvPr/>
          </p:nvSpPr>
          <p:spPr bwMode="auto">
            <a:xfrm>
              <a:off x="3878" y="799"/>
              <a:ext cx="0" cy="45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67597" name="Text Box 13"/>
          <p:cNvSpPr txBox="1">
            <a:spLocks noChangeArrowheads="1"/>
          </p:cNvSpPr>
          <p:nvPr/>
        </p:nvSpPr>
        <p:spPr bwMode="auto">
          <a:xfrm>
            <a:off x="1258888" y="4508500"/>
            <a:ext cx="6985000" cy="1466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r>
              <a:rPr lang="en-GB"/>
              <a:t>As the distance between them increases the force reduces rapidly.</a:t>
            </a:r>
          </a:p>
          <a:p>
            <a:pPr>
              <a:spcBef>
                <a:spcPct val="50000"/>
              </a:spcBef>
            </a:pPr>
            <a:r>
              <a:rPr lang="en-GB"/>
              <a:t>It is found that the Force is inversely proportional to the square of the distance</a:t>
            </a:r>
          </a:p>
        </p:txBody>
      </p:sp>
      <p:graphicFrame>
        <p:nvGraphicFramePr>
          <p:cNvPr id="67598" name="Object 14"/>
          <p:cNvGraphicFramePr>
            <a:graphicFrameLocks noChangeAspect="1"/>
          </p:cNvGraphicFramePr>
          <p:nvPr/>
        </p:nvGraphicFramePr>
        <p:xfrm>
          <a:off x="3714750" y="5635625"/>
          <a:ext cx="1450975" cy="1152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601" name="Equation" r:id="rId5" imgW="495000" imgH="393480" progId="Equation.3">
                  <p:embed/>
                </p:oleObj>
              </mc:Choice>
              <mc:Fallback>
                <p:oleObj name="Equation" r:id="rId5" imgW="495000" imgH="393480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14750" y="5635625"/>
                        <a:ext cx="1450975" cy="1152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75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675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675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9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Oval 2"/>
          <p:cNvSpPr>
            <a:spLocks noChangeArrowheads="1"/>
          </p:cNvSpPr>
          <p:nvPr/>
        </p:nvSpPr>
        <p:spPr bwMode="auto">
          <a:xfrm>
            <a:off x="2051050" y="1557338"/>
            <a:ext cx="792163" cy="792162"/>
          </a:xfrm>
          <a:prstGeom prst="ellipse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/>
              <a:t>Q</a:t>
            </a:r>
            <a:r>
              <a:rPr lang="en-GB" baseline="-25000"/>
              <a:t>1</a:t>
            </a:r>
            <a:endParaRPr lang="en-GB"/>
          </a:p>
        </p:txBody>
      </p:sp>
      <p:sp>
        <p:nvSpPr>
          <p:cNvPr id="68611" name="Oval 3"/>
          <p:cNvSpPr>
            <a:spLocks noChangeArrowheads="1"/>
          </p:cNvSpPr>
          <p:nvPr/>
        </p:nvSpPr>
        <p:spPr bwMode="auto">
          <a:xfrm>
            <a:off x="5724525" y="1557338"/>
            <a:ext cx="792163" cy="7921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/>
              <a:t>Q</a:t>
            </a:r>
          </a:p>
        </p:txBody>
      </p:sp>
      <p:sp>
        <p:nvSpPr>
          <p:cNvPr id="68613" name="Oval 5"/>
          <p:cNvSpPr>
            <a:spLocks noChangeArrowheads="1"/>
          </p:cNvSpPr>
          <p:nvPr/>
        </p:nvSpPr>
        <p:spPr bwMode="auto">
          <a:xfrm>
            <a:off x="5724525" y="1557338"/>
            <a:ext cx="792163" cy="792162"/>
          </a:xfrm>
          <a:prstGeom prst="ellipse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/>
              <a:t>Q</a:t>
            </a:r>
            <a:r>
              <a:rPr lang="en-GB" baseline="-25000"/>
              <a:t>2</a:t>
            </a:r>
            <a:endParaRPr lang="en-GB"/>
          </a:p>
        </p:txBody>
      </p:sp>
      <p:graphicFrame>
        <p:nvGraphicFramePr>
          <p:cNvPr id="68614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23519764"/>
              </p:ext>
            </p:extLst>
          </p:nvPr>
        </p:nvGraphicFramePr>
        <p:xfrm>
          <a:off x="4643438" y="2997200"/>
          <a:ext cx="1512887" cy="925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626" name="Equation" r:id="rId3" imgW="685800" imgH="419040" progId="Equation.3">
                  <p:embed/>
                </p:oleObj>
              </mc:Choice>
              <mc:Fallback>
                <p:oleObj name="Equation" r:id="rId3" imgW="685800" imgH="41904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3438" y="2997200"/>
                        <a:ext cx="1512887" cy="925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68615" name="Group 7"/>
          <p:cNvGrpSpPr>
            <a:grpSpLocks/>
          </p:cNvGrpSpPr>
          <p:nvPr/>
        </p:nvGrpSpPr>
        <p:grpSpPr bwMode="auto">
          <a:xfrm>
            <a:off x="2484438" y="1196975"/>
            <a:ext cx="3671887" cy="790575"/>
            <a:chOff x="1565" y="754"/>
            <a:chExt cx="2313" cy="498"/>
          </a:xfrm>
        </p:grpSpPr>
        <p:sp>
          <p:nvSpPr>
            <p:cNvPr id="68616" name="Line 8"/>
            <p:cNvSpPr>
              <a:spLocks noChangeShapeType="1"/>
            </p:cNvSpPr>
            <p:nvPr/>
          </p:nvSpPr>
          <p:spPr bwMode="auto">
            <a:xfrm>
              <a:off x="1565" y="799"/>
              <a:ext cx="231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8617" name="Text Box 9"/>
            <p:cNvSpPr txBox="1">
              <a:spLocks noChangeArrowheads="1"/>
            </p:cNvSpPr>
            <p:nvPr/>
          </p:nvSpPr>
          <p:spPr bwMode="auto">
            <a:xfrm>
              <a:off x="2608" y="799"/>
              <a:ext cx="18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/>
                <a:t>r</a:t>
              </a:r>
            </a:p>
          </p:txBody>
        </p:sp>
        <p:sp>
          <p:nvSpPr>
            <p:cNvPr id="68618" name="Line 10"/>
            <p:cNvSpPr>
              <a:spLocks noChangeShapeType="1"/>
            </p:cNvSpPr>
            <p:nvPr/>
          </p:nvSpPr>
          <p:spPr bwMode="auto">
            <a:xfrm>
              <a:off x="1565" y="754"/>
              <a:ext cx="0" cy="45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8619" name="Line 11"/>
            <p:cNvSpPr>
              <a:spLocks noChangeShapeType="1"/>
            </p:cNvSpPr>
            <p:nvPr/>
          </p:nvSpPr>
          <p:spPr bwMode="auto">
            <a:xfrm>
              <a:off x="3878" y="799"/>
              <a:ext cx="0" cy="45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68622" name="Text Box 14"/>
          <p:cNvSpPr txBox="1">
            <a:spLocks noChangeArrowheads="1"/>
          </p:cNvSpPr>
          <p:nvPr/>
        </p:nvSpPr>
        <p:spPr bwMode="auto">
          <a:xfrm>
            <a:off x="1042988" y="3213100"/>
            <a:ext cx="3240087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Putting these two statements together we get</a:t>
            </a:r>
          </a:p>
        </p:txBody>
      </p:sp>
      <p:sp>
        <p:nvSpPr>
          <p:cNvPr id="68623" name="Text Box 15"/>
          <p:cNvSpPr txBox="1">
            <a:spLocks noChangeArrowheads="1"/>
          </p:cNvSpPr>
          <p:nvPr/>
        </p:nvSpPr>
        <p:spPr bwMode="auto">
          <a:xfrm>
            <a:off x="1042988" y="4221163"/>
            <a:ext cx="324167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Introducing a constant of proportionality</a:t>
            </a:r>
          </a:p>
        </p:txBody>
      </p:sp>
      <p:graphicFrame>
        <p:nvGraphicFramePr>
          <p:cNvPr id="68624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54204127"/>
              </p:ext>
            </p:extLst>
          </p:nvPr>
        </p:nvGraphicFramePr>
        <p:xfrm>
          <a:off x="4632325" y="4076700"/>
          <a:ext cx="1681163" cy="925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627" name="Equation" r:id="rId5" imgW="761760" imgH="419040" progId="Equation.3">
                  <p:embed/>
                </p:oleObj>
              </mc:Choice>
              <mc:Fallback>
                <p:oleObj name="Equation" r:id="rId5" imgW="761760" imgH="419040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32325" y="4076700"/>
                        <a:ext cx="1681163" cy="925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86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86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86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686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686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22" grpId="0"/>
      <p:bldP spid="6862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Coulomb’s Law</a:t>
            </a: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GB" sz="2400"/>
              <a:t>Gives us the rule for dealing with two point charges.</a:t>
            </a:r>
          </a:p>
          <a:p>
            <a:pPr>
              <a:buFontTx/>
              <a:buNone/>
            </a:pPr>
            <a:r>
              <a:rPr lang="en-GB" sz="2400"/>
              <a:t>(in practice for two charges whose separation is much greater than the radius of the charges.)</a:t>
            </a:r>
            <a:endParaRPr lang="en-US" sz="2400"/>
          </a:p>
        </p:txBody>
      </p:sp>
      <p:sp>
        <p:nvSpPr>
          <p:cNvPr id="5124" name="Oval 4"/>
          <p:cNvSpPr>
            <a:spLocks noChangeArrowheads="1"/>
          </p:cNvSpPr>
          <p:nvPr/>
        </p:nvSpPr>
        <p:spPr bwMode="auto">
          <a:xfrm>
            <a:off x="971550" y="4868863"/>
            <a:ext cx="287338" cy="2889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125" name="Oval 5"/>
          <p:cNvSpPr>
            <a:spLocks noChangeArrowheads="1"/>
          </p:cNvSpPr>
          <p:nvPr/>
        </p:nvSpPr>
        <p:spPr bwMode="auto">
          <a:xfrm>
            <a:off x="7451725" y="4868863"/>
            <a:ext cx="288925" cy="2889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1403350" y="5013325"/>
            <a:ext cx="59055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4067175" y="4797425"/>
            <a:ext cx="433388" cy="3667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r</a:t>
            </a:r>
            <a:endParaRPr lang="en-US"/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684213" y="5373688"/>
            <a:ext cx="10795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/>
              <a:t>Charge Q</a:t>
            </a:r>
            <a:r>
              <a:rPr lang="en-GB" baseline="-25000"/>
              <a:t>1</a:t>
            </a:r>
            <a:endParaRPr lang="en-US"/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7019925" y="5373688"/>
            <a:ext cx="1223963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/>
              <a:t>Charge Q</a:t>
            </a:r>
            <a:r>
              <a:rPr lang="en-GB" baseline="-25000"/>
              <a:t>2</a:t>
            </a:r>
            <a:endParaRPr lang="en-US"/>
          </a:p>
        </p:txBody>
      </p:sp>
      <p:graphicFrame>
        <p:nvGraphicFramePr>
          <p:cNvPr id="5130" name="Object 10"/>
          <p:cNvGraphicFramePr>
            <a:graphicFrameLocks noChangeAspect="1"/>
          </p:cNvGraphicFramePr>
          <p:nvPr>
            <p:ph sz="half" idx="2"/>
          </p:nvPr>
        </p:nvGraphicFramePr>
        <p:xfrm>
          <a:off x="5508625" y="2435225"/>
          <a:ext cx="2592388" cy="1144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3" name="Equation" r:id="rId4" imgW="977760" imgH="431640" progId="Equation.3">
                  <p:embed/>
                </p:oleObj>
              </mc:Choice>
              <mc:Fallback>
                <p:oleObj name="Equation" r:id="rId4" imgW="977760" imgH="43164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08625" y="2435225"/>
                        <a:ext cx="2592388" cy="1144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32" name="Text Box 12"/>
          <p:cNvSpPr txBox="1">
            <a:spLocks noChangeArrowheads="1"/>
          </p:cNvSpPr>
          <p:nvPr/>
        </p:nvSpPr>
        <p:spPr bwMode="auto">
          <a:xfrm>
            <a:off x="395288" y="6092825"/>
            <a:ext cx="7129462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dirty="0">
                <a:cs typeface="Arial" charset="0"/>
              </a:rPr>
              <a:t>ε</a:t>
            </a:r>
            <a:r>
              <a:rPr lang="en-GB" baseline="-25000" dirty="0">
                <a:cs typeface="Arial" charset="0"/>
              </a:rPr>
              <a:t>0</a:t>
            </a:r>
            <a:r>
              <a:rPr lang="en-GB" dirty="0">
                <a:cs typeface="Arial" charset="0"/>
              </a:rPr>
              <a:t> is a constant known as the </a:t>
            </a:r>
            <a:r>
              <a:rPr lang="en-GB" dirty="0" err="1">
                <a:cs typeface="Arial" charset="0"/>
              </a:rPr>
              <a:t>permitivity</a:t>
            </a:r>
            <a:r>
              <a:rPr lang="en-GB" dirty="0">
                <a:cs typeface="Arial" charset="0"/>
              </a:rPr>
              <a:t> of free space in Fm</a:t>
            </a:r>
            <a:r>
              <a:rPr lang="en-GB" baseline="30000" dirty="0">
                <a:cs typeface="Arial" charset="0"/>
              </a:rPr>
              <a:t>-1</a:t>
            </a:r>
            <a:r>
              <a:rPr lang="en-GB" baseline="-25000" dirty="0">
                <a:cs typeface="Arial" charset="0"/>
              </a:rPr>
              <a:t>. </a:t>
            </a:r>
            <a:r>
              <a:rPr lang="en-GB" dirty="0">
                <a:cs typeface="Arial" charset="0"/>
              </a:rPr>
              <a:t>It is defined for a vacuum and has a value of </a:t>
            </a:r>
            <a:r>
              <a:rPr lang="en-GB" dirty="0" smtClean="0">
                <a:cs typeface="Arial" charset="0"/>
              </a:rPr>
              <a:t>8.854 x 10 </a:t>
            </a:r>
            <a:r>
              <a:rPr lang="en-GB" baseline="30000" dirty="0" smtClean="0">
                <a:cs typeface="Arial" charset="0"/>
              </a:rPr>
              <a:t>-12 </a:t>
            </a:r>
            <a:r>
              <a:rPr lang="en-GB" dirty="0" smtClean="0">
                <a:cs typeface="Arial" charset="0"/>
              </a:rPr>
              <a:t>Fm</a:t>
            </a:r>
            <a:r>
              <a:rPr lang="en-GB" baseline="30000" dirty="0" smtClean="0">
                <a:cs typeface="Arial" charset="0"/>
              </a:rPr>
              <a:t>-1</a:t>
            </a:r>
            <a:endParaRPr lang="el-GR" dirty="0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6570" name="Group 10"/>
          <p:cNvGrpSpPr>
            <a:grpSpLocks/>
          </p:cNvGrpSpPr>
          <p:nvPr/>
        </p:nvGrpSpPr>
        <p:grpSpPr bwMode="auto">
          <a:xfrm>
            <a:off x="4932363" y="765175"/>
            <a:ext cx="431800" cy="865188"/>
            <a:chOff x="3424" y="1026"/>
            <a:chExt cx="1406" cy="2994"/>
          </a:xfrm>
        </p:grpSpPr>
        <p:sp>
          <p:nvSpPr>
            <p:cNvPr id="66567" name="Oval 7"/>
            <p:cNvSpPr>
              <a:spLocks noChangeArrowheads="1"/>
            </p:cNvSpPr>
            <p:nvPr/>
          </p:nvSpPr>
          <p:spPr bwMode="auto">
            <a:xfrm>
              <a:off x="3424" y="1026"/>
              <a:ext cx="1406" cy="1452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GB"/>
                <a:t>+++</a:t>
              </a:r>
              <a:endParaRPr lang="en-US"/>
            </a:p>
          </p:txBody>
        </p:sp>
        <p:sp>
          <p:nvSpPr>
            <p:cNvPr id="66568" name="Rectangle 8"/>
            <p:cNvSpPr>
              <a:spLocks noChangeArrowheads="1"/>
            </p:cNvSpPr>
            <p:nvPr/>
          </p:nvSpPr>
          <p:spPr bwMode="auto">
            <a:xfrm>
              <a:off x="4014" y="2478"/>
              <a:ext cx="226" cy="1451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66569" name="Rectangle 9"/>
            <p:cNvSpPr>
              <a:spLocks noChangeArrowheads="1"/>
            </p:cNvSpPr>
            <p:nvPr/>
          </p:nvSpPr>
          <p:spPr bwMode="auto">
            <a:xfrm>
              <a:off x="3696" y="3929"/>
              <a:ext cx="817" cy="91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66571" name="Group 11"/>
          <p:cNvGrpSpPr>
            <a:grpSpLocks/>
          </p:cNvGrpSpPr>
          <p:nvPr/>
        </p:nvGrpSpPr>
        <p:grpSpPr bwMode="auto">
          <a:xfrm>
            <a:off x="3419475" y="765175"/>
            <a:ext cx="431800" cy="865188"/>
            <a:chOff x="3424" y="1026"/>
            <a:chExt cx="1406" cy="2994"/>
          </a:xfrm>
        </p:grpSpPr>
        <p:sp>
          <p:nvSpPr>
            <p:cNvPr id="66572" name="Oval 12"/>
            <p:cNvSpPr>
              <a:spLocks noChangeArrowheads="1"/>
            </p:cNvSpPr>
            <p:nvPr/>
          </p:nvSpPr>
          <p:spPr bwMode="auto">
            <a:xfrm>
              <a:off x="3424" y="1026"/>
              <a:ext cx="1406" cy="1452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GB"/>
                <a:t>+++</a:t>
              </a:r>
              <a:endParaRPr lang="en-US"/>
            </a:p>
          </p:txBody>
        </p:sp>
        <p:sp>
          <p:nvSpPr>
            <p:cNvPr id="66573" name="Rectangle 13"/>
            <p:cNvSpPr>
              <a:spLocks noChangeArrowheads="1"/>
            </p:cNvSpPr>
            <p:nvPr/>
          </p:nvSpPr>
          <p:spPr bwMode="auto">
            <a:xfrm>
              <a:off x="4014" y="2478"/>
              <a:ext cx="226" cy="1451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66574" name="Rectangle 14"/>
            <p:cNvSpPr>
              <a:spLocks noChangeArrowheads="1"/>
            </p:cNvSpPr>
            <p:nvPr/>
          </p:nvSpPr>
          <p:spPr bwMode="auto">
            <a:xfrm>
              <a:off x="3696" y="3929"/>
              <a:ext cx="817" cy="91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66575" name="Rectangle 15"/>
          <p:cNvSpPr>
            <a:spLocks noChangeArrowheads="1"/>
          </p:cNvSpPr>
          <p:nvPr/>
        </p:nvSpPr>
        <p:spPr bwMode="auto">
          <a:xfrm>
            <a:off x="1908175" y="1628775"/>
            <a:ext cx="6264275" cy="714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6576" name="Text Box 16"/>
          <p:cNvSpPr txBox="1">
            <a:spLocks noChangeArrowheads="1"/>
          </p:cNvSpPr>
          <p:nvPr/>
        </p:nvSpPr>
        <p:spPr bwMode="auto">
          <a:xfrm>
            <a:off x="1476375" y="2060575"/>
            <a:ext cx="6767513" cy="1466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Two metal spheres are given a charge of 3 x 10</a:t>
            </a:r>
            <a:r>
              <a:rPr lang="en-GB" baseline="30000"/>
              <a:t>-3</a:t>
            </a:r>
            <a:r>
              <a:rPr lang="en-GB"/>
              <a:t>C and 4 x 10</a:t>
            </a:r>
            <a:r>
              <a:rPr lang="en-GB" baseline="30000"/>
              <a:t>-4</a:t>
            </a:r>
            <a:r>
              <a:rPr lang="en-GB"/>
              <a:t>C each. Their distance of separation is 0.5m.</a:t>
            </a:r>
          </a:p>
          <a:p>
            <a:pPr>
              <a:spcBef>
                <a:spcPct val="50000"/>
              </a:spcBef>
            </a:pPr>
            <a:r>
              <a:rPr lang="en-GB"/>
              <a:t>What is the electrostatic force acting on A?</a:t>
            </a:r>
          </a:p>
          <a:p>
            <a:pPr>
              <a:spcBef>
                <a:spcPct val="50000"/>
              </a:spcBef>
            </a:pPr>
            <a:r>
              <a:rPr lang="en-GB"/>
              <a:t>What is the electrostatic force acting on B?</a:t>
            </a:r>
            <a:endParaRPr lang="en-US"/>
          </a:p>
        </p:txBody>
      </p:sp>
      <p:sp>
        <p:nvSpPr>
          <p:cNvPr id="66577" name="Text Box 17"/>
          <p:cNvSpPr txBox="1">
            <a:spLocks noChangeArrowheads="1"/>
          </p:cNvSpPr>
          <p:nvPr/>
        </p:nvSpPr>
        <p:spPr bwMode="auto">
          <a:xfrm>
            <a:off x="3492500" y="260350"/>
            <a:ext cx="863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A</a:t>
            </a:r>
            <a:endParaRPr lang="en-US"/>
          </a:p>
        </p:txBody>
      </p:sp>
      <p:sp>
        <p:nvSpPr>
          <p:cNvPr id="66578" name="Text Box 18"/>
          <p:cNvSpPr txBox="1">
            <a:spLocks noChangeArrowheads="1"/>
          </p:cNvSpPr>
          <p:nvPr/>
        </p:nvSpPr>
        <p:spPr bwMode="auto">
          <a:xfrm>
            <a:off x="4859338" y="333375"/>
            <a:ext cx="863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B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/>
              <a:t>The field strength of an electric field is defined by</a:t>
            </a:r>
            <a:endParaRPr lang="en-US" sz="4000"/>
          </a:p>
        </p:txBody>
      </p:sp>
      <p:graphicFrame>
        <p:nvGraphicFramePr>
          <p:cNvPr id="3076" name="Object 4"/>
          <p:cNvGraphicFramePr>
            <a:graphicFrameLocks noChangeAspect="1"/>
          </p:cNvGraphicFramePr>
          <p:nvPr>
            <p:ph idx="1"/>
          </p:nvPr>
        </p:nvGraphicFramePr>
        <p:xfrm>
          <a:off x="3851275" y="1628775"/>
          <a:ext cx="1651000" cy="1557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6" name="Equation" r:id="rId4" imgW="444240" imgH="419040" progId="Equation.3">
                  <p:embed/>
                </p:oleObj>
              </mc:Choice>
              <mc:Fallback>
                <p:oleObj name="Equation" r:id="rId4" imgW="444240" imgH="4190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51275" y="1628775"/>
                        <a:ext cx="1651000" cy="1557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1042988" y="3357563"/>
            <a:ext cx="77057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That is the force exerted by the field on unit charge placed at that point.</a:t>
            </a:r>
            <a:endParaRPr lang="en-US"/>
          </a:p>
        </p:txBody>
      </p:sp>
      <p:sp>
        <p:nvSpPr>
          <p:cNvPr id="3079" name="Line 7"/>
          <p:cNvSpPr>
            <a:spLocks noChangeShapeType="1"/>
          </p:cNvSpPr>
          <p:nvPr/>
        </p:nvSpPr>
        <p:spPr bwMode="auto">
          <a:xfrm>
            <a:off x="1692275" y="4076700"/>
            <a:ext cx="0" cy="2160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2411413" y="4076700"/>
            <a:ext cx="0" cy="2232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81" name="Line 9"/>
          <p:cNvSpPr>
            <a:spLocks noChangeShapeType="1"/>
          </p:cNvSpPr>
          <p:nvPr/>
        </p:nvSpPr>
        <p:spPr bwMode="auto">
          <a:xfrm>
            <a:off x="3132138" y="4076700"/>
            <a:ext cx="0" cy="2232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82" name="Oval 10"/>
          <p:cNvSpPr>
            <a:spLocks noChangeArrowheads="1"/>
          </p:cNvSpPr>
          <p:nvPr/>
        </p:nvSpPr>
        <p:spPr bwMode="auto">
          <a:xfrm>
            <a:off x="2555875" y="4724400"/>
            <a:ext cx="503238" cy="5048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/>
              <a:t>+1C</a:t>
            </a:r>
            <a:endParaRPr lang="en-US"/>
          </a:p>
        </p:txBody>
      </p:sp>
      <p:sp>
        <p:nvSpPr>
          <p:cNvPr id="3083" name="AutoShape 11"/>
          <p:cNvSpPr>
            <a:spLocks noChangeArrowheads="1"/>
          </p:cNvSpPr>
          <p:nvPr/>
        </p:nvSpPr>
        <p:spPr bwMode="auto">
          <a:xfrm>
            <a:off x="2627313" y="5300663"/>
            <a:ext cx="287337" cy="865187"/>
          </a:xfrm>
          <a:prstGeom prst="downArrow">
            <a:avLst>
              <a:gd name="adj1" fmla="val 50000"/>
              <a:gd name="adj2" fmla="val 7527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GB"/>
          </a:p>
        </p:txBody>
      </p:sp>
      <p:sp>
        <p:nvSpPr>
          <p:cNvPr id="3084" name="Text Box 12"/>
          <p:cNvSpPr txBox="1">
            <a:spLocks noChangeArrowheads="1"/>
          </p:cNvSpPr>
          <p:nvPr/>
        </p:nvSpPr>
        <p:spPr bwMode="auto">
          <a:xfrm>
            <a:off x="2627313" y="6308725"/>
            <a:ext cx="431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F</a:t>
            </a:r>
            <a:endParaRPr lang="en-US"/>
          </a:p>
        </p:txBody>
      </p:sp>
      <p:sp>
        <p:nvSpPr>
          <p:cNvPr id="3085" name="Text Box 13"/>
          <p:cNvSpPr txBox="1">
            <a:spLocks noChangeArrowheads="1"/>
          </p:cNvSpPr>
          <p:nvPr/>
        </p:nvSpPr>
        <p:spPr bwMode="auto">
          <a:xfrm>
            <a:off x="6588125" y="2133600"/>
            <a:ext cx="19446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(Unit NC</a:t>
            </a:r>
            <a:r>
              <a:rPr lang="en-GB" baseline="30000"/>
              <a:t>1</a:t>
            </a:r>
            <a:r>
              <a:rPr lang="en-GB"/>
              <a:t>)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/>
              <a:t>Calculating electric field strength</a:t>
            </a:r>
            <a:endParaRPr lang="en-US" sz="4000"/>
          </a:p>
        </p:txBody>
      </p:sp>
      <p:sp>
        <p:nvSpPr>
          <p:cNvPr id="64516" name="Oval 4"/>
          <p:cNvSpPr>
            <a:spLocks noChangeArrowheads="1"/>
          </p:cNvSpPr>
          <p:nvPr/>
        </p:nvSpPr>
        <p:spPr bwMode="auto">
          <a:xfrm>
            <a:off x="3348038" y="2852738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/>
              <a:t>+</a:t>
            </a:r>
            <a:endParaRPr lang="en-US"/>
          </a:p>
        </p:txBody>
      </p:sp>
      <p:sp>
        <p:nvSpPr>
          <p:cNvPr id="64517" name="Oval 5"/>
          <p:cNvSpPr>
            <a:spLocks noChangeArrowheads="1"/>
          </p:cNvSpPr>
          <p:nvPr/>
        </p:nvSpPr>
        <p:spPr bwMode="auto">
          <a:xfrm>
            <a:off x="539750" y="1628775"/>
            <a:ext cx="2232025" cy="2305050"/>
          </a:xfrm>
          <a:prstGeom prst="ellipse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/>
              <a:t>+++</a:t>
            </a:r>
            <a:endParaRPr lang="en-US"/>
          </a:p>
        </p:txBody>
      </p:sp>
      <p:sp>
        <p:nvSpPr>
          <p:cNvPr id="64518" name="Rectangle 6"/>
          <p:cNvSpPr>
            <a:spLocks noChangeArrowheads="1"/>
          </p:cNvSpPr>
          <p:nvPr/>
        </p:nvSpPr>
        <p:spPr bwMode="auto">
          <a:xfrm>
            <a:off x="1476375" y="3933825"/>
            <a:ext cx="358775" cy="2303463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4519" name="Rectangle 7"/>
          <p:cNvSpPr>
            <a:spLocks noChangeArrowheads="1"/>
          </p:cNvSpPr>
          <p:nvPr/>
        </p:nvSpPr>
        <p:spPr bwMode="auto">
          <a:xfrm>
            <a:off x="971550" y="6237288"/>
            <a:ext cx="1296988" cy="144462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4520" name="Line 8"/>
          <p:cNvSpPr>
            <a:spLocks noChangeShapeType="1"/>
          </p:cNvSpPr>
          <p:nvPr/>
        </p:nvSpPr>
        <p:spPr bwMode="auto">
          <a:xfrm>
            <a:off x="2987675" y="1196975"/>
            <a:ext cx="431800" cy="16557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4521" name="Text Box 9"/>
          <p:cNvSpPr txBox="1">
            <a:spLocks noChangeArrowheads="1"/>
          </p:cNvSpPr>
          <p:nvPr/>
        </p:nvSpPr>
        <p:spPr bwMode="auto">
          <a:xfrm>
            <a:off x="4211638" y="1412875"/>
            <a:ext cx="3097212" cy="3941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A positively charged polystyrene bead carrying </a:t>
            </a:r>
          </a:p>
          <a:p>
            <a:pPr>
              <a:spcBef>
                <a:spcPct val="50000"/>
              </a:spcBef>
            </a:pPr>
            <a:r>
              <a:rPr lang="en-GB"/>
              <a:t>6 x 10</a:t>
            </a:r>
            <a:r>
              <a:rPr lang="en-GB" baseline="30000"/>
              <a:t>-3</a:t>
            </a:r>
            <a:r>
              <a:rPr lang="en-GB"/>
              <a:t>C of charge</a:t>
            </a:r>
          </a:p>
          <a:p>
            <a:pPr>
              <a:spcBef>
                <a:spcPct val="50000"/>
              </a:spcBef>
            </a:pPr>
            <a:r>
              <a:rPr lang="en-GB"/>
              <a:t>is brought into proximity with a charged metal sphere.</a:t>
            </a:r>
          </a:p>
          <a:p>
            <a:pPr>
              <a:spcBef>
                <a:spcPct val="50000"/>
              </a:spcBef>
            </a:pPr>
            <a:r>
              <a:rPr lang="en-GB"/>
              <a:t>The ball is pushed away with a force of </a:t>
            </a:r>
          </a:p>
          <a:p>
            <a:pPr>
              <a:spcBef>
                <a:spcPct val="50000"/>
              </a:spcBef>
            </a:pPr>
            <a:r>
              <a:rPr lang="en-GB"/>
              <a:t>0.02 Newtons.</a:t>
            </a:r>
          </a:p>
          <a:p>
            <a:pPr>
              <a:spcBef>
                <a:spcPct val="50000"/>
              </a:spcBef>
            </a:pPr>
            <a:r>
              <a:rPr lang="en-GB"/>
              <a:t>Calculate the electric field strength at this point.</a:t>
            </a:r>
          </a:p>
          <a:p>
            <a:pPr>
              <a:spcBef>
                <a:spcPct val="50000"/>
              </a:spcBef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</TotalTime>
  <Words>566</Words>
  <Application>Microsoft Office PowerPoint</Application>
  <PresentationFormat>On-screen Show (4:3)</PresentationFormat>
  <Paragraphs>119</Paragraphs>
  <Slides>15</Slides>
  <Notes>9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Times New Roman</vt:lpstr>
      <vt:lpstr>Default Design</vt:lpstr>
      <vt:lpstr>Microsoft Equation 3.0</vt:lpstr>
      <vt:lpstr>Equation Magic</vt:lpstr>
      <vt:lpstr>Electric Fields and Electrostatics</vt:lpstr>
      <vt:lpstr>PowerPoint Presentation</vt:lpstr>
      <vt:lpstr>Field Definition And Coulomb’s Law</vt:lpstr>
      <vt:lpstr>PowerPoint Presentation</vt:lpstr>
      <vt:lpstr>PowerPoint Presentation</vt:lpstr>
      <vt:lpstr>Coulomb’s Law</vt:lpstr>
      <vt:lpstr>PowerPoint Presentation</vt:lpstr>
      <vt:lpstr>The field strength of an electric field is defined by</vt:lpstr>
      <vt:lpstr>Calculating electric field strength</vt:lpstr>
      <vt:lpstr>PowerPoint Presentation</vt:lpstr>
      <vt:lpstr>Together with these relationships:</vt:lpstr>
      <vt:lpstr>PowerPoint Presentation</vt:lpstr>
      <vt:lpstr>PowerPoint Presentation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Field Definition And Coulomb’s Law</dc:title>
  <dc:creator>Joseph Dixon</dc:creator>
  <cp:lastModifiedBy>J Dixon</cp:lastModifiedBy>
  <cp:revision>9</cp:revision>
  <dcterms:created xsi:type="dcterms:W3CDTF">2007-03-26T18:07:45Z</dcterms:created>
  <dcterms:modified xsi:type="dcterms:W3CDTF">2011-09-16T09:21:21Z</dcterms:modified>
</cp:coreProperties>
</file>