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74A462-F370-44CD-B467-0DA98BB481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234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F87C5-5015-4C2D-990D-4279CEEC210C}" type="slidenum">
              <a:rPr lang="en-GB"/>
              <a:pPr/>
              <a:t>18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427BB-F800-433C-894E-4E88F35BCEA7}" type="slidenum">
              <a:rPr lang="en-GB"/>
              <a:pPr/>
              <a:t>20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B6678-42E5-4B89-A345-C20D9940EF98}" type="slidenum">
              <a:rPr lang="en-GB"/>
              <a:pPr/>
              <a:t>21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EB87E-0808-4EB7-9F98-BCF36EAC3109}" type="slidenum">
              <a:rPr lang="en-GB"/>
              <a:pPr/>
              <a:t>22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078A4-A19C-4167-86B3-DC9326CF12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1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068D-F081-4CFB-BA13-A9E09E6794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93BBD-6DE7-491E-8A2A-ED2860C85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5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EA859C-8412-454A-8E2D-375372AC68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B9D49-A45A-43C0-8C5F-066C9ED0D0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9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85D9B-0560-463F-9D34-67BAF7F3B6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C5009-3310-459C-ACD5-EC4A02A93B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E4C9A-4E5A-4F6F-AF86-D5114FAABE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3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8914-B391-41B4-B1BA-D3A62962D2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74C8-5A60-447D-8771-40CF90A45B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21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F594C-7D9D-4244-A5E0-5167DF8129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F5FFD-720B-435F-9902-952CD889AB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EAC09F-6ADC-432D-95FD-14E3607AA2F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Introducing the Atom</a:t>
            </a:r>
            <a:br>
              <a:rPr lang="en-GB"/>
            </a:br>
            <a:r>
              <a:rPr lang="en-GB"/>
              <a:t>The Existence of Atoms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4508500"/>
            <a:ext cx="9144000" cy="2790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15888" y="4014788"/>
            <a:ext cx="3781425" cy="584200"/>
            <a:chOff x="385" y="2472"/>
            <a:chExt cx="2382" cy="368"/>
          </a:xfrm>
        </p:grpSpPr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385" y="2529"/>
              <a:ext cx="312" cy="283"/>
            </a:xfrm>
            <a:prstGeom prst="ellipse">
              <a:avLst/>
            </a:prstGeom>
            <a:solidFill>
              <a:srgbClr val="B2702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669" y="2472"/>
              <a:ext cx="2098" cy="368"/>
              <a:chOff x="669" y="2472"/>
              <a:chExt cx="2098" cy="368"/>
            </a:xfrm>
          </p:grpSpPr>
          <p:sp>
            <p:nvSpPr>
              <p:cNvPr id="12294" name="Oval 6"/>
              <p:cNvSpPr>
                <a:spLocks noChangeArrowheads="1"/>
              </p:cNvSpPr>
              <p:nvPr/>
            </p:nvSpPr>
            <p:spPr bwMode="auto">
              <a:xfrm>
                <a:off x="669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5" name="Oval 7"/>
              <p:cNvSpPr>
                <a:spLocks noChangeArrowheads="1"/>
              </p:cNvSpPr>
              <p:nvPr/>
            </p:nvSpPr>
            <p:spPr bwMode="auto">
              <a:xfrm>
                <a:off x="952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1264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7" name="Oval 9"/>
              <p:cNvSpPr>
                <a:spLocks noChangeArrowheads="1"/>
              </p:cNvSpPr>
              <p:nvPr/>
            </p:nvSpPr>
            <p:spPr bwMode="auto">
              <a:xfrm>
                <a:off x="1888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8" name="Oval 10"/>
              <p:cNvSpPr>
                <a:spLocks noChangeArrowheads="1"/>
              </p:cNvSpPr>
              <p:nvPr/>
            </p:nvSpPr>
            <p:spPr bwMode="auto">
              <a:xfrm>
                <a:off x="2171" y="2500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9" name="Oval 11"/>
              <p:cNvSpPr>
                <a:spLocks noChangeArrowheads="1"/>
              </p:cNvSpPr>
              <p:nvPr/>
            </p:nvSpPr>
            <p:spPr bwMode="auto">
              <a:xfrm>
                <a:off x="2455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0" name="Oval 12"/>
              <p:cNvSpPr>
                <a:spLocks noChangeArrowheads="1"/>
              </p:cNvSpPr>
              <p:nvPr/>
            </p:nvSpPr>
            <p:spPr bwMode="auto">
              <a:xfrm>
                <a:off x="1576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3897313" y="4014788"/>
            <a:ext cx="3781425" cy="584200"/>
            <a:chOff x="385" y="2472"/>
            <a:chExt cx="2382" cy="368"/>
          </a:xfrm>
        </p:grpSpPr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385" y="2529"/>
              <a:ext cx="312" cy="283"/>
            </a:xfrm>
            <a:prstGeom prst="ellipse">
              <a:avLst/>
            </a:prstGeom>
            <a:solidFill>
              <a:srgbClr val="B2702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669" y="2472"/>
              <a:ext cx="2098" cy="368"/>
              <a:chOff x="669" y="2472"/>
              <a:chExt cx="2098" cy="368"/>
            </a:xfrm>
          </p:grpSpPr>
          <p:sp>
            <p:nvSpPr>
              <p:cNvPr id="12304" name="Oval 16"/>
              <p:cNvSpPr>
                <a:spLocks noChangeArrowheads="1"/>
              </p:cNvSpPr>
              <p:nvPr/>
            </p:nvSpPr>
            <p:spPr bwMode="auto">
              <a:xfrm>
                <a:off x="669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5" name="Oval 17"/>
              <p:cNvSpPr>
                <a:spLocks noChangeArrowheads="1"/>
              </p:cNvSpPr>
              <p:nvPr/>
            </p:nvSpPr>
            <p:spPr bwMode="auto">
              <a:xfrm>
                <a:off x="952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6" name="Oval 18"/>
              <p:cNvSpPr>
                <a:spLocks noChangeArrowheads="1"/>
              </p:cNvSpPr>
              <p:nvPr/>
            </p:nvSpPr>
            <p:spPr bwMode="auto">
              <a:xfrm>
                <a:off x="1264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7" name="Oval 19"/>
              <p:cNvSpPr>
                <a:spLocks noChangeArrowheads="1"/>
              </p:cNvSpPr>
              <p:nvPr/>
            </p:nvSpPr>
            <p:spPr bwMode="auto">
              <a:xfrm>
                <a:off x="1888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8" name="Oval 20"/>
              <p:cNvSpPr>
                <a:spLocks noChangeArrowheads="1"/>
              </p:cNvSpPr>
              <p:nvPr/>
            </p:nvSpPr>
            <p:spPr bwMode="auto">
              <a:xfrm>
                <a:off x="2171" y="2500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9" name="Oval 21"/>
              <p:cNvSpPr>
                <a:spLocks noChangeArrowheads="1"/>
              </p:cNvSpPr>
              <p:nvPr/>
            </p:nvSpPr>
            <p:spPr bwMode="auto">
              <a:xfrm>
                <a:off x="2455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0" name="Oval 22"/>
              <p:cNvSpPr>
                <a:spLocks noChangeArrowheads="1"/>
              </p:cNvSpPr>
              <p:nvPr/>
            </p:nvSpPr>
            <p:spPr bwMode="auto">
              <a:xfrm>
                <a:off x="1576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106488" y="5138738"/>
            <a:ext cx="738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will assume that the molecules have spread out on the surface to their fullest extent</a:t>
            </a:r>
            <a:endParaRPr lang="en-US"/>
          </a:p>
        </p:txBody>
      </p: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7253288" y="3924300"/>
            <a:ext cx="3781425" cy="584200"/>
            <a:chOff x="385" y="2472"/>
            <a:chExt cx="2382" cy="368"/>
          </a:xfrm>
        </p:grpSpPr>
        <p:sp>
          <p:nvSpPr>
            <p:cNvPr id="12313" name="Oval 25"/>
            <p:cNvSpPr>
              <a:spLocks noChangeArrowheads="1"/>
            </p:cNvSpPr>
            <p:nvPr/>
          </p:nvSpPr>
          <p:spPr bwMode="auto">
            <a:xfrm>
              <a:off x="385" y="2529"/>
              <a:ext cx="312" cy="283"/>
            </a:xfrm>
            <a:prstGeom prst="ellipse">
              <a:avLst/>
            </a:prstGeom>
            <a:solidFill>
              <a:srgbClr val="B2702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314" name="Group 26"/>
            <p:cNvGrpSpPr>
              <a:grpSpLocks/>
            </p:cNvGrpSpPr>
            <p:nvPr/>
          </p:nvGrpSpPr>
          <p:grpSpPr bwMode="auto">
            <a:xfrm>
              <a:off x="669" y="2472"/>
              <a:ext cx="2098" cy="368"/>
              <a:chOff x="669" y="2472"/>
              <a:chExt cx="2098" cy="368"/>
            </a:xfrm>
          </p:grpSpPr>
          <p:sp>
            <p:nvSpPr>
              <p:cNvPr id="12315" name="Oval 27"/>
              <p:cNvSpPr>
                <a:spLocks noChangeArrowheads="1"/>
              </p:cNvSpPr>
              <p:nvPr/>
            </p:nvSpPr>
            <p:spPr bwMode="auto">
              <a:xfrm>
                <a:off x="669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6" name="Oval 28"/>
              <p:cNvSpPr>
                <a:spLocks noChangeArrowheads="1"/>
              </p:cNvSpPr>
              <p:nvPr/>
            </p:nvSpPr>
            <p:spPr bwMode="auto">
              <a:xfrm>
                <a:off x="952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7" name="Oval 29"/>
              <p:cNvSpPr>
                <a:spLocks noChangeArrowheads="1"/>
              </p:cNvSpPr>
              <p:nvPr/>
            </p:nvSpPr>
            <p:spPr bwMode="auto">
              <a:xfrm>
                <a:off x="1264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8" name="Oval 30"/>
              <p:cNvSpPr>
                <a:spLocks noChangeArrowheads="1"/>
              </p:cNvSpPr>
              <p:nvPr/>
            </p:nvSpPr>
            <p:spPr bwMode="auto">
              <a:xfrm>
                <a:off x="1888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9" name="Oval 31"/>
              <p:cNvSpPr>
                <a:spLocks noChangeArrowheads="1"/>
              </p:cNvSpPr>
              <p:nvPr/>
            </p:nvSpPr>
            <p:spPr bwMode="auto">
              <a:xfrm>
                <a:off x="2171" y="2500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0" name="Oval 32"/>
              <p:cNvSpPr>
                <a:spLocks noChangeArrowheads="1"/>
              </p:cNvSpPr>
              <p:nvPr/>
            </p:nvSpPr>
            <p:spPr bwMode="auto">
              <a:xfrm>
                <a:off x="2455" y="2557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21" name="Oval 33"/>
              <p:cNvSpPr>
                <a:spLocks noChangeArrowheads="1"/>
              </p:cNvSpPr>
              <p:nvPr/>
            </p:nvSpPr>
            <p:spPr bwMode="auto">
              <a:xfrm>
                <a:off x="1576" y="2472"/>
                <a:ext cx="312" cy="283"/>
              </a:xfrm>
              <a:prstGeom prst="ellipse">
                <a:avLst/>
              </a:prstGeom>
              <a:solidFill>
                <a:srgbClr val="B2702E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Calculation</a:t>
            </a:r>
            <a:endParaRPr lang="en-US"/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997200" y="3114675"/>
          <a:ext cx="1628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596880" imgH="177480" progId="Equation.3">
                  <p:embed/>
                </p:oleObj>
              </mc:Choice>
              <mc:Fallback>
                <p:oleObj name="Equation" r:id="rId3" imgW="5968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3114675"/>
                        <a:ext cx="1628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2288" y="2214563"/>
            <a:ext cx="7920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now calculate the height of the oil layer using the fact that the volume of the oil is equal to the surface area of the patch x its height.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71550" y="1223963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We work out the volume of the oil drop. If there are 30 drops of oil in 1cm</a:t>
            </a:r>
            <a:r>
              <a:rPr lang="en-GB" baseline="30000"/>
              <a:t>3</a:t>
            </a:r>
            <a:r>
              <a:rPr lang="en-GB"/>
              <a:t>. The volume of the oil is 1/30cm</a:t>
            </a:r>
            <a:r>
              <a:rPr lang="en-GB" baseline="30000"/>
              <a:t>3 </a:t>
            </a:r>
            <a:endParaRPr lang="en-US"/>
          </a:p>
        </p:txBody>
      </p:sp>
      <p:graphicFrame>
        <p:nvGraphicFramePr>
          <p:cNvPr id="1331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771775" y="5091113"/>
          <a:ext cx="1620838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091113"/>
                        <a:ext cx="1620838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Estimating the size of a molecule</a:t>
            </a:r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Assumption: </a:t>
            </a:r>
          </a:p>
          <a:p>
            <a:r>
              <a:rPr lang="en-GB"/>
              <a:t>We assume that the layer of oil is only 1 molecule thick. It may be thicker.</a:t>
            </a:r>
          </a:p>
          <a:p>
            <a:endParaRPr lang="en-GB"/>
          </a:p>
          <a:p>
            <a:r>
              <a:rPr lang="en-GB"/>
              <a:t>This does not give us the size of the atom but it does give us an upper limit on the size of the molecules that compose the oil.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Evidence that atoms are not fundamental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Evidence that atoms composite</a:t>
            </a:r>
            <a:endParaRPr lang="en-US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313" y="1493838"/>
            <a:ext cx="4465637" cy="3471862"/>
          </a:xfrm>
          <a:noFill/>
          <a:ln/>
        </p:spPr>
      </p:pic>
      <p:pic>
        <p:nvPicPr>
          <p:cNvPr id="163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16563" y="1493838"/>
            <a:ext cx="2286000" cy="3038475"/>
          </a:xfrm>
          <a:noFill/>
          <a:ln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562600" y="4733925"/>
            <a:ext cx="314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Mendeleev 1834-1907</a:t>
            </a: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06488" y="5408613"/>
            <a:ext cx="73802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behaviour of the elements changes </a:t>
            </a:r>
            <a:r>
              <a:rPr lang="en-GB" i="1">
                <a:solidFill>
                  <a:srgbClr val="FF0000"/>
                </a:solidFill>
              </a:rPr>
              <a:t>in a very regular way</a:t>
            </a:r>
            <a:r>
              <a:rPr lang="en-GB"/>
              <a:t>. Some scientists argued that atoms of the elements must have some kind of substructure to produce this effect.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n-GB" sz="4000"/>
              <a:t>The discovery of the electron 1876</a:t>
            </a:r>
            <a:endParaRPr lang="en-US" sz="40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96975" y="4689475"/>
            <a:ext cx="589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5400000">
            <a:off x="5064126" y="2762250"/>
            <a:ext cx="1300162" cy="20208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873375" y="3459163"/>
            <a:ext cx="1957388" cy="625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78350" y="3459163"/>
            <a:ext cx="504825" cy="62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243138" y="3700463"/>
            <a:ext cx="1009650" cy="1920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116138" y="3651250"/>
            <a:ext cx="3159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378200" y="2447925"/>
            <a:ext cx="0" cy="1444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378200" y="2447925"/>
            <a:ext cx="82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198938" y="2447925"/>
            <a:ext cx="0" cy="1589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137025" y="3795713"/>
            <a:ext cx="125413" cy="49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567113" y="2303463"/>
            <a:ext cx="504825" cy="24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3500V</a:t>
            </a:r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371850" y="3802063"/>
            <a:ext cx="15144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870450" y="3802063"/>
            <a:ext cx="18526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557338" y="4584700"/>
            <a:ext cx="6310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674813" y="3713163"/>
            <a:ext cx="82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heater</a:t>
            </a:r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371850" y="3683000"/>
            <a:ext cx="77788" cy="209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AutoShape 19"/>
          <p:cNvSpPr>
            <a:spLocks/>
          </p:cNvSpPr>
          <p:nvPr/>
        </p:nvSpPr>
        <p:spPr bwMode="auto">
          <a:xfrm>
            <a:off x="2227263" y="4208463"/>
            <a:ext cx="949325" cy="496887"/>
          </a:xfrm>
          <a:prstGeom prst="borderCallout1">
            <a:avLst>
              <a:gd name="adj1" fmla="val 23005"/>
              <a:gd name="adj2" fmla="val 108028"/>
              <a:gd name="adj3" fmla="val -63579"/>
              <a:gd name="adj4" fmla="val 12458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400"/>
              <a:t>Heated cathode</a:t>
            </a:r>
          </a:p>
          <a:p>
            <a:pPr algn="ctr"/>
            <a:r>
              <a:rPr lang="en-GB" sz="1400"/>
              <a:t>(-)</a:t>
            </a:r>
            <a:endParaRPr lang="en-US" sz="1400"/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7145338" y="3305175"/>
            <a:ext cx="801687" cy="407988"/>
          </a:xfrm>
          <a:prstGeom prst="borderCallout1">
            <a:avLst>
              <a:gd name="adj1" fmla="val 18750"/>
              <a:gd name="adj2" fmla="val -8333"/>
              <a:gd name="adj3" fmla="val 114843"/>
              <a:gd name="adj4" fmla="val -5277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400"/>
              <a:t>Visible spot on glass</a:t>
            </a:r>
            <a:endParaRPr lang="en-US" sz="140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6802438" y="3592513"/>
            <a:ext cx="433387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196975" y="5589588"/>
            <a:ext cx="7335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 1892 JJ Thompson shows that cathode rays are particles (electrons) and measures the ratio of charge to mass of the electron </a:t>
            </a:r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3132138" y="3789363"/>
            <a:ext cx="26987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916113" y="1179513"/>
            <a:ext cx="607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Crooke’s discovers that a heated cathode (negative electrode), produces “cathode rays</a:t>
            </a:r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176588" y="3384550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-</a:t>
            </a:r>
            <a:endParaRPr lang="en-US" sz="2400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167188" y="3384550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+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268413"/>
            <a:ext cx="1538287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Discovery Of Natural Radioactivty</a:t>
            </a:r>
            <a:endParaRPr lang="en-US" sz="40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5763" y="3338513"/>
            <a:ext cx="292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Henri Bequerel 1896</a:t>
            </a: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81513" y="4059238"/>
            <a:ext cx="3781425" cy="90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392613" y="3924300"/>
            <a:ext cx="4095750" cy="314325"/>
          </a:xfrm>
          <a:prstGeom prst="rect">
            <a:avLst/>
          </a:prstGeom>
          <a:gradFill rotWithShape="1">
            <a:gsLst>
              <a:gs pos="0">
                <a:srgbClr val="B2702E">
                  <a:alpha val="14000"/>
                </a:srgbClr>
              </a:gs>
              <a:gs pos="100000">
                <a:srgbClr val="B2702E">
                  <a:gamma/>
                  <a:shade val="46275"/>
                  <a:invGamma/>
                  <a:alpha val="1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27100" y="4868863"/>
            <a:ext cx="630078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Bequerel discovered that  a lump of uranium ore could fog a photographic plate wrapped in paper.</a:t>
            </a:r>
          </a:p>
          <a:p>
            <a:pPr algn="ctr">
              <a:spcBef>
                <a:spcPct val="50000"/>
              </a:spcBef>
            </a:pPr>
            <a:r>
              <a:rPr lang="en-GB"/>
              <a:t>He later identified alpha and beta rays.</a:t>
            </a:r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967413" y="3608388"/>
            <a:ext cx="855662" cy="269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876925" y="3789363"/>
            <a:ext cx="225425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372225" y="3789363"/>
            <a:ext cx="0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686550" y="3789363"/>
            <a:ext cx="271463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AutoShape 12"/>
          <p:cNvSpPr>
            <a:spLocks/>
          </p:cNvSpPr>
          <p:nvPr/>
        </p:nvSpPr>
        <p:spPr bwMode="auto">
          <a:xfrm>
            <a:off x="7258050" y="1919288"/>
            <a:ext cx="1228725" cy="609600"/>
          </a:xfrm>
          <a:prstGeom prst="borderCallout1">
            <a:avLst>
              <a:gd name="adj1" fmla="val 18750"/>
              <a:gd name="adj2" fmla="val -6204"/>
              <a:gd name="adj3" fmla="val 269792"/>
              <a:gd name="adj4" fmla="val -79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Uranium ore</a:t>
            </a:r>
            <a:endParaRPr lang="en-US"/>
          </a:p>
        </p:txBody>
      </p:sp>
      <p:sp>
        <p:nvSpPr>
          <p:cNvPr id="18445" name="AutoShape 13"/>
          <p:cNvSpPr>
            <a:spLocks/>
          </p:cNvSpPr>
          <p:nvPr/>
        </p:nvSpPr>
        <p:spPr bwMode="auto">
          <a:xfrm>
            <a:off x="2322513" y="1739900"/>
            <a:ext cx="1903412" cy="609600"/>
          </a:xfrm>
          <a:prstGeom prst="borderCallout1">
            <a:avLst>
              <a:gd name="adj1" fmla="val 18750"/>
              <a:gd name="adj2" fmla="val 104005"/>
              <a:gd name="adj3" fmla="val 343491"/>
              <a:gd name="adj4" fmla="val 13944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Photographic plate in paper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Thompson’s Idea Of The Atom</a:t>
            </a:r>
            <a:endParaRPr 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727325" y="2619375"/>
            <a:ext cx="3646488" cy="3554413"/>
          </a:xfrm>
          <a:prstGeom prst="ellipse">
            <a:avLst/>
          </a:prstGeom>
          <a:gradFill rotWithShape="1">
            <a:gsLst>
              <a:gs pos="0">
                <a:srgbClr val="B2702E"/>
              </a:gs>
              <a:gs pos="100000">
                <a:srgbClr val="B2702E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581400" y="3024188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492500" y="5273675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697538" y="4329113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427663" y="3294063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706938" y="5364163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986213" y="4059238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086100" y="3924300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662488" y="3068638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797425" y="4643438"/>
            <a:ext cx="269875" cy="2698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-</a:t>
            </a:r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5562600" y="2214563"/>
            <a:ext cx="989013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416675" y="1584325"/>
            <a:ext cx="2205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Positively charged sphere  with electrons stuck to it.</a:t>
            </a:r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57225" y="1584325"/>
            <a:ext cx="4589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is the incorrect “</a:t>
            </a:r>
            <a:r>
              <a:rPr lang="en-GB" i="1">
                <a:solidFill>
                  <a:srgbClr val="FF0000"/>
                </a:solidFill>
              </a:rPr>
              <a:t>plum pudding model</a:t>
            </a:r>
            <a:r>
              <a:rPr lang="en-GB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4011613" y="3429000"/>
            <a:ext cx="1119187" cy="1119188"/>
            <a:chOff x="1562" y="842"/>
            <a:chExt cx="2635" cy="2635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4011613" y="5738813"/>
            <a:ext cx="1119187" cy="1119187"/>
            <a:chOff x="1562" y="842"/>
            <a:chExt cx="2635" cy="2635"/>
          </a:xfrm>
        </p:grpSpPr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4011613" y="4559300"/>
            <a:ext cx="1119187" cy="1119188"/>
            <a:chOff x="1562" y="842"/>
            <a:chExt cx="2635" cy="2635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4011613" y="2309813"/>
            <a:ext cx="1119187" cy="1119187"/>
            <a:chOff x="1562" y="842"/>
            <a:chExt cx="2635" cy="2635"/>
          </a:xfrm>
        </p:grpSpPr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4011613" y="1149350"/>
            <a:ext cx="1119187" cy="1119188"/>
            <a:chOff x="1562" y="842"/>
            <a:chExt cx="2635" cy="2635"/>
          </a:xfrm>
        </p:grpSpPr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4011613" y="0"/>
            <a:ext cx="1119187" cy="1119188"/>
            <a:chOff x="1562" y="842"/>
            <a:chExt cx="2635" cy="2635"/>
          </a:xfrm>
        </p:grpSpPr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1562" y="842"/>
              <a:ext cx="2635" cy="2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2772" y="2052"/>
              <a:ext cx="216" cy="2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8048625" y="3132138"/>
            <a:ext cx="1095375" cy="180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>
                <a:cs typeface="Arial" charset="0"/>
              </a:rPr>
              <a:t>Detector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2744788"/>
            <a:ext cx="639763" cy="198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549275" y="3429000"/>
            <a:ext cx="74739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604838" y="4192588"/>
            <a:ext cx="7427912" cy="1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650875" y="3827463"/>
            <a:ext cx="73834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650875" y="4549775"/>
            <a:ext cx="73374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71500" y="4022725"/>
            <a:ext cx="40005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 flipV="1">
            <a:off x="1096963" y="1165225"/>
            <a:ext cx="3475037" cy="2857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5394325" y="296863"/>
            <a:ext cx="262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cs typeface="Arial" charset="0"/>
              </a:rPr>
              <a:t>Gold Atoms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0" y="4959350"/>
            <a:ext cx="169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cs typeface="Arial" charset="0"/>
              </a:rPr>
              <a:t>Alpha source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532438" y="5394325"/>
            <a:ext cx="33147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cs typeface="Arial" charset="0"/>
              </a:rPr>
              <a:t>The experiment of Geiger and Marsden</a:t>
            </a: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188913"/>
            <a:ext cx="41751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/>
              <a:t>1911 Rutherford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/>
              <a:t>discovered the positive atomic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0503" grpId="0" animBg="1"/>
      <p:bldP spid="20504" grpId="0" animBg="1"/>
      <p:bldP spid="20505" grpId="0" animBg="1"/>
      <p:bldP spid="20506" grpId="0" animBg="1"/>
      <p:bldP spid="205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Neutron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Nucleus was thought to be made up of protons and perhaps other unknown constituents until 1932 when Chadwick working at Cambridge discovered the neutron by indirect means.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Atoms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u="sng" dirty="0"/>
              <a:t>An ancient question.</a:t>
            </a:r>
          </a:p>
          <a:p>
            <a:pPr>
              <a:buFontTx/>
              <a:buNone/>
            </a:pPr>
            <a:endParaRPr lang="en-GB" u="sng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Is </a:t>
            </a:r>
            <a:r>
              <a:rPr lang="en-GB" dirty="0" smtClean="0"/>
              <a:t>matter made </a:t>
            </a:r>
            <a:r>
              <a:rPr lang="en-GB" dirty="0"/>
              <a:t>of unbreakable particles separated only by empty space or can it be continuously </a:t>
            </a:r>
            <a:r>
              <a:rPr lang="en-GB" dirty="0" smtClean="0"/>
              <a:t>divided however small it becomes?</a:t>
            </a:r>
            <a:endParaRPr lang="en-GB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1714500" y="1028700"/>
            <a:ext cx="5121275" cy="480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3132138" y="2297113"/>
            <a:ext cx="2263775" cy="2263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113213" y="36385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238625" y="32337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9751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343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00685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3434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4191000" y="3416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4160838" y="22637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4937125" y="2525713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4970463" y="56800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376238" y="330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350838" y="7445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420688" y="125730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892175" y="296863"/>
            <a:ext cx="2605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914400" y="296863"/>
            <a:ext cx="260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cs typeface="Arial" charset="0"/>
              </a:rPr>
              <a:t>proton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09625" y="581025"/>
            <a:ext cx="260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cs typeface="Arial" charset="0"/>
              </a:rPr>
              <a:t> neutron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800100" y="1028700"/>
            <a:ext cx="134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cs typeface="Arial" charset="0"/>
              </a:rPr>
              <a:t>electron</a:t>
            </a:r>
          </a:p>
        </p:txBody>
      </p:sp>
      <p:sp>
        <p:nvSpPr>
          <p:cNvPr id="24597" name="AutoShape 21"/>
          <p:cNvSpPr>
            <a:spLocks/>
          </p:cNvSpPr>
          <p:nvPr/>
        </p:nvSpPr>
        <p:spPr bwMode="auto">
          <a:xfrm>
            <a:off x="6453188" y="0"/>
            <a:ext cx="2332037" cy="1866900"/>
          </a:xfrm>
          <a:prstGeom prst="borderCallout1">
            <a:avLst>
              <a:gd name="adj1" fmla="val 6120"/>
              <a:gd name="adj2" fmla="val -3269"/>
              <a:gd name="adj3" fmla="val 183671"/>
              <a:gd name="adj4" fmla="val -983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400">
                <a:cs typeface="Arial" charset="0"/>
              </a:rPr>
              <a:t>Nucleus</a:t>
            </a:r>
          </a:p>
          <a:p>
            <a:pPr algn="ctr"/>
            <a:r>
              <a:rPr lang="en-GB" sz="2400">
                <a:cs typeface="Arial" charset="0"/>
              </a:rPr>
              <a:t>proton and neutrons are NUCLEONS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0" y="5851525"/>
            <a:ext cx="4137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cs typeface="Arial" charset="0"/>
              </a:rPr>
              <a:t>The total number of particles in the nucleus is the </a:t>
            </a:r>
            <a:r>
              <a:rPr lang="en-GB" b="1">
                <a:solidFill>
                  <a:srgbClr val="FF3300"/>
                </a:solidFill>
                <a:cs typeface="Arial" charset="0"/>
              </a:rPr>
              <a:t>NUCLEON number A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846638" y="5803900"/>
            <a:ext cx="429736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cs typeface="Arial" charset="0"/>
              </a:rPr>
              <a:t>The number of protons is called the </a:t>
            </a:r>
            <a:r>
              <a:rPr lang="en-GB" b="1">
                <a:solidFill>
                  <a:srgbClr val="FF3300"/>
                </a:solidFill>
                <a:cs typeface="Arial" charset="0"/>
              </a:rPr>
              <a:t>PROTON number Z</a:t>
            </a:r>
          </a:p>
          <a:p>
            <a:pPr>
              <a:spcBef>
                <a:spcPct val="50000"/>
              </a:spcBef>
            </a:pPr>
            <a:r>
              <a:rPr lang="en-GB" b="1">
                <a:cs typeface="Arial" charset="0"/>
              </a:rPr>
              <a:t>This number defines the element</a:t>
            </a: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7058025" y="2125663"/>
          <a:ext cx="13382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2125663"/>
                        <a:ext cx="13382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7113588" y="3952875"/>
          <a:ext cx="133826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6" imgW="241200" imgH="241200" progId="Equation.3">
                  <p:embed/>
                </p:oleObj>
              </mc:Choice>
              <mc:Fallback>
                <p:oleObj name="Equation" r:id="rId6" imgW="24120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3952875"/>
                        <a:ext cx="1338262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82575" y="5203825"/>
            <a:ext cx="1916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624263" y="265113"/>
            <a:ext cx="1893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cs typeface="Arial" charset="0"/>
              </a:rPr>
              <a:t>N = A -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36211"/>
              </p:ext>
            </p:extLst>
          </p:nvPr>
        </p:nvGraphicFramePr>
        <p:xfrm>
          <a:off x="508000" y="801688"/>
          <a:ext cx="8128000" cy="4064000"/>
        </p:xfrm>
        <a:graphic>
          <a:graphicData uri="http://schemas.openxmlformats.org/drawingml/2006/table">
            <a:tbl>
              <a:tblPr/>
              <a:tblGrid>
                <a:gridCol w="1735138"/>
                <a:gridCol w="2328862"/>
                <a:gridCol w="2263775"/>
                <a:gridCol w="180022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Relative 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Relative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1/1842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508000" y="801688"/>
          <a:ext cx="8128000" cy="4064000"/>
        </p:xfrm>
        <a:graphic>
          <a:graphicData uri="http://schemas.openxmlformats.org/drawingml/2006/table">
            <a:tbl>
              <a:tblPr/>
              <a:tblGrid>
                <a:gridCol w="1735138"/>
                <a:gridCol w="2328862"/>
                <a:gridCol w="2263775"/>
                <a:gridCol w="180022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 x10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+1.6 x 10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 x10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 x 10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 x 10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2670175" cy="324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6013" y="37893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460-370BC</a:t>
            </a:r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87450" y="115888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Democritus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156075"/>
            <a:ext cx="4286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Democritus believed that the world was </a:t>
            </a:r>
          </a:p>
          <a:p>
            <a:r>
              <a:rPr lang="en-US"/>
              <a:t>composed of indivisible atoms </a:t>
            </a:r>
          </a:p>
          <a:p>
            <a:r>
              <a:rPr lang="en-US"/>
              <a:t>and empty space only. 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9275"/>
            <a:ext cx="2211388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11863" y="3789363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(384-322 B.C.)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003800" y="4149725"/>
            <a:ext cx="414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Aristotle believe that the world was continuously divisible into smaller and smaller units</a:t>
            </a:r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443663" y="18891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Aristotle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Some Steps To The Modern View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6419850" cy="4929188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/>
              <a:t>	In chemical reactions gases always combine in the simple volume ratios to make new products.</a:t>
            </a:r>
          </a:p>
          <a:p>
            <a:pPr>
              <a:buFontTx/>
              <a:buNone/>
            </a:pPr>
            <a:r>
              <a:rPr lang="en-GB" sz="2000" dirty="0" err="1"/>
              <a:t>e.g</a:t>
            </a:r>
            <a:r>
              <a:rPr lang="en-GB" sz="2000" dirty="0"/>
              <a:t> </a:t>
            </a:r>
          </a:p>
          <a:p>
            <a:pPr>
              <a:buFontTx/>
              <a:buNone/>
            </a:pPr>
            <a:r>
              <a:rPr lang="en-GB" sz="2000" dirty="0"/>
              <a:t>2 litres of hydrogen combine with 1 litre of oxygen  to give water with nothing left </a:t>
            </a:r>
            <a:r>
              <a:rPr lang="en-GB" sz="2000" dirty="0" smtClean="0"/>
              <a:t>over.</a:t>
            </a:r>
            <a:endParaRPr lang="en-GB" sz="2000" dirty="0"/>
          </a:p>
          <a:p>
            <a:pPr>
              <a:buFontTx/>
              <a:buNone/>
            </a:pPr>
            <a:endParaRPr lang="en-GB" sz="2800" dirty="0"/>
          </a:p>
          <a:p>
            <a:pPr>
              <a:buFontTx/>
              <a:buNone/>
            </a:pPr>
            <a:r>
              <a:rPr lang="en-GB" sz="2800" dirty="0" err="1"/>
              <a:t>Amedeo</a:t>
            </a:r>
            <a:r>
              <a:rPr lang="en-GB" sz="2800" dirty="0"/>
              <a:t> </a:t>
            </a:r>
            <a:r>
              <a:rPr lang="en-GB" sz="2800" dirty="0" err="1"/>
              <a:t>Avegadro</a:t>
            </a:r>
            <a:r>
              <a:rPr lang="en-GB" sz="2800" dirty="0"/>
              <a:t> (1776-1856)</a:t>
            </a:r>
          </a:p>
          <a:p>
            <a:pPr>
              <a:buFontTx/>
              <a:buNone/>
            </a:pPr>
            <a:r>
              <a:rPr lang="en-GB" sz="2800" dirty="0"/>
              <a:t> 	equal volumes of gases contain equal </a:t>
            </a:r>
            <a:r>
              <a:rPr lang="en-GB" sz="2800" dirty="0">
                <a:solidFill>
                  <a:srgbClr val="FF0000"/>
                </a:solidFill>
              </a:rPr>
              <a:t>numbers of particles.</a:t>
            </a:r>
            <a:r>
              <a:rPr lang="en-GB" sz="2800" dirty="0"/>
              <a:t> </a:t>
            </a:r>
          </a:p>
          <a:p>
            <a:pPr>
              <a:buFontTx/>
              <a:buNone/>
            </a:pPr>
            <a:r>
              <a:rPr lang="en-GB" sz="2800" dirty="0"/>
              <a:t>He called his particles </a:t>
            </a:r>
            <a:r>
              <a:rPr lang="en-GB" sz="2800" dirty="0">
                <a:solidFill>
                  <a:schemeClr val="accent2"/>
                </a:solidFill>
              </a:rPr>
              <a:t>molecules.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6100" y="1125538"/>
            <a:ext cx="2247900" cy="2381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John Dalton</a:t>
            </a:r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2114550" cy="2800350"/>
          </a:xfrm>
          <a:noFill/>
          <a:ln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63938" y="1196975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1776-1854</a:t>
            </a: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19475" y="2133600"/>
            <a:ext cx="5329238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chemist who put forward the first modern theory about the atom.</a:t>
            </a:r>
          </a:p>
          <a:p>
            <a:pPr>
              <a:spcBef>
                <a:spcPct val="50000"/>
              </a:spcBef>
            </a:pPr>
            <a:r>
              <a:rPr lang="en-GB" i="1"/>
              <a:t>Atoms are indivisible</a:t>
            </a:r>
          </a:p>
          <a:p>
            <a:pPr>
              <a:spcBef>
                <a:spcPct val="50000"/>
              </a:spcBef>
            </a:pPr>
            <a:r>
              <a:rPr lang="en-GB" i="1"/>
              <a:t>Each element is made up of its own atoms</a:t>
            </a:r>
          </a:p>
          <a:p>
            <a:pPr>
              <a:spcBef>
                <a:spcPct val="50000"/>
              </a:spcBef>
            </a:pPr>
            <a:r>
              <a:rPr lang="en-GB" i="1"/>
              <a:t>Atoms of each element have the same weight </a:t>
            </a:r>
          </a:p>
          <a:p>
            <a:pPr>
              <a:spcBef>
                <a:spcPct val="50000"/>
              </a:spcBef>
            </a:pPr>
            <a:r>
              <a:rPr lang="en-GB" i="1"/>
              <a:t>They combine in simple ratios to make molecules.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92275" y="5229225"/>
            <a:ext cx="669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existence of atoms was disputed into the early 20</a:t>
            </a:r>
            <a:r>
              <a:rPr lang="en-GB" baseline="30000"/>
              <a:t>th</a:t>
            </a:r>
            <a:r>
              <a:rPr lang="en-GB"/>
              <a:t> century.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Brownian motion</a:t>
            </a:r>
            <a:endParaRPr lang="en-US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773238"/>
            <a:ext cx="2514600" cy="3024187"/>
          </a:xfrm>
          <a:noFill/>
          <a:ln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24300" y="112553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1773-1853</a:t>
            </a: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63938" y="1773238"/>
            <a:ext cx="5111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botanist who observed pollen grains suspended in water, under a microscope He observed that they were “jiggling” </a:t>
            </a:r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635375" y="2754313"/>
            <a:ext cx="4103688" cy="4103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787900" y="37893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588125" y="55165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6227763" y="42926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292725" y="56610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5940425" y="35734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164388" y="44370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003800" y="494188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788 0.0169 C -0.01093 0.00973 -0.00329 0.00973 0.00521 0.00672 C 0.01337 0.00787 -0.00434 0.00579 0.0033 0.00949 C 0.00886 0.01204 -0.01788 0.01898 -0.00191 0.02153 C -0.00677 0.03079 -0.00139 0.03195 -0.00954 0.03334 C -0.01076 0.04028 0.01841 0.0382 -0.0026 0.04098 C -0.00607 0.04144 -0.00937 0.04213 -0.01284 0.0426 C -0.01145 0.04375 -0.01041 0.04537 -0.00885 0.04607 C -0.00607 0.04723 -0.00538 0.02685 -0.00833 0.02685 C -0.01302 0.02685 -0.00937 0.04653 -0.01406 0.04607 C -0.01527 0.04723 -0.01632 0.04931 -0.01788 0.04954 C -0.02239 0.0301 -0.01666 0.02547 -0.01597 0.02338 C -0.0151 0.02084 -0.01875 0.04653 -0.01666 0.04607 C -0.02239 0.04422 -0.01163 0.03935 -0.01718 0.03681 C -0.0026 0.0338 -0.00086 0.01852 -0.00954 0.0132 C -0.01111 0.01227 -0.03854 0.03056 -0.03975 0.02894 C -0.04097 0.025 -0.04236 0.02107 -0.04357 0.0169 C -0.04409 0.01528 -0.04548 0.01343 -0.04479 0.01181 C -0.04409 0.01019 -0.04218 0.01065 -0.04097 0.01019 C -0.03802 0.02269 -0.04097 0.02616 -0.03073 0.03056 C -0.01996 0.04051 -0.02882 0.02292 -0.03073 0.02037 C -0.03524 0.01459 -0.03975 0.01412 -0.03073 0.0169 C -0.0243 0.01574 -0.01736 0.01713 -0.01145 0.01366 C -0.00954 0.0125 -0.01475 0.00973 -0.01666 0.00834 C -0.01823 0.00718 -0.01996 0.00718 -0.0217 0.00672 C -0.01961 0.00556 -0.01614 0.00602 -0.01527 0.00324 C -0.01336 -0.00277 -0.01927 -0.00648 -0.0217 -0.00856 C -0.02048 -0.00162 -0.02187 -0.00139 -0.01666 -2.96296E-6 C 0.00591 0.00602 0.00226 0.00463 -0.00503 0.00162 C -0.00382 0.00116 -0.02743 0.01644 -0.02882 0.01644 C -0.03177 0.01644 -0.00868 -0.00185 -0.01024 0.00162 C -0.01145 0.00463 -0.0052 0.00255 -0.0026 0.00324 C -0.00052 0.00371 0.00157 0.0051 0.00382 0.0051 C 0.00556 0.0051 0.00052 0.00371 -0.00121 0.00324 C -0.00468 0.00255 -0.00798 0.00209 -0.01145 0.00162 C -0.00434 -0.00069 -0.00816 -2.96296E-6 -3.61111E-6 -2.96296E-6 C -3.61111E-6 0.00023 -0.01788 0.0169 -0.01788 0.01713 Z " pathEditMode="relative" rAng="0" ptsTypes="fffffffffffffffffffffffffffffffffffff">
                                      <p:cBhvr>
                                        <p:cTn id="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0" y="3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99 -0.00324 C 0.0125 0.00023 0.01701 0.00833 0.02378 0.01574 C 0.02795 0.02523 0.01875 0.00486 0.02101 0.01527 C 0.02274 0.02291 0.00278 -0.00186 0.01059 0.01689 C 0.00208 0.01689 0.00469 0.02338 -0.00104 0.01551 C -0.0059 0.01828 0.0125 0.04861 -0.00156 0.02754 C -0.00399 0.02407 -0.00625 0.02083 -0.00868 0.01736 C -0.00851 0.01944 -0.00885 0.02152 -0.00833 0.02361 C -0.00747 0.02731 -0.00243 0.0375 -0.00417 0.03426 C -0.00695 0.02916 -0.00903 0.02338 -0.01146 0.01805 C -0.01285 0.01759 -0.01476 0.01759 -0.0158 0.01597 C -0.0066 -0.00023 -0.01945 0.00972 -0.01771 0.00926 C -0.01563 0.00879 -0.01441 0.01342 -0.01302 0.01527 C -0.0151 0.0081 -0.0059 0.01689 -0.00764 0.00926 C 0.00278 0.02314 -0.0151 3.33333E-6 -0.01701 -0.0125 C -0.01736 -0.01482 -0.01632 -0.01736 -0.01615 -0.01968 C -0.01441 -0.02338 -0.01285 -0.02709 -0.01111 -0.03079 C -0.01042 -0.03241 -0.01007 -0.03496 -0.00868 -0.03519 C -0.00729 -0.03542 -0.00642 -0.03311 -0.00538 -0.03195 C -0.01129 -0.02153 -0.0151 -0.02269 -0.01181 -0.00903 C -0.01146 0.00856 -0.00608 -0.01135 -0.00556 -0.01505 C -0.00469 -0.02315 -0.00712 -0.02848 -0.00347 -0.0169 C 0.00104 -0.01088 0.00417 -0.00255 0.00972 0.00185 C 0.01163 0.00324 0.01024 -0.00394 0.0099 -0.00695 C 0.00972 -0.00926 0.00868 -0.01111 0.00799 -0.0132 C 0.0099 -0.01181 0.01163 -0.00764 0.01389 -0.00834 C 0.01858 -0.00996 0.01736 -0.01829 0.01719 -0.02223 C 0.01371 -0.0169 0.01285 -0.01829 0.01493 -0.01181 C 0.02465 0.0162 0.01719 0.00833 0.02083 0.00162 C 0.02187 0.00277 -0.00122 -0.01366 -0.00208 -0.01528 C -0.00382 -0.01852 0.02083 -0.00417 0.01788 -0.00394 C 0.01528 -0.00348 0.02014 0.00208 0.02135 0.00532 C 0.02222 0.00787 0.02257 0.01088 0.02396 0.01342 C 0.025 0.01527 0.02292 0.00902 0.02205 0.00671 C 0.02049 0.00254 0.01892 -0.00116 0.01701 -0.0051 C 0.02274 0.00115 0.01996 -0.00255 0.02483 0.00625 C 0.02465 0.00625 0.00399 -0.00324 0.00382 -0.00301 Z " pathEditMode="relative" rAng="3242369" ptsTypes="fffffffffffffffffffffffffffffffffffff">
                                      <p:cBhvr>
                                        <p:cTn id="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9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22222E-6 7.40741E-7 C -0.00868 -0.00208 -0.00087 -0.00579 -0.00798 -0.01227 C -0.01284 -0.0213 -0.00399 0.00509 -0.00677 -0.00509 C -0.00885 -0.0125 0.00104 -0.00139 -0.00798 -0.01921 C 0.0007 -0.02014 -0.00225 -0.02616 0.00382 -0.01898 C 0.00868 -0.02222 -0.01111 -0.02593 0.00434 -0.00648 C 0.00677 -0.00347 0.00868 -0.025 0.01129 -0.02199 C 0.01094 -0.02407 0.01129 -0.02593 0.01059 -0.02801 C 0.00955 -0.03148 0.00382 -0.04097 0.00591 -0.03796 C 0.00886 -0.03333 0.01146 -0.02778 0.01424 -0.02292 C 0.01545 -0.02245 0.01736 -0.02245 0.01841 -0.0213 C 0.01042 -0.00394 0.0224 -0.01551 0.02084 -0.01482 C 0.01893 -0.01412 0.01736 -0.01852 0.01563 -0.02014 C 0.01841 -0.0132 0.00851 -0.02083 0.01094 -0.01343 C -0.00052 -0.02639 -0.00034 -0.01644 0.00226 -0.00417 C 0.00278 -0.00185 0.01007 -0.01528 0.0099 -0.01296 C 0.00868 -0.00949 0.01042 0.00694 0.00868 0.01088 C 0.00834 0.01273 0.00851 -0.00764 0.00712 -0.00718 C 0.00573 -0.00695 0.01216 0.02847 0.01111 0.02778 C 0.0165 0.01667 0.02014 0.01736 0.01597 0.00417 C 0.01459 -0.0132 0.01042 0.00718 0.01025 0.01065 C 0.01007 0.01921 0.01268 0.02384 0.00834 0.01296 C 0.00347 0.00741 -0.00034 -0.0007 -0.00607 -0.0044 C -0.00798 -0.00556 -0.00607 0.00185 -0.00573 0.00463 C -0.00521 0.00694 -0.00416 0.00856 -0.00347 0.01065 C -0.00538 0.00926 -0.00746 0.00532 -0.00937 0.00648 C -0.01406 0.0081 -0.00278 -0.00486 -0.00243 -0.00093 C 0.00087 -0.00648 -0.00781 0.01597 -0.01041 0.00995 C -0.02187 -0.0169 -0.02014 -0.01227 -0.01719 -0.00301 C -0.01823 -0.00394 0.00608 0.00972 0.00695 0.01157 C 0.00886 0.01458 -0.01649 0.00301 -0.01371 0.00208 C -0.01128 0.00162 -0.01649 -0.00324 -0.01771 -0.00671 C -0.01892 -0.0088 -0.00278 0.00579 -0.00451 0.00347 C -0.00555 0.00185 -0.01944 -0.00995 -0.01857 -0.00787 C -0.01684 -0.00394 -0.01493 -0.00023 -0.01302 0.00347 C -0.01892 -0.00208 0.00104 0.00949 -0.00434 0.00116 C -0.00416 0.00139 -2.22222E-6 7.40741E-7 0.00018 -0.00023 Z " pathEditMode="relative" rAng="13757082" ptsTypes="fffffffffffffffffffffffffffffffffffff">
                                      <p:cBhvr>
                                        <p:cTn id="10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00" y="-41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12 -0.00208 C 0.0125 0.00718 0.0125 0.01736 0.01476 0.0287 C 0.01389 0.03958 0.01545 0.01597 0.01268 0.02616 C 0.01077 0.03356 0.00556 -0.00208 0.00365 0.01921 C -0.0033 0.01273 -0.00416 0.01991 -0.00521 0.00903 C -0.01041 0.00741 -0.00885 0.0463 -0.01094 0.01829 C -0.01128 0.01366 -0.0118 0.00926 -0.01215 0.00463 C -0.01302 0.00648 -0.01423 0.00787 -0.01475 0.00995 C -0.01562 0.01366 -0.01597 0.02569 -0.01597 0.02176 C -0.01597 0.01551 -0.0151 0.00926 -0.01475 0.00301 C -0.01562 0.00139 -0.01719 3.7037E-7 -0.01736 -0.00208 C -0.00278 -0.0081 -0.01753 -0.00995 -0.01597 -0.00903 C -0.01406 -0.00787 -0.0151 -0.00324 -0.01475 -0.00046 C -0.01337 -0.0081 -0.00972 0.00625 -0.00781 -0.00116 C -0.00555 0.01829 -0.00972 -0.01458 -0.00573 -0.02616 C -0.00503 -0.02824 -0.00312 -0.02963 -0.00191 -0.03125 C 0.00104 -0.03287 0.004 -0.03472 0.00712 -0.03634 C 0.00834 -0.03704 0.00972 -0.03889 0.01094 -0.03796 C 0.01215 -0.03704 0.01181 -0.03449 0.01215 -0.03287 C 0.00278 -0.02894 0.00018 -0.03287 -0.00312 -0.01921 C -0.01059 -0.00486 0.00261 -0.01667 0.00452 -0.01921 C 0.00886 -0.02523 0.0092 -0.03125 0.00712 -0.01921 C 0.00799 -0.01065 0.00695 -0.00139 0.00955 0.00648 C 0.01042 0.00903 0.0125 0.00208 0.01354 -0.00046 C 0.01441 -0.00255 0.01441 -0.00486 0.01476 -0.00718 C 0.01563 -0.0044 0.01528 0.00023 0.01736 0.00139 C 0.02188 0.00393 0.02465 -0.00394 0.02622 -0.00718 C 0.02101 -0.00556 0.02084 -0.00741 0.01979 -0.00046 C 0.01528 0.02963 0.01632 0.02477 0.01858 0.01505 C 0.01893 0.01667 0.00747 -0.01482 0.00747 -0.01667 C 0.00747 -0.0206 0.02118 0.01018 0.01858 0.0081 C 0.01632 0.00648 0.01788 0.01481 0.01736 0.01829 C 0.01702 0.02106 0.01597 0.02384 0.01597 0.02685 C 0.01597 0.02917 0.01702 0.02245 0.01736 0.02014 C 0.01788 0.01551 0.01823 0.01111 0.01858 0.00648 C 0.02031 0.01597 0.01979 0.01088 0.01979 0.02176 C 0.01962 0.02176 0.00712 -0.00208 0.00695 -0.00208 Z " pathEditMode="relative" rAng="5400000" ptsTypes="fffffffffffffffffffffffffffffffffffff">
                                      <p:cBhvr>
                                        <p:cTn id="12" dur="2000" spd="-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57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12 -0.00208 C 0.0125 0.00718 0.0125 0.01736 0.01476 0.0287 C 0.01389 0.03958 0.01545 0.01597 0.01268 0.02616 C 0.01077 0.03356 0.00556 -0.00208 0.00365 0.01921 C -0.0033 0.01273 -0.00416 0.01991 -0.00521 0.00903 C -0.01041 0.00741 -0.00885 0.0463 -0.01094 0.01829 C -0.01128 0.01366 -0.0118 0.00926 -0.01215 0.00463 C -0.01302 0.00648 -0.01423 0.00787 -0.01475 0.00995 C -0.01562 0.01366 -0.01597 0.02569 -0.01597 0.02176 C -0.01597 0.01551 -0.0151 0.00926 -0.01475 0.00301 C -0.01562 0.00139 -0.01719 3.7037E-7 -0.01736 -0.00208 C -0.00278 -0.0081 -0.01753 -0.00995 -0.01597 -0.00903 C -0.01406 -0.00787 -0.0151 -0.00324 -0.01475 -0.00046 C -0.01337 -0.0081 -0.00972 0.00625 -0.00781 -0.00116 C -0.00555 0.01829 -0.00972 -0.01458 -0.00573 -0.02616 C -0.00503 -0.02824 -0.00312 -0.02963 -0.00191 -0.03125 C 0.00104 -0.03287 0.004 -0.03472 0.00712 -0.03634 C 0.00834 -0.03704 0.00972 -0.03889 0.01094 -0.03796 C 0.01215 -0.03704 0.01181 -0.03449 0.01215 -0.03287 C 0.00278 -0.02894 0.00018 -0.03287 -0.00312 -0.01921 C -0.01059 -0.00486 0.00261 -0.01667 0.00452 -0.01921 C 0.00886 -0.02523 0.0092 -0.03125 0.00712 -0.01921 C 0.00799 -0.01065 0.00695 -0.00139 0.00955 0.00648 C 0.01042 0.00903 0.0125 0.00208 0.01354 -0.00046 C 0.01441 -0.00255 0.01441 -0.00486 0.01476 -0.00718 C 0.01563 -0.0044 0.01528 0.00023 0.01736 0.00139 C 0.02188 0.00393 0.02465 -0.00394 0.02622 -0.00718 C 0.02101 -0.00556 0.02084 -0.00741 0.01979 -0.00046 C 0.01528 0.02963 0.01632 0.02477 0.01858 0.01505 C 0.01893 0.01667 0.00747 -0.01482 0.00747 -0.01667 C 0.00747 -0.0206 0.02118 0.01018 0.01858 0.0081 C 0.01632 0.00648 0.01788 0.01481 0.01736 0.01829 C 0.01702 0.02106 0.01597 0.02384 0.01597 0.02685 C 0.01597 0.02917 0.01702 0.02245 0.01736 0.02014 C 0.01788 0.01551 0.01823 0.01111 0.01858 0.00648 C 0.02031 0.01597 0.01979 0.01088 0.01979 0.02176 C 0.01962 0.02176 0.00712 -0.00208 0.00695 -0.00208 Z " pathEditMode="relative" rAng="5400000" ptsTypes="fffffffffffffffffffffffffffffffffffff">
                                      <p:cBhvr>
                                        <p:cTn id="1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579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99 -0.00324 C 0.01233 -0.00023 -0.00069 0.00347 0.00608 0.01088 C 0.01007 0.02037 0.01858 0.00463 0.02083 0.01504 C 0.02257 0.02245 0.0026 -0.00209 0.01042 0.01643 C 0.00191 0.01643 0.00451 0.02315 -0.00122 0.01528 C -0.00608 0.01805 0.0099 0.01528 -0.00417 -0.00602 C -0.0066 -0.00926 -0.00642 0.0206 -0.00885 0.01713 C -0.00868 0.01921 -0.00903 0.02129 -0.00851 0.02338 C -0.00764 0.02708 -0.00243 0.00717 -0.00417 0.00416 C -0.00694 -0.00093 -0.0092 0.02315 -0.01146 0.01805 C -0.01285 0.01736 -0.01476 0.01736 -0.0158 0.01597 C -0.00677 -0.00047 -0.01944 0.00972 -0.01771 0.00926 C -0.0158 0.00856 -0.01441 0.01342 -0.01302 0.01528 C -0.0151 0.0081 -0.00608 0.01643 -0.00764 0.00926 C 0.0026 0.02291 -0.0151 -0.00023 -0.01701 -0.01273 C -0.01736 -0.01482 -0.01649 -0.0176 -0.01615 -0.01991 C -0.01458 -0.02338 -0.01302 -0.02732 -0.01111 -0.03102 C -0.01042 -0.03241 -0.01007 -0.03519 -0.00868 -0.03542 C -0.00729 -0.03542 -0.0066 -0.0331 -0.00556 -0.03218 C -0.01146 -0.02153 -0.01528 -0.02269 -0.01181 -0.00903 C -0.01146 0.00856 -0.00608 -0.01158 -0.00573 -0.01505 C -0.00469 -0.02315 -0.00729 -0.02847 -0.00347 -0.0169 C 0.00104 -0.01111 0.00417 -0.00255 0.00955 0.00162 C 0.01146 0.00301 0.01007 -0.00417 0.0099 -0.00695 C 0.00972 -0.00926 0.00868 -0.01135 0.00781 -0.01343 C 0.0099 -0.01181 0.01163 -0.00787 0.01371 -0.00857 C 0.0184 -0.01019 0.00243 0.00463 0.00226 0.00069 C -0.00122 0.00625 0.01267 -0.01829 0.01493 -0.01181 C 0.02448 0.01574 0.01701 0.0081 0.02066 0.00139 C 0.0217 0.00254 -0.00122 -0.01366 -0.00226 -0.01528 C -0.00399 -0.01852 0.02066 -0.00463 0.01753 -0.00417 C 0.0151 -0.00371 -0.00156 0.00092 -0.00035 0.00416 C 0.00052 0.00671 -0.00938 2.59259E-6 -0.00799 0.00231 C -0.00694 0.00416 0.02274 0.00856 0.02187 0.00625 C 0.02031 0.00231 0.01858 -0.00139 0.01684 -0.00533 C 0.02257 0.00092 0.01979 -0.00278 0.02465 0.00602 C 0.02448 0.00602 0.00399 -0.00324 0.00382 -0.00324 Z " pathEditMode="relative" rAng="0" ptsTypes="fffffffffffffffffffffffffffffffffffff">
                                      <p:cBhvr>
                                        <p:cTn id="16" dur="2000" spd="-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" y="-93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12 -0.00208 C 0.0125 0.00718 0.0125 0.01736 0.01476 0.0287 C 0.01389 0.03958 0.01545 0.01597 0.01268 0.02616 C 0.01077 0.03356 0.00556 -0.00208 0.00365 0.01921 C -0.0033 0.01273 -0.00416 0.01991 -0.00521 0.00903 C -0.01041 0.00741 -0.00885 0.0463 -0.01094 0.01829 C -0.01128 0.01366 -0.0118 0.00926 -0.01215 0.00463 C -0.01302 0.00648 -0.01423 0.00787 -0.01475 0.00995 C -0.01562 0.01366 -0.01597 0.02569 -0.01597 0.02176 C -0.01597 0.01551 -0.0151 0.00926 -0.01475 0.00301 C -0.01562 0.00139 -0.01719 3.7037E-7 -0.01736 -0.00208 C -0.00278 -0.0081 -0.01753 -0.00995 -0.01597 -0.00903 C -0.01406 -0.00787 -0.0151 -0.00324 -0.01475 -0.00046 C -0.01337 -0.0081 -0.00972 0.00625 -0.00781 -0.00116 C -0.00555 0.01829 -0.00972 -0.01458 -0.00573 -0.02616 C -0.00503 -0.02824 -0.00312 -0.02963 -0.00191 -0.03125 C 0.00104 -0.03287 0.004 -0.03472 0.00712 -0.03634 C 0.00834 -0.03704 0.00972 -0.03889 0.01094 -0.03796 C 0.01215 -0.03704 0.01181 -0.03449 0.01215 -0.03287 C 0.00278 -0.02894 0.00018 -0.03287 -0.00312 -0.01921 C -0.01059 -0.00486 0.00261 -0.01667 0.00452 -0.01921 C 0.00886 -0.02523 0.0092 -0.03125 0.00712 -0.01921 C 0.00799 -0.01065 0.00695 -0.00139 0.00955 0.00648 C 0.01042 0.00903 0.0125 0.00208 0.01354 -0.00046 C 0.01441 -0.00255 0.01441 -0.00486 0.01476 -0.00718 C 0.01563 -0.0044 0.01528 0.00023 0.01736 0.00139 C 0.02188 0.00393 0.02465 -0.00394 0.02622 -0.00718 C 0.02101 -0.00556 0.02084 -0.00741 0.01979 -0.00046 C 0.01528 0.02963 0.01632 0.02477 0.01858 0.01505 C 0.01893 0.01667 0.00747 -0.01482 0.00747 -0.01667 C 0.00747 -0.0206 0.02118 0.01018 0.01858 0.0081 C 0.01632 0.00648 0.01788 0.01481 0.01736 0.01829 C 0.01702 0.02106 0.01597 0.02384 0.01597 0.02685 C 0.01597 0.02917 0.01702 0.02245 0.01736 0.02014 C 0.01788 0.01551 0.01823 0.01111 0.01858 0.00648 C 0.02031 0.01597 0.01979 0.01088 0.01979 0.02176 C 0.01962 0.02176 0.00712 -0.00208 0.00695 -0.00208 Z " pathEditMode="relative" rAng="5400000" ptsTypes="fffffffffffffffffffffffffffffffffffff">
                                      <p:cBhvr>
                                        <p:cTn id="18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5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779838" y="4797425"/>
            <a:ext cx="647700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Einstein and Brownian Motion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761038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 1905 Einstein explained this effect and showed that it must be due to many collisions with the pollen grains. by much smaller objects ( in fact rapidly moving molecules of water ). There is a slight imbalance in resultant forces on each side of the grain, due to the random nature of the collisions. This causes the “brownian motion” we see.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-71438" y="5013325"/>
            <a:ext cx="71438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63713" y="6858000"/>
            <a:ext cx="71437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9540875" y="37163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7596188" y="68580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-71438" y="14843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324975" y="270827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5508625" y="717391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-396875" y="119697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0.0169 C -0.01093 0.00973 -0.00329 0.00973 0.00521 0.00672 C 0.01337 0.00787 -0.00434 0.00579 0.0033 0.00949 C 0.00886 0.01204 -0.01788 0.01898 -0.00191 0.02153 C -0.00677 0.03079 -0.00139 0.03195 -0.00954 0.03334 C -0.01076 0.04028 0.01841 0.0382 -0.0026 0.04098 C -0.00607 0.04144 -0.00937 0.04213 -0.01284 0.0426 C -0.01145 0.04375 -0.01041 0.04537 -0.00885 0.04607 C -0.00607 0.04723 -0.00538 0.02685 -0.00833 0.02685 C -0.01302 0.02685 -0.00937 0.04653 -0.01406 0.04607 C -0.01527 0.04723 -0.01632 0.04931 -0.01788 0.04954 C -0.02239 0.0301 -0.01666 0.02547 -0.01597 0.02338 C -0.0151 0.02084 -0.01875 0.04653 -0.01666 0.04607 C -0.02239 0.04422 -0.01163 0.03935 -0.01718 0.03681 C -0.0026 0.0338 -0.00086 0.01852 -0.00954 0.0132 C -0.01111 0.01227 -0.03854 0.03056 -0.03975 0.02894 C -0.04097 0.025 -0.04236 0.02107 -0.04357 0.0169 C -0.04409 0.01528 -0.04548 0.01343 -0.04479 0.01181 C -0.04409 0.01019 -0.04218 0.01065 -0.04097 0.01019 C -0.03802 0.02269 -0.04097 0.02616 -0.03073 0.03056 C -0.01996 0.04051 -0.02882 0.02292 -0.03073 0.02037 C -0.03524 0.01459 -0.03975 0.01412 -0.03073 0.0169 C -0.0243 0.01574 -0.01736 0.01713 -0.01145 0.01366 C -0.00954 0.0125 -0.01475 0.00973 -0.01666 0.00834 C -0.01823 0.00718 -0.01996 0.00718 -0.0217 0.00672 C -0.01961 0.00556 -0.01614 0.00602 -0.01527 0.00324 C -0.01336 -0.00277 -0.01927 -0.00648 -0.0217 -0.00856 C -0.02048 -0.00162 -0.02187 -0.00139 -0.01666 -2.96296E-6 C 0.00591 0.00602 0.00226 0.00463 -0.00503 0.00162 C -0.00382 0.00116 -0.02743 0.01644 -0.02882 0.01644 C -0.03177 0.01644 -0.00868 -0.00185 -0.01024 0.00162 C -0.01145 0.00463 -0.0052 0.00255 -0.0026 0.00324 C -0.00052 0.00371 0.00157 0.0051 0.00382 0.0051 C 0.00556 0.0051 0.00052 0.00371 -0.00121 0.00324 C -0.00468 0.00255 -0.00798 0.00209 -0.01145 0.00162 C -0.00434 -0.00069 -0.00816 -2.96296E-6 -3.61111E-6 -2.96296E-6 C -3.61111E-6 0.00023 -0.01788 0.0169 -0.01788 0.01713 Z " pathEditMode="relative" rAng="0" ptsTypes="fffffffffffffffffffffffffffffffffffff">
                                      <p:cBhvr>
                                        <p:cTn id="6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indefinite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81481E-6 L 0.4309 0.0168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45" y="8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97 -0.01065 L 0.2342 -0.2469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-118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05926 C -0.30573 0.12847 -0.58663 0.19769 -0.55659 0.17083 C -0.52656 0.14398 0.02483 -0.05208 0.15608 -0.10208 C 0.2875 -0.15208 0.25886 -0.14097 0.23056 -0.12986 " pathEditMode="relative" rAng="0" ptsTypes="aaaA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17" y="-36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1 0.0632 C -0.07969 0.01273 -0.38715 -0.21319 -0.35712 -0.24004 C -0.32708 -0.2669 0.05833 -0.11713 0.15625 -0.09815 C 0.25417 -0.07916 0.25903 -0.13703 0.23073 -0.12592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6" y="-165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0.05879 C 0.04705 0.13426 0.34201 0.46435 0.40625 0.51157 C 0.47031 0.55903 0.4026 0.4456 0.36094 0.34352 C 0.3191 0.24097 0.19497 -0.00834 0.15608 -0.10209 C 0.11719 -0.19607 0.13299 -0.19514 0.12708 -0.21945 " pathEditMode="relative" rAng="0" ptsTypes="aaaaa">
                                      <p:cBhvr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1111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C -0.09566 0.05023 -0.5342 0.30023 -0.57257 0.30162 C -0.61094 0.303 -0.33004 0.09143 -0.23004 0.00787 C -0.13004 -0.0757 -0.02622 -0.15672 0.02743 -0.2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84" y="51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1 0.06319 C -0.04288 0.00671 -0.16597 -0.24977 -0.13594 -0.27662 C -0.1059 -0.30347 0.07292 -0.14676 0.15625 -0.09815 C 0.23958 -0.04954 0.32083 -0.0081 0.36406 0.01551 " pathEditMode="relative" rAng="0" ptsTypes="aaaa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6" y="-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15 0.21157 C 0.01719 0.26319 0.32969 0.48032 0.41476 0.52106 C 0.5 0.56181 0.44688 0.48866 0.44826 0.45625 C 0.44965 0.42384 0.44566 0.42222 0.42292 0.32616 C 0.40035 0.23032 0.32656 -0.02662 0.31285 -0.12014 C 0.29879 -0.21343 0.36181 -0.2081 0.33906 -0.23449 C 0.31597 -0.26065 0.20972 -0.26921 0.17587 -0.27824 " pathEditMode="relative" rAng="0" ptsTypes="aaaaaaa">
                                      <p:cBhvr>
                                        <p:cTn id="2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8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3519488"/>
            <a:ext cx="5400675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41425" y="1584325"/>
            <a:ext cx="650716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Each blue blob on this image is a xenon atom. Scientists working for IBM used a scanning tunnelling microscope to move the atoms around and write their company logo. Each atom is one tenth of a nanometre (10</a:t>
            </a:r>
            <a:r>
              <a:rPr lang="en-US" baseline="30000"/>
              <a:t>-9</a:t>
            </a:r>
            <a:r>
              <a:rPr lang="en-US"/>
              <a:t>m) wide, so this entire word could be written 14 million times onto a stamp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Images Of Atoms </a:t>
            </a:r>
            <a:r>
              <a:rPr lang="en-GB" sz="1600"/>
              <a:t>(c1995)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593725"/>
            <a:ext cx="765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/>
              <a:t>Estimating the diameter of an atom</a:t>
            </a:r>
            <a:endParaRPr lang="en-US" u="sng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31800" y="2259013"/>
            <a:ext cx="404813" cy="2160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6863" y="4419600"/>
            <a:ext cx="719137" cy="44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31800" y="4238625"/>
            <a:ext cx="404813" cy="180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4689475"/>
            <a:ext cx="1466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Count the number of drops in 1cm</a:t>
            </a:r>
            <a:r>
              <a:rPr lang="en-GB" baseline="30000"/>
              <a:t>3 </a:t>
            </a:r>
            <a:r>
              <a:rPr lang="en-GB"/>
              <a:t>of oil</a:t>
            </a:r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851275" y="2349500"/>
            <a:ext cx="2160588" cy="287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708400" y="5084763"/>
            <a:ext cx="24479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51275" y="5157788"/>
            <a:ext cx="2233613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4859338" y="40052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516688" y="5445125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Place one drop of oil  here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76600" y="1196975"/>
            <a:ext cx="23034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Container filled to the very top with water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140200" y="19891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 flipV="1">
            <a:off x="5724525" y="5229225"/>
            <a:ext cx="7191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208713" y="3881438"/>
            <a:ext cx="189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351588" y="4024313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Glass rod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5795963" y="4292600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908175" y="5876925"/>
            <a:ext cx="6902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Move the glass rod slowly</a:t>
            </a:r>
          </a:p>
          <a:p>
            <a:r>
              <a:rPr lang="en-GB"/>
              <a:t>The layer of oil will spread across the whole width of the container.</a:t>
            </a:r>
          </a:p>
          <a:p>
            <a:r>
              <a:rPr lang="en-GB"/>
              <a:t>Stop if the layer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785</Words>
  <Application>Microsoft Office PowerPoint</Application>
  <PresentationFormat>On-screen Show (4:3)</PresentationFormat>
  <Paragraphs>139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Introducing the Atom The Existence of Atoms</vt:lpstr>
      <vt:lpstr>Atoms</vt:lpstr>
      <vt:lpstr>PowerPoint Presentation</vt:lpstr>
      <vt:lpstr>Some Steps To The Modern View</vt:lpstr>
      <vt:lpstr>John Dalton</vt:lpstr>
      <vt:lpstr>Brownian motion</vt:lpstr>
      <vt:lpstr>Einstein and Brownian Motion</vt:lpstr>
      <vt:lpstr>Images Of Atoms (c1995)</vt:lpstr>
      <vt:lpstr>PowerPoint Presentation</vt:lpstr>
      <vt:lpstr>PowerPoint Presentation</vt:lpstr>
      <vt:lpstr>Calculation</vt:lpstr>
      <vt:lpstr>Estimating the size of a molecule</vt:lpstr>
      <vt:lpstr>Evidence that atoms are not fundamental</vt:lpstr>
      <vt:lpstr>Evidence that atoms composite</vt:lpstr>
      <vt:lpstr>The discovery of the electron 1876</vt:lpstr>
      <vt:lpstr>Discovery Of Natural Radioactivty</vt:lpstr>
      <vt:lpstr>Thompson’s Idea Of The Atom</vt:lpstr>
      <vt:lpstr>PowerPoint Presentation</vt:lpstr>
      <vt:lpstr>The Neutron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Atom The Existence of Atoms</dc:title>
  <dc:creator>j.dixon</dc:creator>
  <cp:lastModifiedBy>Joseph Dixon</cp:lastModifiedBy>
  <cp:revision>4</cp:revision>
  <dcterms:created xsi:type="dcterms:W3CDTF">2008-12-04T08:54:46Z</dcterms:created>
  <dcterms:modified xsi:type="dcterms:W3CDTF">2012-06-03T11:53:46Z</dcterms:modified>
</cp:coreProperties>
</file>