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1" r:id="rId2"/>
    <p:sldId id="327" r:id="rId3"/>
    <p:sldId id="267" r:id="rId4"/>
    <p:sldId id="324" r:id="rId5"/>
    <p:sldId id="338" r:id="rId6"/>
    <p:sldId id="329" r:id="rId7"/>
    <p:sldId id="325" r:id="rId8"/>
    <p:sldId id="336" r:id="rId9"/>
    <p:sldId id="337" r:id="rId10"/>
    <p:sldId id="328" r:id="rId11"/>
    <p:sldId id="330" r:id="rId12"/>
    <p:sldId id="331" r:id="rId13"/>
    <p:sldId id="332" r:id="rId14"/>
    <p:sldId id="333" r:id="rId15"/>
    <p:sldId id="33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1694" autoAdjust="0"/>
  </p:normalViewPr>
  <p:slideViewPr>
    <p:cSldViewPr snapToGrid="0">
      <p:cViewPr varScale="1">
        <p:scale>
          <a:sx n="76" d="100"/>
          <a:sy n="76" d="100"/>
        </p:scale>
        <p:origin x="126" y="6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5B8C5-3729-47B9-A5DE-37C0DFA1E76E}" type="datetimeFigureOut">
              <a:rPr lang="en-GB" smtClean="0"/>
              <a:t>17/11/2017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EDF98-4E86-4FEA-8AB6-295F118B2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499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EDF98-4E86-4FEA-8AB6-295F118B233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83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EDF98-4E86-4FEA-8AB6-295F118B233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16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u="sng" dirty="0" smtClean="0"/>
              <a:t>Merit</a:t>
            </a:r>
            <a:r>
              <a:rPr lang="en-GB" u="sng" baseline="0" dirty="0" smtClean="0"/>
              <a:t> good:</a:t>
            </a:r>
            <a:r>
              <a:rPr lang="en-GB" baseline="0" dirty="0" smtClean="0"/>
              <a:t> Beneficial to society and worth of public funding, because if left to market forces – they may well be     under produced and/or too expensive.</a:t>
            </a:r>
          </a:p>
          <a:p>
            <a:r>
              <a:rPr lang="en-GB" baseline="0" dirty="0" smtClean="0"/>
              <a:t/>
            </a:r>
            <a:br>
              <a:rPr lang="en-GB" baseline="0" dirty="0" smtClean="0"/>
            </a:br>
            <a:r>
              <a:rPr lang="en-GB" u="sng" baseline="0" dirty="0" smtClean="0"/>
              <a:t>Positive Externality: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Positive externalities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exist when the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marginal social benefit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production and/or consumption exceeds the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marginal private benefit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i.e. production and/or consumption generate external benefits.</a:t>
            </a: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744AD-2B71-422E-A373-23FB62A5EB2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235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u="sng" dirty="0" smtClean="0"/>
              <a:t>Merit</a:t>
            </a:r>
            <a:r>
              <a:rPr lang="en-GB" u="sng" baseline="0" dirty="0" smtClean="0"/>
              <a:t> good:</a:t>
            </a:r>
            <a:r>
              <a:rPr lang="en-GB" baseline="0" dirty="0" smtClean="0"/>
              <a:t> Beneficial to society and worth of public funding, because if left to market forces – they may well be     under produced and/or too expensive.</a:t>
            </a:r>
          </a:p>
          <a:p>
            <a:r>
              <a:rPr lang="en-GB" baseline="0" dirty="0" smtClean="0"/>
              <a:t/>
            </a:r>
            <a:br>
              <a:rPr lang="en-GB" baseline="0" dirty="0" smtClean="0"/>
            </a:br>
            <a:r>
              <a:rPr lang="en-GB" u="sng" baseline="0" dirty="0" smtClean="0"/>
              <a:t>Positive Externality: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Positive externalities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exist when the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marginal social benefit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production and/or consumption exceeds the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marginal private benefit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i.e. production and/or consumption generate external benefits.</a:t>
            </a: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744AD-2B71-422E-A373-23FB62A5EB2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844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u="sng" dirty="0" smtClean="0"/>
              <a:t>Merit</a:t>
            </a:r>
            <a:r>
              <a:rPr lang="en-GB" u="sng" baseline="0" dirty="0" smtClean="0"/>
              <a:t> good:</a:t>
            </a:r>
            <a:r>
              <a:rPr lang="en-GB" baseline="0" dirty="0" smtClean="0"/>
              <a:t> Beneficial to society and worth of public funding, because if left to market forces – they may well be     under produced and/or too expensive.</a:t>
            </a:r>
          </a:p>
          <a:p>
            <a:r>
              <a:rPr lang="en-GB" baseline="0" dirty="0" smtClean="0"/>
              <a:t/>
            </a:r>
            <a:br>
              <a:rPr lang="en-GB" baseline="0" dirty="0" smtClean="0"/>
            </a:br>
            <a:r>
              <a:rPr lang="en-GB" u="sng" baseline="0" dirty="0" smtClean="0"/>
              <a:t>Positive Externality: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Positive externalities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exist when the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marginal social benefit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production and/or consumption exceeds the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marginal private benefit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i.e. production and/or consumption generate external benefits.</a:t>
            </a: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744AD-2B71-422E-A373-23FB62A5EB2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844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E0A8-0D9E-4D18-8883-353B82C8F931}" type="datetimeFigureOut">
              <a:rPr lang="en-GB" smtClean="0"/>
              <a:t>17/11/2017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179E-1108-402F-9E3C-BDB9B9574E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476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E0A8-0D9E-4D18-8883-353B82C8F931}" type="datetimeFigureOut">
              <a:rPr lang="en-GB" smtClean="0"/>
              <a:t>17/11/2017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179E-1108-402F-9E3C-BDB9B9574E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106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E0A8-0D9E-4D18-8883-353B82C8F931}" type="datetimeFigureOut">
              <a:rPr lang="en-GB" smtClean="0"/>
              <a:t>17/11/2017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179E-1108-402F-9E3C-BDB9B9574E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164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E0A8-0D9E-4D18-8883-353B82C8F931}" type="datetimeFigureOut">
              <a:rPr lang="en-GB" smtClean="0"/>
              <a:t>17/11/2017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179E-1108-402F-9E3C-BDB9B9574E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992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E0A8-0D9E-4D18-8883-353B82C8F931}" type="datetimeFigureOut">
              <a:rPr lang="en-GB" smtClean="0"/>
              <a:t>17/11/2017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179E-1108-402F-9E3C-BDB9B9574E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121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E0A8-0D9E-4D18-8883-353B82C8F931}" type="datetimeFigureOut">
              <a:rPr lang="en-GB" smtClean="0"/>
              <a:t>17/11/2017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179E-1108-402F-9E3C-BDB9B9574E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760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E0A8-0D9E-4D18-8883-353B82C8F931}" type="datetimeFigureOut">
              <a:rPr lang="en-GB" smtClean="0"/>
              <a:t>17/11/2017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179E-1108-402F-9E3C-BDB9B9574E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972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E0A8-0D9E-4D18-8883-353B82C8F931}" type="datetimeFigureOut">
              <a:rPr lang="en-GB" smtClean="0"/>
              <a:t>17/11/2017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179E-1108-402F-9E3C-BDB9B9574E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832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E0A8-0D9E-4D18-8883-353B82C8F931}" type="datetimeFigureOut">
              <a:rPr lang="en-GB" smtClean="0"/>
              <a:t>17/11/2017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179E-1108-402F-9E3C-BDB9B9574E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248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E0A8-0D9E-4D18-8883-353B82C8F931}" type="datetimeFigureOut">
              <a:rPr lang="en-GB" smtClean="0"/>
              <a:t>17/11/2017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179E-1108-402F-9E3C-BDB9B9574E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050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E0A8-0D9E-4D18-8883-353B82C8F931}" type="datetimeFigureOut">
              <a:rPr lang="en-GB" smtClean="0"/>
              <a:t>17/11/2017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179E-1108-402F-9E3C-BDB9B9574E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303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4E0A8-0D9E-4D18-8883-353B82C8F931}" type="datetimeFigureOut">
              <a:rPr lang="en-GB" smtClean="0"/>
              <a:t>17/11/2017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B179E-1108-402F-9E3C-BDB9B9574E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4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NykcR3RhyR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NykcR3RhyR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NykcR3RhyR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7528" y="332656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i="1" u="sng" dirty="0">
                <a:solidFill>
                  <a:schemeClr val="bg1"/>
                </a:solidFill>
              </a:rPr>
              <a:t>RECAP: What is PED?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532264" y="332655"/>
            <a:ext cx="11259402" cy="5453995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Draw the two diagrams to represent:</a:t>
            </a:r>
          </a:p>
          <a:p>
            <a:pPr algn="ctr"/>
            <a:r>
              <a:rPr lang="en-GB" sz="3600" dirty="0" smtClean="0"/>
              <a:t>Indirect Tax</a:t>
            </a:r>
          </a:p>
          <a:p>
            <a:pPr algn="ctr"/>
            <a:endParaRPr lang="en-GB" sz="3600" dirty="0"/>
          </a:p>
          <a:p>
            <a:pPr algn="ctr"/>
            <a:r>
              <a:rPr lang="en-GB" sz="3600" dirty="0" smtClean="0"/>
              <a:t>Identify the consumer and producer burden on both.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05048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463" y="1600201"/>
            <a:ext cx="11523259" cy="4525963"/>
          </a:xfrm>
        </p:spPr>
        <p:txBody>
          <a:bodyPr>
            <a:normAutofit/>
          </a:bodyPr>
          <a:lstStyle/>
          <a:p>
            <a:r>
              <a:rPr lang="en-GB" sz="4000" dirty="0" smtClean="0"/>
              <a:t>Starting with the basic D&amp;S curves at equilibrium</a:t>
            </a:r>
          </a:p>
          <a:p>
            <a:endParaRPr lang="en-GB" sz="4000" dirty="0"/>
          </a:p>
          <a:p>
            <a:r>
              <a:rPr lang="en-GB" sz="4000" dirty="0" smtClean="0"/>
              <a:t>Draw the Indirect Taxation diagram in 3 stages</a:t>
            </a:r>
            <a:br>
              <a:rPr lang="en-GB" sz="4000" dirty="0" smtClean="0"/>
            </a:br>
            <a:r>
              <a:rPr lang="en-GB" sz="4000" dirty="0"/>
              <a:t>- labelling/explaining what is </a:t>
            </a:r>
            <a:r>
              <a:rPr lang="en-GB" sz="4000" dirty="0" smtClean="0"/>
              <a:t>happening</a:t>
            </a:r>
          </a:p>
          <a:p>
            <a:endParaRPr lang="en-GB" sz="4000" dirty="0"/>
          </a:p>
          <a:p>
            <a:r>
              <a:rPr lang="en-GB" sz="4000" dirty="0" smtClean="0"/>
              <a:t>Finishing with the total revenue gained by the Government – and consumer/producer portion.</a:t>
            </a:r>
          </a:p>
        </p:txBody>
      </p:sp>
      <p:sp>
        <p:nvSpPr>
          <p:cNvPr id="5" name="Rectangle 4"/>
          <p:cNvSpPr/>
          <p:nvPr/>
        </p:nvSpPr>
        <p:spPr>
          <a:xfrm>
            <a:off x="1454926" y="476672"/>
            <a:ext cx="58173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TASK – 10 MINUTES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75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879" y="1498079"/>
            <a:ext cx="11362900" cy="4861778"/>
          </a:xfrm>
        </p:spPr>
        <p:txBody>
          <a:bodyPr>
            <a:noAutofit/>
          </a:bodyPr>
          <a:lstStyle/>
          <a:p>
            <a:r>
              <a:rPr lang="en-GB" sz="3600" dirty="0" smtClean="0"/>
              <a:t>Encourage the </a:t>
            </a:r>
            <a:r>
              <a:rPr lang="en-GB" sz="3600" b="1" dirty="0" smtClean="0"/>
              <a:t>production of </a:t>
            </a:r>
            <a:r>
              <a:rPr lang="en-GB" sz="3600" b="1" dirty="0" smtClean="0">
                <a:solidFill>
                  <a:srgbClr val="FF0000"/>
                </a:solidFill>
              </a:rPr>
              <a:t>merit goods </a:t>
            </a:r>
            <a:r>
              <a:rPr lang="en-GB" sz="3600" dirty="0" smtClean="0"/>
              <a:t>– products that are beneficial to society.</a:t>
            </a:r>
          </a:p>
          <a:p>
            <a:r>
              <a:rPr lang="en-GB" sz="3600" dirty="0" smtClean="0"/>
              <a:t>Cheaper prices mean that supply increase and </a:t>
            </a:r>
            <a:r>
              <a:rPr lang="en-GB" sz="3600" b="1" dirty="0" smtClean="0"/>
              <a:t>this brings the price down, which encourages consumption.</a:t>
            </a:r>
          </a:p>
          <a:p>
            <a:endParaRPr lang="en-GB" sz="3600" dirty="0" smtClean="0"/>
          </a:p>
          <a:p>
            <a:r>
              <a:rPr lang="en-GB" sz="3600" dirty="0" smtClean="0"/>
              <a:t>Supports </a:t>
            </a:r>
            <a:r>
              <a:rPr lang="en-GB" sz="3600" b="1" dirty="0" smtClean="0"/>
              <a:t>unestablished industries</a:t>
            </a:r>
            <a:r>
              <a:rPr lang="en-GB" sz="3600" dirty="0" smtClean="0"/>
              <a:t>, that might otherwise not grow due to competition.</a:t>
            </a:r>
          </a:p>
        </p:txBody>
      </p:sp>
      <p:sp>
        <p:nvSpPr>
          <p:cNvPr id="7" name="Rectangle 6"/>
          <p:cNvSpPr/>
          <p:nvPr/>
        </p:nvSpPr>
        <p:spPr>
          <a:xfrm>
            <a:off x="551302" y="367490"/>
            <a:ext cx="7545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SUBSIDIES – Why bother?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74480" y="6550223"/>
            <a:ext cx="38175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u="sng" dirty="0">
                <a:hlinkClick r:id="rId2"/>
              </a:rPr>
              <a:t>http://www.youtube.com/watch?v=NykcR3RhyR4</a:t>
            </a:r>
            <a:endParaRPr lang="en-GB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8374480" y="219793"/>
            <a:ext cx="3659335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b="1" dirty="0" smtClean="0"/>
              <a:t>Merit goods as those goods/services</a:t>
            </a:r>
            <a:br>
              <a:rPr lang="en-GB" b="1" dirty="0" smtClean="0"/>
            </a:br>
            <a:r>
              <a:rPr lang="en-GB" b="1" dirty="0" smtClean="0"/>
              <a:t>that provide a positive benefit to</a:t>
            </a:r>
            <a:br>
              <a:rPr lang="en-GB" b="1" dirty="0" smtClean="0"/>
            </a:br>
            <a:r>
              <a:rPr lang="en-GB" b="1" dirty="0" smtClean="0"/>
              <a:t>society (we come back to this).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20429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nd farm in Scotlan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011" y="3739051"/>
            <a:ext cx="3478662" cy="2020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4" descr="http://s1.reutersmedia.net/resources/r/?m=02&amp;d=20131107&amp;t=2&amp;i=809936888&amp;w=644&amp;fh=&amp;fw=&amp;ll=&amp;pl=&amp;sq=&amp;r=CBRE9A61MUL00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191" y="1610933"/>
            <a:ext cx="4286250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ichef-1.bbci.co.uk/news/660/cpsprodpb/648E/production/_85624752_hitachitrain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142" y="3839783"/>
            <a:ext cx="3888058" cy="243818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551302" y="367490"/>
            <a:ext cx="111857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SUBSIDIES – Recent Examples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46879" y="1498079"/>
            <a:ext cx="5357235" cy="48617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 smtClean="0"/>
              <a:t>Read the article about one of three recent subsidy examples.</a:t>
            </a:r>
          </a:p>
          <a:p>
            <a:endParaRPr lang="en-GB" sz="3600" dirty="0" smtClean="0"/>
          </a:p>
          <a:p>
            <a:r>
              <a:rPr lang="en-GB" sz="3600" dirty="0" smtClean="0"/>
              <a:t>Answer the questions and be ready to discuss with the class.</a:t>
            </a:r>
          </a:p>
        </p:txBody>
      </p:sp>
    </p:spTree>
    <p:extLst>
      <p:ext uri="{BB962C8B-B14F-4D97-AF65-F5344CB8AC3E}">
        <p14:creationId xmlns:p14="http://schemas.microsoft.com/office/powerpoint/2010/main" val="398731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http://ichef-1.bbci.co.uk/news/660/cpsprodpb/648E/production/_85624752_hitachitrai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428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Wind farm in Scotla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887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://www.belectric.co.uk/wp-content/uploads/2014/04/Holt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67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547" y="331656"/>
            <a:ext cx="93887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SOLUTION TO THE FOLLOWING?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http://www.foe.co.uk/imgs/pollution_park_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555" y="1563968"/>
            <a:ext cx="3234521" cy="206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energies.sfen.org/wp-content/uploads/2014/09/Health-pollution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65" y="1506209"/>
            <a:ext cx="3487184" cy="239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smoke-electronic-cigarettes.co.uk/images/BENS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09" y="4209693"/>
            <a:ext cx="2799895" cy="223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aadms.org/images/educati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811" y="4209693"/>
            <a:ext cx="3259455" cy="264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fitfoodcoach.files.wordpress.com/2010/04/vodka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2" r="36297"/>
          <a:stretch/>
        </p:blipFill>
        <p:spPr bwMode="auto">
          <a:xfrm>
            <a:off x="10634272" y="413983"/>
            <a:ext cx="1266573" cy="397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s3.amazonaws.com/images.newscred.com/50dda0d5de9230cb1b2a853aadf3062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749" y="3972221"/>
            <a:ext cx="4014686" cy="265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www.businesscomputingworld.co.uk/wp-content/uploads/2012/07/Slow-Broadband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765" y="1598719"/>
            <a:ext cx="3188917" cy="221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15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144" y="1849076"/>
            <a:ext cx="11643590" cy="4351338"/>
          </a:xfrm>
        </p:spPr>
        <p:txBody>
          <a:bodyPr>
            <a:noAutofit/>
          </a:bodyPr>
          <a:lstStyle/>
          <a:p>
            <a:r>
              <a:rPr lang="en-GB" sz="4000" b="1" dirty="0">
                <a:solidFill>
                  <a:srgbClr val="C00000"/>
                </a:solidFill>
              </a:rPr>
              <a:t>Lo1: </a:t>
            </a:r>
            <a:r>
              <a:rPr lang="en-GB" sz="4000" b="1" dirty="0" smtClean="0">
                <a:solidFill>
                  <a:srgbClr val="C00000"/>
                </a:solidFill>
              </a:rPr>
              <a:t>Explain what is meant by a subsidy.</a:t>
            </a:r>
          </a:p>
          <a:p>
            <a:endParaRPr lang="en-GB" sz="4000" b="1" dirty="0"/>
          </a:p>
          <a:p>
            <a:r>
              <a:rPr lang="en-GB" sz="4000" b="1" dirty="0" smtClean="0">
                <a:solidFill>
                  <a:srgbClr val="0070C0"/>
                </a:solidFill>
              </a:rPr>
              <a:t>Lo2: Analyse the impacts of elasticity upon subsidies.</a:t>
            </a:r>
          </a:p>
          <a:p>
            <a:endParaRPr lang="en-GB" sz="4000" b="1" dirty="0">
              <a:solidFill>
                <a:srgbClr val="0070C0"/>
              </a:solidFill>
            </a:endParaRPr>
          </a:p>
          <a:p>
            <a:r>
              <a:rPr lang="en-GB" sz="4000" b="1" dirty="0" smtClean="0">
                <a:solidFill>
                  <a:schemeClr val="accent6">
                    <a:lumMod val="75000"/>
                  </a:schemeClr>
                </a:solidFill>
              </a:rPr>
              <a:t>Lo3: Evaluate the impacts of subsidies on consumers, producers and government – diagrammatically.</a:t>
            </a:r>
            <a:endParaRPr lang="en-GB" sz="40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2279576" y="382669"/>
            <a:ext cx="76328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LEARNING OBJECTIVES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176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879" y="1498079"/>
            <a:ext cx="11362900" cy="3769957"/>
          </a:xfrm>
        </p:spPr>
        <p:txBody>
          <a:bodyPr>
            <a:noAutofit/>
          </a:bodyPr>
          <a:lstStyle/>
          <a:p>
            <a:r>
              <a:rPr lang="en-GB" sz="4000" dirty="0" smtClean="0"/>
              <a:t>Edexcel definition…</a:t>
            </a:r>
          </a:p>
          <a:p>
            <a:endParaRPr lang="en-GB" sz="4000" dirty="0"/>
          </a:p>
          <a:p>
            <a:r>
              <a:rPr lang="en-GB" sz="5400" dirty="0" smtClean="0">
                <a:solidFill>
                  <a:srgbClr val="FF0000"/>
                </a:solidFill>
              </a:rPr>
              <a:t>“</a:t>
            </a:r>
            <a:r>
              <a:rPr lang="en-GB" sz="5400" b="1" dirty="0" smtClean="0">
                <a:solidFill>
                  <a:srgbClr val="FF0000"/>
                </a:solidFill>
              </a:rPr>
              <a:t>Grant </a:t>
            </a:r>
            <a:r>
              <a:rPr lang="en-GB" sz="5400" b="1" dirty="0">
                <a:solidFill>
                  <a:srgbClr val="FF0000"/>
                </a:solidFill>
              </a:rPr>
              <a:t>from government to increase production </a:t>
            </a:r>
            <a:r>
              <a:rPr lang="en-GB" sz="5400" b="1" dirty="0" smtClean="0">
                <a:solidFill>
                  <a:srgbClr val="FF0000"/>
                </a:solidFill>
              </a:rPr>
              <a:t>and </a:t>
            </a:r>
            <a:r>
              <a:rPr lang="en-GB" sz="5400" b="1" dirty="0">
                <a:solidFill>
                  <a:srgbClr val="FF0000"/>
                </a:solidFill>
              </a:rPr>
              <a:t>reduce </a:t>
            </a:r>
            <a:r>
              <a:rPr lang="en-GB" sz="5400" b="1" dirty="0" smtClean="0">
                <a:solidFill>
                  <a:srgbClr val="FF0000"/>
                </a:solidFill>
              </a:rPr>
              <a:t>price. It is the opposite of a tax.”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856144" y="367490"/>
            <a:ext cx="31418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SUBSIDIES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74480" y="6550223"/>
            <a:ext cx="38175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u="sng" dirty="0">
                <a:hlinkClick r:id="rId2"/>
              </a:rPr>
              <a:t>http://www.youtube.com/watch?v=NykcR3RhyR4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70605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879" y="1498079"/>
            <a:ext cx="11362900" cy="5156721"/>
          </a:xfrm>
        </p:spPr>
        <p:txBody>
          <a:bodyPr>
            <a:noAutofit/>
          </a:bodyPr>
          <a:lstStyle/>
          <a:p>
            <a:r>
              <a:rPr lang="en-GB" sz="4000" dirty="0" smtClean="0"/>
              <a:t>Why subsidise certain goods?</a:t>
            </a:r>
          </a:p>
          <a:p>
            <a:endParaRPr lang="en-GB" sz="4000" dirty="0"/>
          </a:p>
          <a:p>
            <a:r>
              <a:rPr lang="en-GB" sz="4800" dirty="0" smtClean="0">
                <a:solidFill>
                  <a:srgbClr val="FF0000"/>
                </a:solidFill>
              </a:rPr>
              <a:t>Often they are goods that are under-consumed and offer a benefit to society.</a:t>
            </a:r>
          </a:p>
          <a:p>
            <a:r>
              <a:rPr lang="en-GB" sz="4800" b="1" dirty="0" smtClean="0">
                <a:solidFill>
                  <a:srgbClr val="FF0000"/>
                </a:solidFill>
              </a:rPr>
              <a:t>They may also have a positive XED (substitute) with a product that is negative to society.</a:t>
            </a:r>
          </a:p>
        </p:txBody>
      </p:sp>
      <p:sp>
        <p:nvSpPr>
          <p:cNvPr id="7" name="Rectangle 6"/>
          <p:cNvSpPr/>
          <p:nvPr/>
        </p:nvSpPr>
        <p:spPr>
          <a:xfrm>
            <a:off x="856144" y="367490"/>
            <a:ext cx="31418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SUBSIDIES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74480" y="6550223"/>
            <a:ext cx="38175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u="sng" dirty="0">
                <a:hlinkClick r:id="rId2"/>
              </a:rPr>
              <a:t>http://www.youtube.com/watch?v=NykcR3RhyR4</a:t>
            </a:r>
            <a:endParaRPr lang="en-GB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8374480" y="219793"/>
            <a:ext cx="3659335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b="1" dirty="0" smtClean="0"/>
              <a:t>Merit goods as those goods/services</a:t>
            </a:r>
            <a:br>
              <a:rPr lang="en-GB" b="1" dirty="0" smtClean="0"/>
            </a:br>
            <a:r>
              <a:rPr lang="en-GB" b="1" dirty="0" smtClean="0"/>
              <a:t>that provide a positive benefit to</a:t>
            </a:r>
            <a:br>
              <a:rPr lang="en-GB" b="1" dirty="0" smtClean="0"/>
            </a:br>
            <a:r>
              <a:rPr lang="en-GB" b="1" dirty="0" smtClean="0"/>
              <a:t>society (we come back to this).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90965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526" y="1290820"/>
            <a:ext cx="11362900" cy="2500715"/>
          </a:xfrm>
        </p:spPr>
        <p:txBody>
          <a:bodyPr>
            <a:noAutofit/>
          </a:bodyPr>
          <a:lstStyle/>
          <a:p>
            <a:endParaRPr lang="en-GB" sz="4000" b="1" dirty="0" smtClean="0"/>
          </a:p>
          <a:p>
            <a:r>
              <a:rPr lang="en-GB" sz="4000" b="1" dirty="0" smtClean="0"/>
              <a:t>Encourage production/supply of a good by </a:t>
            </a:r>
            <a:r>
              <a:rPr lang="en-GB" sz="4000" b="1" dirty="0" smtClean="0">
                <a:solidFill>
                  <a:srgbClr val="FF0000"/>
                </a:solidFill>
              </a:rPr>
              <a:t>lowering production costs.</a:t>
            </a:r>
          </a:p>
          <a:p>
            <a:r>
              <a:rPr lang="en-GB" sz="4000" b="1" dirty="0" smtClean="0"/>
              <a:t>Shifts </a:t>
            </a:r>
            <a:r>
              <a:rPr lang="en-GB" sz="4000" b="1" dirty="0"/>
              <a:t>the supply </a:t>
            </a:r>
            <a:r>
              <a:rPr lang="en-GB" sz="4000" b="1" dirty="0" smtClean="0"/>
              <a:t>to </a:t>
            </a:r>
            <a:r>
              <a:rPr lang="en-GB" sz="4000" b="1" dirty="0"/>
              <a:t>the right – lowers price, more </a:t>
            </a:r>
            <a:r>
              <a:rPr lang="en-GB" sz="4000" b="1" dirty="0" smtClean="0"/>
              <a:t>output. Same amount of subsidy for every unit.</a:t>
            </a:r>
          </a:p>
          <a:p>
            <a:endParaRPr lang="en-GB" sz="4000" b="1" dirty="0" smtClean="0"/>
          </a:p>
          <a:p>
            <a:r>
              <a:rPr lang="en-GB" sz="4000" b="1" dirty="0" smtClean="0">
                <a:solidFill>
                  <a:srgbClr val="FF0000"/>
                </a:solidFill>
              </a:rPr>
              <a:t>Consumer </a:t>
            </a:r>
            <a:r>
              <a:rPr lang="en-GB" sz="4000" b="1" dirty="0">
                <a:solidFill>
                  <a:srgbClr val="FF0000"/>
                </a:solidFill>
              </a:rPr>
              <a:t>doesn’t experience the whole benefit </a:t>
            </a:r>
            <a:r>
              <a:rPr lang="en-GB" sz="4000" b="1" dirty="0"/>
              <a:t>of the </a:t>
            </a:r>
            <a:r>
              <a:rPr lang="en-GB" sz="4000" b="1" dirty="0" smtClean="0"/>
              <a:t>subsidy, </a:t>
            </a:r>
            <a:r>
              <a:rPr lang="en-GB" sz="4000" b="1" dirty="0"/>
              <a:t>producers holds onto some</a:t>
            </a:r>
            <a:r>
              <a:rPr lang="en-GB" sz="4000" b="1" dirty="0" smtClean="0"/>
              <a:t>.</a:t>
            </a:r>
            <a:endParaRPr lang="en-GB" sz="4000" b="1" dirty="0"/>
          </a:p>
        </p:txBody>
      </p:sp>
      <p:sp>
        <p:nvSpPr>
          <p:cNvPr id="7" name="Rectangle 6"/>
          <p:cNvSpPr/>
          <p:nvPr/>
        </p:nvSpPr>
        <p:spPr>
          <a:xfrm>
            <a:off x="856144" y="367490"/>
            <a:ext cx="31418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SUBSIDIES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744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3600450" y="1773238"/>
            <a:ext cx="1" cy="421623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3600452" y="5989472"/>
            <a:ext cx="614468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3983567" y="2276475"/>
            <a:ext cx="4895851" cy="2881313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 flipV="1">
            <a:off x="3888319" y="2133599"/>
            <a:ext cx="4703234" cy="3246439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9745135" y="6031411"/>
            <a:ext cx="1441451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b="1"/>
              <a:t>Quantity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2928408" y="1406526"/>
            <a:ext cx="1344084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b="1" dirty="0"/>
              <a:t>Price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3312585" y="5989472"/>
            <a:ext cx="1056216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0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8976785" y="5013326"/>
            <a:ext cx="958849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D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8564255" y="1875169"/>
            <a:ext cx="11514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b="1" dirty="0" smtClean="0"/>
              <a:t>S1</a:t>
            </a:r>
            <a:endParaRPr lang="en-GB" altLang="en-US" sz="2000" b="1" dirty="0"/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6383866" y="3644901"/>
            <a:ext cx="1" cy="2344571"/>
          </a:xfrm>
          <a:prstGeom prst="line">
            <a:avLst/>
          </a:prstGeom>
          <a:noFill/>
          <a:ln w="9525" cmpd="sng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 flipH="1">
            <a:off x="3600451" y="3644900"/>
            <a:ext cx="2783416" cy="0"/>
          </a:xfrm>
          <a:prstGeom prst="line">
            <a:avLst/>
          </a:prstGeom>
          <a:noFill/>
          <a:ln w="9525" cmpd="sng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6191252" y="6062497"/>
            <a:ext cx="6731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b="1" dirty="0" smtClean="0"/>
              <a:t>Q1</a:t>
            </a:r>
            <a:endParaRPr lang="en-GB" altLang="en-US" sz="2000" b="1" dirty="0"/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3024717" y="3500438"/>
            <a:ext cx="5757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b="1" dirty="0" smtClean="0"/>
              <a:t>P1</a:t>
            </a:r>
            <a:endParaRPr lang="en-GB" altLang="en-US" sz="2000" b="1" dirty="0"/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334435" y="5555172"/>
            <a:ext cx="240030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Equilibrium before introduction of a subsidy</a:t>
            </a:r>
          </a:p>
        </p:txBody>
      </p: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334434" y="4210380"/>
            <a:ext cx="2400300" cy="120032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/>
              <a:t>Government offers subsidy to producers – supply curve shifts to the right</a:t>
            </a:r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 flipV="1">
            <a:off x="5422901" y="3177548"/>
            <a:ext cx="3744383" cy="2447925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37" name="Line 25"/>
          <p:cNvSpPr>
            <a:spLocks noChangeShapeType="1"/>
          </p:cNvSpPr>
          <p:nvPr/>
        </p:nvSpPr>
        <p:spPr bwMode="auto">
          <a:xfrm>
            <a:off x="7440178" y="4377691"/>
            <a:ext cx="0" cy="1560193"/>
          </a:xfrm>
          <a:prstGeom prst="line">
            <a:avLst/>
          </a:prstGeom>
          <a:noFill/>
          <a:ln w="9525" cmpd="sng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38" name="Line 26"/>
          <p:cNvSpPr>
            <a:spLocks noChangeShapeType="1"/>
          </p:cNvSpPr>
          <p:nvPr/>
        </p:nvSpPr>
        <p:spPr bwMode="auto">
          <a:xfrm flipH="1">
            <a:off x="3600452" y="4346415"/>
            <a:ext cx="3783304" cy="0"/>
          </a:xfrm>
          <a:prstGeom prst="line">
            <a:avLst/>
          </a:prstGeom>
          <a:noFill/>
          <a:ln w="9525" cmpd="sng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39" name="Text Box 27"/>
          <p:cNvSpPr txBox="1">
            <a:spLocks noChangeArrowheads="1"/>
          </p:cNvSpPr>
          <p:nvPr/>
        </p:nvSpPr>
        <p:spPr bwMode="auto">
          <a:xfrm>
            <a:off x="7152217" y="6046954"/>
            <a:ext cx="863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b="1" dirty="0" smtClean="0"/>
              <a:t>Q2</a:t>
            </a:r>
            <a:endParaRPr lang="en-GB" altLang="en-US" sz="2000" b="1" dirty="0"/>
          </a:p>
        </p:txBody>
      </p:sp>
      <p:sp>
        <p:nvSpPr>
          <p:cNvPr id="13340" name="Text Box 28"/>
          <p:cNvSpPr txBox="1">
            <a:spLocks noChangeArrowheads="1"/>
          </p:cNvSpPr>
          <p:nvPr/>
        </p:nvSpPr>
        <p:spPr bwMode="auto">
          <a:xfrm>
            <a:off x="3024717" y="4149901"/>
            <a:ext cx="6709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b="1" dirty="0" smtClean="0"/>
              <a:t>P2</a:t>
            </a:r>
            <a:endParaRPr lang="en-GB" altLang="en-US" sz="2000" b="1" dirty="0"/>
          </a:p>
        </p:txBody>
      </p:sp>
      <p:sp>
        <p:nvSpPr>
          <p:cNvPr id="13343" name="Text Box 31"/>
          <p:cNvSpPr txBox="1">
            <a:spLocks noChangeArrowheads="1"/>
          </p:cNvSpPr>
          <p:nvPr/>
        </p:nvSpPr>
        <p:spPr bwMode="auto">
          <a:xfrm>
            <a:off x="312605" y="3141448"/>
            <a:ext cx="242213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/>
              <a:t>Quantity supplied and demanded increases from </a:t>
            </a:r>
            <a:r>
              <a:rPr lang="en-GB" altLang="en-US" dirty="0" smtClean="0"/>
              <a:t>Q1 </a:t>
            </a:r>
            <a:r>
              <a:rPr lang="en-GB" altLang="en-US" dirty="0"/>
              <a:t>– </a:t>
            </a:r>
            <a:r>
              <a:rPr lang="en-GB" altLang="en-US" dirty="0" smtClean="0"/>
              <a:t>Q2</a:t>
            </a:r>
            <a:endParaRPr lang="en-GB" altLang="en-US" dirty="0"/>
          </a:p>
        </p:txBody>
      </p:sp>
      <p:sp>
        <p:nvSpPr>
          <p:cNvPr id="30" name="Line 18"/>
          <p:cNvSpPr>
            <a:spLocks noChangeShapeType="1"/>
          </p:cNvSpPr>
          <p:nvPr/>
        </p:nvSpPr>
        <p:spPr bwMode="auto">
          <a:xfrm flipH="1">
            <a:off x="3600452" y="2962800"/>
            <a:ext cx="3783304" cy="0"/>
          </a:xfrm>
          <a:prstGeom prst="line">
            <a:avLst/>
          </a:prstGeom>
          <a:noFill/>
          <a:ln w="9525" cmpd="sng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9099044" y="2910409"/>
            <a:ext cx="11514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b="1" dirty="0" smtClean="0"/>
              <a:t>S2</a:t>
            </a:r>
            <a:endParaRPr lang="en-GB" alt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3078" y="1537811"/>
            <a:ext cx="2421658" cy="147732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Only part of the subsidy</a:t>
            </a:r>
            <a:br>
              <a:rPr lang="en-GB" dirty="0" smtClean="0"/>
            </a:br>
            <a:r>
              <a:rPr lang="en-GB" dirty="0" smtClean="0"/>
              <a:t>is passed onto the consumer, some is retained by the producer.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366487" y="271956"/>
            <a:ext cx="72341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HOW A SUBSIDY WORKS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9414588" y="227687"/>
            <a:ext cx="2583438" cy="1545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Total government expenditure = producer + consumer areas.</a:t>
            </a:r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440178" y="2962800"/>
            <a:ext cx="0" cy="1387156"/>
          </a:xfrm>
          <a:prstGeom prst="line">
            <a:avLst/>
          </a:prstGeom>
          <a:ln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9636880" y="2884712"/>
            <a:ext cx="2361146" cy="279275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 dirty="0" smtClean="0"/>
              <a:t>TAKE NOTE: The producer portion is now on the top. Consumer on the bottom. Opposite of taxation diagram – because the market price (what the consumer pays) has fallen, this therefore impacts the consumer.</a:t>
            </a:r>
            <a:endParaRPr lang="en-GB" sz="1700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161361" y="2524836"/>
            <a:ext cx="0" cy="119229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61356" y="2429300"/>
            <a:ext cx="2791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Vertical distance represents subsidy</a:t>
            </a:r>
            <a:br>
              <a:rPr lang="en-GB" sz="1400" dirty="0" smtClean="0"/>
            </a:br>
            <a:r>
              <a:rPr lang="en-GB" sz="1400" dirty="0" smtClean="0"/>
              <a:t>for one unit.</a:t>
            </a:r>
            <a:endParaRPr lang="en-GB" sz="1400" dirty="0"/>
          </a:p>
        </p:txBody>
      </p:sp>
      <p:sp>
        <p:nvSpPr>
          <p:cNvPr id="3" name="Rectangle 2"/>
          <p:cNvSpPr/>
          <p:nvPr/>
        </p:nvSpPr>
        <p:spPr>
          <a:xfrm>
            <a:off x="3614098" y="2948940"/>
            <a:ext cx="3817474" cy="709824"/>
          </a:xfrm>
          <a:prstGeom prst="rect">
            <a:avLst/>
          </a:prstGeom>
          <a:solidFill>
            <a:schemeClr val="accent2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</a:rPr>
              <a:t>Producer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14098" y="3656378"/>
            <a:ext cx="3817474" cy="691097"/>
          </a:xfrm>
          <a:prstGeom prst="rect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</a:rPr>
              <a:t>Consumer</a:t>
            </a:r>
            <a:endParaRPr lang="en-GB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67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nimBg="1"/>
      <p:bldP spid="13319" grpId="0" animBg="1"/>
      <p:bldP spid="13324" grpId="0"/>
      <p:bldP spid="13325" grpId="0"/>
      <p:bldP spid="13329" grpId="0" animBg="1"/>
      <p:bldP spid="13330" grpId="0" animBg="1"/>
      <p:bldP spid="13331" grpId="0"/>
      <p:bldP spid="13332" grpId="0"/>
      <p:bldP spid="13333" grpId="0" animBg="1"/>
      <p:bldP spid="13334" grpId="0" animBg="1"/>
      <p:bldP spid="13335" grpId="0" animBg="1"/>
      <p:bldP spid="13337" grpId="0" animBg="1"/>
      <p:bldP spid="13338" grpId="0" animBg="1"/>
      <p:bldP spid="13339" grpId="0"/>
      <p:bldP spid="13340" grpId="0"/>
      <p:bldP spid="13343" grpId="0" animBg="1"/>
      <p:bldP spid="30" grpId="0" animBg="1"/>
      <p:bldP spid="32" grpId="0"/>
      <p:bldP spid="5" grpId="0" animBg="1"/>
      <p:bldP spid="2" grpId="0" animBg="1"/>
      <p:bldP spid="10" grpId="0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14098" y="3226560"/>
            <a:ext cx="3817474" cy="1120916"/>
          </a:xfrm>
          <a:prstGeom prst="rect">
            <a:avLst/>
          </a:pr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</a:rPr>
              <a:t>Consumer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14098" y="2948940"/>
            <a:ext cx="3817474" cy="277619"/>
          </a:xfrm>
          <a:prstGeom prst="rect">
            <a:avLst/>
          </a:prstGeom>
          <a:solidFill>
            <a:schemeClr val="accent2">
              <a:lumMod val="60000"/>
              <a:lumOff val="40000"/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</a:rPr>
              <a:t>Producer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3600450" y="1773238"/>
            <a:ext cx="1" cy="421623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3600452" y="5989472"/>
            <a:ext cx="614468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6520033" y="1463783"/>
            <a:ext cx="1298873" cy="4097941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 flipV="1">
            <a:off x="3888319" y="2133599"/>
            <a:ext cx="4703234" cy="3246439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9745135" y="6031411"/>
            <a:ext cx="1441451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b="1"/>
              <a:t>Quantity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2928408" y="1406526"/>
            <a:ext cx="1344084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b="1" dirty="0"/>
              <a:t>Price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3312585" y="5989472"/>
            <a:ext cx="1056216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0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7780202" y="5399337"/>
            <a:ext cx="958849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D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8564255" y="1875169"/>
            <a:ext cx="11514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b="1" dirty="0" smtClean="0"/>
              <a:t>S1</a:t>
            </a:r>
            <a:endParaRPr lang="en-GB" altLang="en-US" sz="2000" b="1" dirty="0"/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 flipH="1">
            <a:off x="7056020" y="3186223"/>
            <a:ext cx="5431" cy="2787365"/>
          </a:xfrm>
          <a:prstGeom prst="line">
            <a:avLst/>
          </a:prstGeom>
          <a:noFill/>
          <a:ln w="9525" cmpd="sng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 flipH="1" flipV="1">
            <a:off x="3600450" y="3225399"/>
            <a:ext cx="3455570" cy="3184"/>
          </a:xfrm>
          <a:prstGeom prst="line">
            <a:avLst/>
          </a:prstGeom>
          <a:noFill/>
          <a:ln w="9525" cmpd="sng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6853767" y="6027343"/>
            <a:ext cx="6731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b="1" dirty="0" smtClean="0"/>
              <a:t>Q1</a:t>
            </a:r>
            <a:endParaRPr lang="en-GB" altLang="en-US" sz="2000" b="1" dirty="0"/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3165589" y="3097610"/>
            <a:ext cx="5757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b="1" dirty="0" smtClean="0"/>
              <a:t>P1</a:t>
            </a:r>
            <a:endParaRPr lang="en-GB" altLang="en-US" sz="2000" b="1" dirty="0"/>
          </a:p>
        </p:txBody>
      </p: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326143" y="3299618"/>
            <a:ext cx="2400300" cy="31700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dirty="0" smtClean="0"/>
              <a:t>It would be unwise for the producer to absorb the entire subsidy – </a:t>
            </a:r>
            <a:r>
              <a:rPr lang="en-GB" altLang="en-US" sz="2000" b="1" dirty="0" smtClean="0"/>
              <a:t>this is taxpayers money after all! </a:t>
            </a:r>
            <a:r>
              <a:rPr lang="en-GB" altLang="en-US" sz="2000" dirty="0" smtClean="0"/>
              <a:t>They would get a bad reputation with customers and may be punished by the government.</a:t>
            </a:r>
            <a:endParaRPr lang="en-GB" altLang="en-US" sz="2000" dirty="0"/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 flipV="1">
            <a:off x="5422901" y="3177548"/>
            <a:ext cx="3744383" cy="2447925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37" name="Line 25"/>
          <p:cNvSpPr>
            <a:spLocks noChangeShapeType="1"/>
          </p:cNvSpPr>
          <p:nvPr/>
        </p:nvSpPr>
        <p:spPr bwMode="auto">
          <a:xfrm>
            <a:off x="7440178" y="4377691"/>
            <a:ext cx="0" cy="1560193"/>
          </a:xfrm>
          <a:prstGeom prst="line">
            <a:avLst/>
          </a:prstGeom>
          <a:noFill/>
          <a:ln w="9525" cmpd="sng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38" name="Line 26"/>
          <p:cNvSpPr>
            <a:spLocks noChangeShapeType="1"/>
          </p:cNvSpPr>
          <p:nvPr/>
        </p:nvSpPr>
        <p:spPr bwMode="auto">
          <a:xfrm flipH="1">
            <a:off x="3600452" y="4346415"/>
            <a:ext cx="3783304" cy="0"/>
          </a:xfrm>
          <a:prstGeom prst="line">
            <a:avLst/>
          </a:prstGeom>
          <a:noFill/>
          <a:ln w="9525" cmpd="sng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39" name="Text Box 27"/>
          <p:cNvSpPr txBox="1">
            <a:spLocks noChangeArrowheads="1"/>
          </p:cNvSpPr>
          <p:nvPr/>
        </p:nvSpPr>
        <p:spPr bwMode="auto">
          <a:xfrm>
            <a:off x="7228417" y="6034254"/>
            <a:ext cx="863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b="1" dirty="0" smtClean="0"/>
              <a:t>Q2</a:t>
            </a:r>
            <a:endParaRPr lang="en-GB" altLang="en-US" sz="2000" b="1" dirty="0"/>
          </a:p>
        </p:txBody>
      </p:sp>
      <p:sp>
        <p:nvSpPr>
          <p:cNvPr id="13340" name="Text Box 28"/>
          <p:cNvSpPr txBox="1">
            <a:spLocks noChangeArrowheads="1"/>
          </p:cNvSpPr>
          <p:nvPr/>
        </p:nvSpPr>
        <p:spPr bwMode="auto">
          <a:xfrm>
            <a:off x="3137471" y="4143431"/>
            <a:ext cx="6709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b="1" dirty="0" smtClean="0"/>
              <a:t>P2</a:t>
            </a:r>
            <a:endParaRPr lang="en-GB" altLang="en-US" sz="2000" b="1" dirty="0"/>
          </a:p>
        </p:txBody>
      </p:sp>
      <p:sp>
        <p:nvSpPr>
          <p:cNvPr id="13343" name="Text Box 31"/>
          <p:cNvSpPr txBox="1">
            <a:spLocks noChangeArrowheads="1"/>
          </p:cNvSpPr>
          <p:nvPr/>
        </p:nvSpPr>
        <p:spPr bwMode="auto">
          <a:xfrm>
            <a:off x="326143" y="1174223"/>
            <a:ext cx="2422130" cy="19389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dirty="0" smtClean="0"/>
              <a:t>Producers know that they will have to pass on a large amount of the subsidy, in order to get reasonable change in Q. </a:t>
            </a:r>
            <a:endParaRPr lang="en-GB" altLang="en-US" sz="2000" dirty="0"/>
          </a:p>
        </p:txBody>
      </p:sp>
      <p:sp>
        <p:nvSpPr>
          <p:cNvPr id="30" name="Line 18"/>
          <p:cNvSpPr>
            <a:spLocks noChangeShapeType="1"/>
          </p:cNvSpPr>
          <p:nvPr/>
        </p:nvSpPr>
        <p:spPr bwMode="auto">
          <a:xfrm flipH="1">
            <a:off x="3600452" y="2962800"/>
            <a:ext cx="3783304" cy="0"/>
          </a:xfrm>
          <a:prstGeom prst="line">
            <a:avLst/>
          </a:prstGeom>
          <a:noFill/>
          <a:ln w="9525" cmpd="sng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9099044" y="2910409"/>
            <a:ext cx="11514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b="1" dirty="0" smtClean="0"/>
              <a:t>S2</a:t>
            </a:r>
            <a:endParaRPr lang="en-GB" altLang="en-US" sz="2000" b="1" dirty="0"/>
          </a:p>
        </p:txBody>
      </p:sp>
      <p:sp>
        <p:nvSpPr>
          <p:cNvPr id="37" name="Rectangle 36"/>
          <p:cNvSpPr/>
          <p:nvPr/>
        </p:nvSpPr>
        <p:spPr>
          <a:xfrm>
            <a:off x="312605" y="181120"/>
            <a:ext cx="80298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Inelastic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Demand + Subsidy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440178" y="2962800"/>
            <a:ext cx="0" cy="1387156"/>
          </a:xfrm>
          <a:prstGeom prst="line">
            <a:avLst/>
          </a:prstGeom>
          <a:ln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161361" y="2524836"/>
            <a:ext cx="0" cy="119229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61356" y="2429300"/>
            <a:ext cx="2791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Vertical distance represents subsidy</a:t>
            </a:r>
            <a:br>
              <a:rPr lang="en-GB" sz="1400" dirty="0" smtClean="0"/>
            </a:br>
            <a:r>
              <a:rPr lang="en-GB" sz="1400" dirty="0" smtClean="0"/>
              <a:t>for one unit.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03188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13318" grpId="0" animBg="1"/>
      <p:bldP spid="13319" grpId="0" animBg="1"/>
      <p:bldP spid="13324" grpId="0"/>
      <p:bldP spid="13325" grpId="0"/>
      <p:bldP spid="13329" grpId="0" animBg="1"/>
      <p:bldP spid="13330" grpId="0" animBg="1"/>
      <p:bldP spid="13331" grpId="0"/>
      <p:bldP spid="13332" grpId="0"/>
      <p:bldP spid="13334" grpId="0" animBg="1"/>
      <p:bldP spid="13335" grpId="0" animBg="1"/>
      <p:bldP spid="13337" grpId="0" animBg="1"/>
      <p:bldP spid="13338" grpId="0" animBg="1"/>
      <p:bldP spid="13339" grpId="0"/>
      <p:bldP spid="13340" grpId="0"/>
      <p:bldP spid="13343" grpId="0" animBg="1"/>
      <p:bldP spid="30" grpId="0" animBg="1"/>
      <p:bldP spid="32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14098" y="3504238"/>
            <a:ext cx="4360673" cy="448476"/>
          </a:xfrm>
          <a:prstGeom prst="rect">
            <a:avLst/>
          </a:pr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</a:rPr>
              <a:t>Consumer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3600450" y="1773238"/>
            <a:ext cx="1" cy="421623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3600452" y="5989472"/>
            <a:ext cx="614468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4618930" y="2884879"/>
            <a:ext cx="4467619" cy="1425017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 flipV="1">
            <a:off x="3888319" y="2133599"/>
            <a:ext cx="4703234" cy="3246439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9745135" y="6031411"/>
            <a:ext cx="1441451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b="1"/>
              <a:t>Quantity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2928408" y="1406526"/>
            <a:ext cx="1344084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b="1" dirty="0"/>
              <a:t>Price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3312585" y="5989472"/>
            <a:ext cx="1056216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0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9101480" y="4218153"/>
            <a:ext cx="958849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D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8564255" y="1875169"/>
            <a:ext cx="11514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b="1" dirty="0" smtClean="0"/>
              <a:t>S1</a:t>
            </a:r>
            <a:endParaRPr lang="en-GB" altLang="en-US" sz="2000" b="1" dirty="0"/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 flipH="1">
            <a:off x="6598820" y="3500438"/>
            <a:ext cx="0" cy="2473150"/>
          </a:xfrm>
          <a:prstGeom prst="line">
            <a:avLst/>
          </a:prstGeom>
          <a:noFill/>
          <a:ln w="9525" cmpd="sng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 flipH="1" flipV="1">
            <a:off x="3600450" y="3492099"/>
            <a:ext cx="2998370" cy="0"/>
          </a:xfrm>
          <a:prstGeom prst="line">
            <a:avLst/>
          </a:prstGeom>
          <a:noFill/>
          <a:ln w="9525" cmpd="sng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6336535" y="6014712"/>
            <a:ext cx="6731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b="1" dirty="0" smtClean="0"/>
              <a:t>Q1</a:t>
            </a:r>
            <a:endParaRPr lang="en-GB" altLang="en-US" sz="2000" b="1" dirty="0"/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3175475" y="3298019"/>
            <a:ext cx="5757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b="1" dirty="0" smtClean="0"/>
              <a:t>P1</a:t>
            </a:r>
            <a:endParaRPr lang="en-GB" altLang="en-US" sz="2000" b="1" dirty="0"/>
          </a:p>
        </p:txBody>
      </p: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302590" y="4034596"/>
            <a:ext cx="2400300" cy="19389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dirty="0" smtClean="0"/>
              <a:t>The rest of the subsidy would be kept by the firm, perhaps for research and development purpose.</a:t>
            </a:r>
            <a:endParaRPr lang="en-GB" altLang="en-US" sz="2000" dirty="0"/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 flipV="1">
            <a:off x="5422901" y="3177548"/>
            <a:ext cx="3744383" cy="2447925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37" name="Line 25"/>
          <p:cNvSpPr>
            <a:spLocks noChangeShapeType="1"/>
          </p:cNvSpPr>
          <p:nvPr/>
        </p:nvSpPr>
        <p:spPr bwMode="auto">
          <a:xfrm>
            <a:off x="7970601" y="3945731"/>
            <a:ext cx="0" cy="2073040"/>
          </a:xfrm>
          <a:prstGeom prst="line">
            <a:avLst/>
          </a:prstGeom>
          <a:noFill/>
          <a:ln w="9525" cmpd="sng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38" name="Line 26"/>
          <p:cNvSpPr>
            <a:spLocks noChangeShapeType="1"/>
          </p:cNvSpPr>
          <p:nvPr/>
        </p:nvSpPr>
        <p:spPr bwMode="auto">
          <a:xfrm flipH="1">
            <a:off x="3600451" y="3965415"/>
            <a:ext cx="4381451" cy="0"/>
          </a:xfrm>
          <a:prstGeom prst="line">
            <a:avLst/>
          </a:prstGeom>
          <a:noFill/>
          <a:ln w="9525" cmpd="sng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39" name="Text Box 27"/>
          <p:cNvSpPr txBox="1">
            <a:spLocks noChangeArrowheads="1"/>
          </p:cNvSpPr>
          <p:nvPr/>
        </p:nvSpPr>
        <p:spPr bwMode="auto">
          <a:xfrm>
            <a:off x="7729556" y="6034852"/>
            <a:ext cx="863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b="1" dirty="0" smtClean="0"/>
              <a:t>Q2</a:t>
            </a:r>
            <a:endParaRPr lang="en-GB" altLang="en-US" sz="2000" b="1" dirty="0"/>
          </a:p>
        </p:txBody>
      </p:sp>
      <p:sp>
        <p:nvSpPr>
          <p:cNvPr id="13340" name="Text Box 28"/>
          <p:cNvSpPr txBox="1">
            <a:spLocks noChangeArrowheads="1"/>
          </p:cNvSpPr>
          <p:nvPr/>
        </p:nvSpPr>
        <p:spPr bwMode="auto">
          <a:xfrm>
            <a:off x="3175667" y="3743501"/>
            <a:ext cx="6709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b="1" dirty="0" smtClean="0"/>
              <a:t>P2</a:t>
            </a:r>
            <a:endParaRPr lang="en-GB" altLang="en-US" sz="2000" b="1" dirty="0"/>
          </a:p>
        </p:txBody>
      </p:sp>
      <p:sp>
        <p:nvSpPr>
          <p:cNvPr id="13343" name="Text Box 31"/>
          <p:cNvSpPr txBox="1">
            <a:spLocks noChangeArrowheads="1"/>
          </p:cNvSpPr>
          <p:nvPr/>
        </p:nvSpPr>
        <p:spPr bwMode="auto">
          <a:xfrm>
            <a:off x="280760" y="1871432"/>
            <a:ext cx="2422130" cy="19389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dirty="0" smtClean="0"/>
              <a:t>The producers knows that they only have to pass on a small amount of the subsidy, to get a larger change in Q.</a:t>
            </a:r>
            <a:endParaRPr lang="en-GB" altLang="en-US" sz="2000" dirty="0"/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9099044" y="2910409"/>
            <a:ext cx="11514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b="1" dirty="0" smtClean="0"/>
              <a:t>S2</a:t>
            </a:r>
            <a:endParaRPr lang="en-GB" altLang="en-US" sz="2000" b="1" dirty="0"/>
          </a:p>
        </p:txBody>
      </p:sp>
      <p:sp>
        <p:nvSpPr>
          <p:cNvPr id="37" name="Rectangle 36"/>
          <p:cNvSpPr/>
          <p:nvPr/>
        </p:nvSpPr>
        <p:spPr>
          <a:xfrm>
            <a:off x="595535" y="181120"/>
            <a:ext cx="74639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</a:t>
            </a:r>
            <a:r>
              <a:rPr lang="en-US" sz="5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lastic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Demand + Subsidy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973578" y="2556400"/>
            <a:ext cx="0" cy="1387156"/>
          </a:xfrm>
          <a:prstGeom prst="line">
            <a:avLst/>
          </a:prstGeom>
          <a:ln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161361" y="2524836"/>
            <a:ext cx="0" cy="119229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61356" y="2429300"/>
            <a:ext cx="2791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Vertical distance represents subsidy</a:t>
            </a:r>
            <a:br>
              <a:rPr lang="en-GB" sz="1400" dirty="0" smtClean="0"/>
            </a:br>
            <a:r>
              <a:rPr lang="en-GB" sz="1400" dirty="0" smtClean="0"/>
              <a:t>for one unit.</a:t>
            </a:r>
            <a:endParaRPr lang="en-GB" sz="1400" dirty="0"/>
          </a:p>
        </p:txBody>
      </p:sp>
      <p:sp>
        <p:nvSpPr>
          <p:cNvPr id="30" name="Line 18"/>
          <p:cNvSpPr>
            <a:spLocks noChangeShapeType="1"/>
          </p:cNvSpPr>
          <p:nvPr/>
        </p:nvSpPr>
        <p:spPr bwMode="auto">
          <a:xfrm flipH="1">
            <a:off x="3600452" y="2581800"/>
            <a:ext cx="4345826" cy="0"/>
          </a:xfrm>
          <a:prstGeom prst="line">
            <a:avLst/>
          </a:prstGeom>
          <a:noFill/>
          <a:ln w="9525" cmpd="sng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614098" y="2601412"/>
            <a:ext cx="4367804" cy="892862"/>
          </a:xfrm>
          <a:prstGeom prst="rect">
            <a:avLst/>
          </a:prstGeom>
          <a:solidFill>
            <a:schemeClr val="accent2">
              <a:lumMod val="60000"/>
              <a:lumOff val="40000"/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</a:rPr>
              <a:t>Producer</a:t>
            </a:r>
            <a:endParaRPr lang="en-GB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1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318" grpId="0" animBg="1"/>
      <p:bldP spid="13319" grpId="0" animBg="1"/>
      <p:bldP spid="13324" grpId="0"/>
      <p:bldP spid="13325" grpId="0"/>
      <p:bldP spid="13329" grpId="0" animBg="1"/>
      <p:bldP spid="13330" grpId="0" animBg="1"/>
      <p:bldP spid="13331" grpId="0"/>
      <p:bldP spid="13332" grpId="0"/>
      <p:bldP spid="13334" grpId="0" animBg="1"/>
      <p:bldP spid="13335" grpId="0" animBg="1"/>
      <p:bldP spid="13337" grpId="0" animBg="1"/>
      <p:bldP spid="13338" grpId="0" animBg="1"/>
      <p:bldP spid="13339" grpId="0"/>
      <p:bldP spid="13340" grpId="0"/>
      <p:bldP spid="13343" grpId="0" animBg="1"/>
      <p:bldP spid="32" grpId="0"/>
      <p:bldP spid="10" grpId="0"/>
      <p:bldP spid="30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4157</TotalTime>
  <Words>630</Words>
  <Application>Microsoft Office PowerPoint</Application>
  <PresentationFormat>Widescreen</PresentationFormat>
  <Paragraphs>110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Wilson</dc:creator>
  <cp:lastModifiedBy>Michael Wilson</cp:lastModifiedBy>
  <cp:revision>282</cp:revision>
  <dcterms:created xsi:type="dcterms:W3CDTF">2013-12-06T10:07:58Z</dcterms:created>
  <dcterms:modified xsi:type="dcterms:W3CDTF">2017-11-17T10:56:20Z</dcterms:modified>
</cp:coreProperties>
</file>