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image3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37"/>
  </p:notesMasterIdLst>
  <p:sldIdLst>
    <p:sldId id="256" r:id="rId4"/>
    <p:sldId id="275" r:id="rId5"/>
    <p:sldId id="266" r:id="rId6"/>
    <p:sldId id="258" r:id="rId7"/>
    <p:sldId id="259" r:id="rId8"/>
    <p:sldId id="260" r:id="rId9"/>
    <p:sldId id="303" r:id="rId10"/>
    <p:sldId id="304" r:id="rId11"/>
    <p:sldId id="305" r:id="rId12"/>
    <p:sldId id="306" r:id="rId13"/>
    <p:sldId id="299" r:id="rId14"/>
    <p:sldId id="300" r:id="rId15"/>
    <p:sldId id="301" r:id="rId16"/>
    <p:sldId id="302" r:id="rId17"/>
    <p:sldId id="290" r:id="rId18"/>
    <p:sldId id="291" r:id="rId19"/>
    <p:sldId id="292" r:id="rId20"/>
    <p:sldId id="293" r:id="rId21"/>
    <p:sldId id="278" r:id="rId22"/>
    <p:sldId id="279" r:id="rId23"/>
    <p:sldId id="283" r:id="rId24"/>
    <p:sldId id="268" r:id="rId25"/>
    <p:sldId id="284" r:id="rId26"/>
    <p:sldId id="285" r:id="rId27"/>
    <p:sldId id="286" r:id="rId28"/>
    <p:sldId id="287" r:id="rId29"/>
    <p:sldId id="277" r:id="rId30"/>
    <p:sldId id="295" r:id="rId31"/>
    <p:sldId id="296" r:id="rId32"/>
    <p:sldId id="297" r:id="rId33"/>
    <p:sldId id="298" r:id="rId34"/>
    <p:sldId id="263" r:id="rId35"/>
    <p:sldId id="276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064" autoAdjust="0"/>
  </p:normalViewPr>
  <p:slideViewPr>
    <p:cSldViewPr snapToGrid="0">
      <p:cViewPr varScale="1">
        <p:scale>
          <a:sx n="97" d="100"/>
          <a:sy n="97" d="100"/>
        </p:scale>
        <p:origin x="3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DDF2D-05C4-4A88-9551-1014C7760738}" type="datetimeFigureOut">
              <a:rPr lang="en-GB" smtClean="0"/>
              <a:t>31/05/2019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3E492-2BE1-47F6-A827-2A173C8BE4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024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Obviously A is full capacity, B is probably</a:t>
            </a:r>
            <a:r>
              <a:rPr lang="en-GB" baseline="0" dirty="0" smtClean="0"/>
              <a:t> about right to allow time to fix machines, training, but could be argued that it is under-capacity C is over-</a:t>
            </a:r>
            <a:r>
              <a:rPr lang="en-GB" baseline="0" dirty="0" err="1" smtClean="0"/>
              <a:t>capacxi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3E492-2BE1-47F6-A827-2A173C8BE47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97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3E492-2BE1-47F6-A827-2A173C8BE47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361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Offer off peak and cheaper deals at less busy times, cheaper flights tend to</a:t>
            </a:r>
            <a:r>
              <a:rPr lang="en-GB" baseline="0" dirty="0" smtClean="0"/>
              <a:t> be at night when no-one wants to travel.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3E492-2BE1-47F6-A827-2A173C8BE47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060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3E492-2BE1-47F6-A827-2A173C8BE4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282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Taken from the A2 2017 paper but the principle is the same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3E492-2BE1-47F6-A827-2A173C8BE47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752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3E492-2BE1-47F6-A827-2A173C8BE4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925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Source;</a:t>
            </a:r>
            <a:r>
              <a:rPr lang="en-GB" baseline="0" dirty="0" smtClean="0"/>
              <a:t> http://en.wikipedia.org/wiki/Old_Trafford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659F6-2FFF-4AF3-B1EB-072D44115DF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494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https://www.youtube.com/watch?v=9SiNowSrUPs&amp;list=PLXzd3vidJkSf1uUwn9irtz98wQanxw_Gf&amp;index=4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8403E-A44D-4E01-9B42-C4C762FFD38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22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Taken from an international A level</a:t>
            </a:r>
            <a:r>
              <a:rPr lang="en-GB" baseline="0" dirty="0" smtClean="0"/>
              <a:t> paper which is why it’s 6 marks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3E492-2BE1-47F6-A827-2A173C8BE478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263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31/05/2019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734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31/05/2019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90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31/05/2019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740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075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769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711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27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473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5651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590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384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31/05/2019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5185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266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7209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5627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34915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01250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32555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95829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29061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12852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061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31/05/2019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8630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4333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2847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2186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935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31/05/2019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045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31/05/2019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658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31/05/2019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282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31/05/2019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97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31/05/2019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99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31/05/2019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75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1EECA-D644-4F04-882C-CE601AE152BD}" type="datetimeFigureOut">
              <a:rPr lang="en-GB" smtClean="0"/>
              <a:t>31/05/2019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64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128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369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MjumxBpm30Y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3.hilton.com/en/hotels/united-kingdom/hilton-at-st-georges-park-burton-upon-trent-EMABTHI/offers/index.htm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telegraph.co.uk/finance/newsbysector/industry/engineering/8464750/Toyota-in-partial-UK-shutdown-as-components-run-low.html" TargetMode="Externa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independent.co.uk/news/uk/home-news/easyjet-overbooking-epidemic-wrecking-travel-plans-for-thousands--and-flouting-eu-rules-10407684.html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hyperlink" Target="https://www.youtube.com/watch?v=WaxIUiFFbYw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SiNowSrUPs&amp;list=PLXzd3vidJkSf1uUwn9irtz98wQanxw_Gf&amp;index=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102780"/>
            <a:ext cx="9144000" cy="2536559"/>
          </a:xfrm>
        </p:spPr>
        <p:txBody>
          <a:bodyPr>
            <a:normAutofit fontScale="40000" lnSpcReduction="20000"/>
          </a:bodyPr>
          <a:lstStyle/>
          <a:p>
            <a:r>
              <a:rPr lang="en-GB" sz="11000" b="1" dirty="0" smtClean="0">
                <a:solidFill>
                  <a:srgbClr val="0070C0"/>
                </a:solidFill>
              </a:rPr>
              <a:t>Edexcel A2 Business</a:t>
            </a:r>
          </a:p>
          <a:p>
            <a:endParaRPr lang="en-GB" sz="9800" dirty="0" smtClean="0"/>
          </a:p>
          <a:p>
            <a:r>
              <a:rPr lang="en-GB" sz="7000" dirty="0" smtClean="0"/>
              <a:t>2.4.2 Capacity Utilisation</a:t>
            </a:r>
            <a:endParaRPr lang="en-GB" sz="7000" dirty="0"/>
          </a:p>
          <a:p>
            <a:endParaRPr lang="en-GB" sz="4000" dirty="0" smtClean="0"/>
          </a:p>
          <a:p>
            <a:r>
              <a:rPr lang="en-GB" sz="11200" dirty="0" smtClean="0"/>
              <a:t>Revisionstation</a:t>
            </a:r>
            <a:endParaRPr lang="en-GB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8227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3822700"/>
            <a:ext cx="3074504" cy="30353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9117496" y="3822700"/>
            <a:ext cx="3074504" cy="30353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269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Capacity utilisation explained continued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 smtClean="0"/>
              <a:t>Capacity utilisation is important as it has a bearing on average cost per unit and therefore EOS (Economies of scale)</a:t>
            </a:r>
          </a:p>
          <a:p>
            <a:pPr lvl="1"/>
            <a:r>
              <a:rPr lang="en-GB" dirty="0" smtClean="0"/>
              <a:t>In </a:t>
            </a:r>
            <a:r>
              <a:rPr lang="en-GB" b="1" dirty="0" smtClean="0"/>
              <a:t>high </a:t>
            </a:r>
            <a:r>
              <a:rPr lang="en-GB" b="1" dirty="0"/>
              <a:t>c</a:t>
            </a:r>
            <a:r>
              <a:rPr lang="en-GB" b="1" dirty="0" smtClean="0"/>
              <a:t>apacity utilisation </a:t>
            </a:r>
            <a:r>
              <a:rPr lang="en-GB" dirty="0" smtClean="0"/>
              <a:t>the fixed costs are spread over more units of production</a:t>
            </a:r>
          </a:p>
          <a:p>
            <a:pPr lvl="1"/>
            <a:r>
              <a:rPr lang="en-GB" dirty="0" smtClean="0"/>
              <a:t>In </a:t>
            </a:r>
            <a:r>
              <a:rPr lang="en-GB" b="1" dirty="0" smtClean="0"/>
              <a:t>low capacity utilisation </a:t>
            </a:r>
            <a:r>
              <a:rPr lang="en-GB" dirty="0" smtClean="0"/>
              <a:t>the fixed costs can be too high to stay in business or keep producing that product</a:t>
            </a:r>
            <a:endParaRPr lang="en-GB" dirty="0"/>
          </a:p>
        </p:txBody>
      </p:sp>
      <p:pic>
        <p:nvPicPr>
          <p:cNvPr id="3074" name="Picture 2" descr="Four Paperclips Next to Silver Ink Pen and Black Calculato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73175"/>
            <a:ext cx="5181600" cy="34562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484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5400" b="1" dirty="0">
                <a:solidFill>
                  <a:srgbClr val="0070C0"/>
                </a:solidFill>
              </a:rPr>
              <a:t>Ways of improving capacity utilisation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66"/>
          <a:stretch/>
        </p:blipFill>
        <p:spPr>
          <a:xfrm>
            <a:off x="0" y="-1"/>
            <a:ext cx="12192000" cy="351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21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How to improve capacity utilisation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 smtClean="0"/>
              <a:t>A </a:t>
            </a:r>
            <a:r>
              <a:rPr lang="en-GB" dirty="0" smtClean="0"/>
              <a:t>business could increase demand for the product through a price cut sale or through promotion</a:t>
            </a:r>
          </a:p>
          <a:p>
            <a:r>
              <a:rPr lang="en-GB" dirty="0" smtClean="0"/>
              <a:t>In </a:t>
            </a:r>
            <a:r>
              <a:rPr lang="en-GB" dirty="0" smtClean="0"/>
              <a:t>order to increase usage at off peak times the business could offer special deals such as </a:t>
            </a:r>
            <a:r>
              <a:rPr lang="en-GB" dirty="0" err="1" smtClean="0"/>
              <a:t>Meerkat</a:t>
            </a:r>
            <a:r>
              <a:rPr lang="en-GB" dirty="0" smtClean="0"/>
              <a:t> Movies on Tuesdays and Wednesdays (remember Orange Wednesdays?)</a:t>
            </a:r>
            <a:endParaRPr lang="en-GB" dirty="0"/>
          </a:p>
        </p:txBody>
      </p:sp>
      <p:pic>
        <p:nvPicPr>
          <p:cNvPr id="6" name="Content Placeholder 5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366474"/>
            <a:ext cx="5181600" cy="32696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9142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 smtClean="0"/>
              <a:t>More ways to improve capacity utilisation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27225"/>
            <a:ext cx="5562600" cy="444454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3200" dirty="0" smtClean="0"/>
              <a:t>The </a:t>
            </a:r>
            <a:r>
              <a:rPr lang="en-GB" sz="3200" dirty="0" smtClean="0"/>
              <a:t>business could make staff (resources) redundant</a:t>
            </a:r>
          </a:p>
          <a:p>
            <a:r>
              <a:rPr lang="en-GB" sz="3200" dirty="0" smtClean="0"/>
              <a:t>The </a:t>
            </a:r>
            <a:r>
              <a:rPr lang="en-GB" sz="3200" dirty="0" smtClean="0"/>
              <a:t>business could sell assets (resources)such as machinery</a:t>
            </a:r>
          </a:p>
          <a:p>
            <a:r>
              <a:rPr lang="en-GB" sz="3200" dirty="0" smtClean="0"/>
              <a:t>The </a:t>
            </a:r>
            <a:r>
              <a:rPr lang="en-GB" sz="3200" dirty="0" smtClean="0"/>
              <a:t>business could lease capacity out to other businesses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3915" y="2246540"/>
            <a:ext cx="5181600" cy="1193346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A spa could offer special prices for the quieter nights of the week;</a:t>
            </a:r>
            <a:endParaRPr lang="en-GB" dirty="0"/>
          </a:p>
        </p:txBody>
      </p:sp>
      <p:pic>
        <p:nvPicPr>
          <p:cNvPr id="7171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046" y="3439886"/>
            <a:ext cx="5367338" cy="1934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092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Improving </a:t>
            </a:r>
            <a:r>
              <a:rPr lang="en-GB" dirty="0" smtClean="0"/>
              <a:t>capacity utilisation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 smtClean="0"/>
              <a:t>The </a:t>
            </a:r>
            <a:r>
              <a:rPr lang="en-GB" dirty="0"/>
              <a:t>business could move to smaller premises and </a:t>
            </a:r>
            <a:r>
              <a:rPr lang="en-GB" dirty="0" smtClean="0"/>
              <a:t>rationalise</a:t>
            </a:r>
          </a:p>
          <a:p>
            <a:r>
              <a:rPr lang="en-GB" dirty="0" smtClean="0"/>
              <a:t>They </a:t>
            </a:r>
            <a:r>
              <a:rPr lang="en-GB" dirty="0"/>
              <a:t>could also increase sales (cut prices) or increase usage (Off peak travel</a:t>
            </a:r>
            <a:r>
              <a:rPr lang="en-GB" dirty="0" smtClean="0"/>
              <a:t>)</a:t>
            </a:r>
          </a:p>
          <a:p>
            <a:r>
              <a:rPr lang="en-GB" dirty="0" smtClean="0"/>
              <a:t>The </a:t>
            </a:r>
            <a:r>
              <a:rPr lang="en-GB" dirty="0"/>
              <a:t>business could balance seasonal demand production (produce Christmas tree decorations in August)</a:t>
            </a:r>
          </a:p>
          <a:p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4659" y="2035620"/>
            <a:ext cx="5126492" cy="3893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7191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5 ways challenge</a:t>
            </a:r>
            <a:endParaRPr lang="en-GB" dirty="0"/>
          </a:p>
        </p:txBody>
      </p:sp>
      <p:pic>
        <p:nvPicPr>
          <p:cNvPr id="1026" name="Picture 2" descr="Image result for half empty bus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27"/>
          <a:stretch/>
        </p:blipFill>
        <p:spPr bwMode="auto">
          <a:xfrm>
            <a:off x="2397540" y="1844824"/>
            <a:ext cx="7396921" cy="4536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86673" y="1417638"/>
            <a:ext cx="9418655" cy="40011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Name 5 ways that this train company can improve their capacity utilisation</a:t>
            </a:r>
            <a:endParaRPr lang="en-GB" sz="2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71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5 ways challenge</a:t>
            </a:r>
            <a:endParaRPr lang="en-GB" dirty="0"/>
          </a:p>
        </p:txBody>
      </p:sp>
      <p:pic>
        <p:nvPicPr>
          <p:cNvPr id="2050" name="Picture 2" descr="Image result for half empty airlin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357" y="1585751"/>
            <a:ext cx="7621286" cy="5108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20645" y="1241365"/>
            <a:ext cx="8750710" cy="461665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Name 5 actions this airline should take to reduce this cost</a:t>
            </a:r>
            <a:endParaRPr lang="en-GB" sz="2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42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5 ways challenge</a:t>
            </a:r>
            <a:endParaRPr lang="en-GB" dirty="0"/>
          </a:p>
        </p:txBody>
      </p:sp>
      <p:pic>
        <p:nvPicPr>
          <p:cNvPr id="3074" name="Picture 2" descr="Image result for half empty cinem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36" y="1712606"/>
            <a:ext cx="7128792" cy="4750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3247" y="1417638"/>
            <a:ext cx="10045507" cy="461665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Name 5 ways this cinema company could </a:t>
            </a:r>
            <a:r>
              <a:rPr lang="en-GB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spread their fixed </a:t>
            </a:r>
            <a:r>
              <a:rPr lang="en-GB" sz="2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costs</a:t>
            </a:r>
            <a:endParaRPr lang="en-GB" sz="2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17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5 ways challenge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46226" y="1844825"/>
            <a:ext cx="7099549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21768" y="1417638"/>
            <a:ext cx="10548465" cy="46166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Name 5 ways this </a:t>
            </a:r>
            <a:r>
              <a:rPr lang="en-GB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restaurant </a:t>
            </a:r>
            <a:r>
              <a:rPr lang="en-GB" sz="2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could make better use of their resources</a:t>
            </a:r>
            <a:endParaRPr lang="en-GB" sz="2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89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Capacity utilisation formula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840686" cy="4351338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GB" dirty="0" smtClean="0"/>
              <a:t>We can calculate the capacity utilisation of a business: 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697901" y="2684207"/>
            <a:ext cx="6422571" cy="30578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sz="3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Current output </a:t>
            </a:r>
          </a:p>
          <a:p>
            <a:pPr marL="0" indent="0">
              <a:buNone/>
            </a:pPr>
            <a:r>
              <a:rPr lang="en-GB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________________ </a:t>
            </a:r>
            <a:r>
              <a:rPr lang="en-GB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100</a:t>
            </a:r>
          </a:p>
          <a:p>
            <a:pPr marL="0" indent="0">
              <a:buNone/>
            </a:pPr>
            <a:endParaRPr lang="en-GB" sz="3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Maximum output </a:t>
            </a:r>
            <a:endParaRPr lang="en-GB" sz="3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374" y="3637708"/>
            <a:ext cx="10053175" cy="296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414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dirty="0" smtClean="0"/>
              <a:t>Calculators will be needed for this topic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2496" y="1825625"/>
            <a:ext cx="6527007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98820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Example calculation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1774371"/>
            <a:ext cx="10515600" cy="30915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4949597"/>
            <a:ext cx="10515600" cy="1562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3484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51574"/>
            <a:ext cx="10515600" cy="1325563"/>
          </a:xfr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Example calculation answer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586" y="1448978"/>
            <a:ext cx="7710828" cy="52620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89759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09336" y="4349978"/>
            <a:ext cx="10515600" cy="1500187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400" b="1" dirty="0">
                <a:solidFill>
                  <a:srgbClr val="0070C0"/>
                </a:solidFill>
              </a:rPr>
              <a:t>Implications of under- and over-utilisation of capacity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66"/>
          <a:stretch/>
        </p:blipFill>
        <p:spPr>
          <a:xfrm>
            <a:off x="0" y="-1"/>
            <a:ext cx="12192000" cy="351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3871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14" y="132169"/>
            <a:ext cx="10515600" cy="132556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Why would running at 80% be OK?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9709" y="1600201"/>
            <a:ext cx="7187658" cy="45259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GB" dirty="0" smtClean="0"/>
              <a:t>100% capacity is often not possible.  A bus that is not quite full or a cinema film that has spare seats.</a:t>
            </a:r>
          </a:p>
          <a:p>
            <a:r>
              <a:rPr lang="en-GB" dirty="0" smtClean="0"/>
              <a:t>This means the business can be flexible and can provide some times a rush order for a particular client.  Example an executive car company that rents out chauffeured cars.  They have two cars spare not working but when a regular client rings up they are able to meet their order.</a:t>
            </a:r>
          </a:p>
          <a:p>
            <a:r>
              <a:rPr lang="en-GB" dirty="0" smtClean="0"/>
              <a:t>This regular customer may make up the bulk of the business and also refer the car company on to other prestige clients</a:t>
            </a: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323" y="4039007"/>
            <a:ext cx="39624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425" y="1457732"/>
            <a:ext cx="261937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6346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Capacity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GB" dirty="0" smtClean="0"/>
              <a:t>Capacity is the maximum possible output of a business</a:t>
            </a:r>
          </a:p>
          <a:p>
            <a:r>
              <a:rPr lang="en-GB" dirty="0" smtClean="0"/>
              <a:t>Old Trafford the football ground of Manchester United has a maximum capacity of 75,731 people</a:t>
            </a:r>
          </a:p>
          <a:p>
            <a:r>
              <a:rPr lang="en-GB" b="1" dirty="0" smtClean="0"/>
              <a:t>Capacity Under-utilisation </a:t>
            </a:r>
            <a:r>
              <a:rPr lang="en-GB" dirty="0" smtClean="0"/>
              <a:t>would mean that not all the tickets had been sold for a match</a:t>
            </a:r>
          </a:p>
          <a:p>
            <a:r>
              <a:rPr lang="en-GB" b="1" dirty="0" smtClean="0"/>
              <a:t>Capacity Over-utilisation </a:t>
            </a:r>
            <a:r>
              <a:rPr lang="en-GB" dirty="0" smtClean="0"/>
              <a:t>would mean they had sold too many seats and some fans would not have anywhere to sit</a:t>
            </a:r>
            <a:endParaRPr lang="en-GB" dirty="0"/>
          </a:p>
        </p:txBody>
      </p:sp>
      <p:pic>
        <p:nvPicPr>
          <p:cNvPr id="7170" name="Picture 2" descr="Old Trafford inside 20060726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744" y="1948114"/>
            <a:ext cx="3665078" cy="2448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450" y="3617190"/>
            <a:ext cx="3497826" cy="2559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3642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 smtClean="0"/>
              <a:t>Implications of under-utilisation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Higher fixed costs per unit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Unmotivated staff standing around, not busy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Impact on brand image (empty restaurant)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Business may need to rationalise</a:t>
            </a:r>
          </a:p>
          <a:p>
            <a:pPr lvl="1"/>
            <a:r>
              <a:rPr lang="en-GB" dirty="0" smtClean="0"/>
              <a:t>Can mean redundancies</a:t>
            </a:r>
          </a:p>
          <a:p>
            <a:pPr lvl="1"/>
            <a:r>
              <a:rPr lang="en-GB" dirty="0" smtClean="0"/>
              <a:t>Sale of assets</a:t>
            </a:r>
          </a:p>
          <a:p>
            <a:pPr lvl="1"/>
            <a:r>
              <a:rPr lang="en-GB" dirty="0" smtClean="0"/>
              <a:t>Hiring temporary staff instead of full time permanent</a:t>
            </a:r>
          </a:p>
          <a:p>
            <a:pPr lvl="1"/>
            <a:r>
              <a:rPr lang="en-GB" dirty="0" smtClean="0"/>
              <a:t>Reduction in overtime hours for workers</a:t>
            </a:r>
          </a:p>
          <a:p>
            <a:pPr lvl="1"/>
            <a:r>
              <a:rPr lang="en-GB" dirty="0" smtClean="0"/>
              <a:t>Partial shutdown (see article)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Increases flexibility of business</a:t>
            </a:r>
          </a:p>
          <a:p>
            <a:pPr lvl="1"/>
            <a:r>
              <a:rPr lang="en-GB" dirty="0" smtClean="0"/>
              <a:t>Able to accept a non-standard order</a:t>
            </a:r>
          </a:p>
          <a:p>
            <a:pPr lvl="1"/>
            <a:r>
              <a:rPr lang="en-GB" dirty="0" smtClean="0"/>
              <a:t>Have time to maintain the machinery or update technology</a:t>
            </a:r>
          </a:p>
          <a:p>
            <a:pPr lvl="1"/>
            <a:r>
              <a:rPr lang="en-GB" dirty="0" smtClean="0"/>
              <a:t>Have time to train staff</a:t>
            </a:r>
            <a:endParaRPr lang="en-GB" dirty="0"/>
          </a:p>
        </p:txBody>
      </p:sp>
      <p:pic>
        <p:nvPicPr>
          <p:cNvPr id="512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994" y="1825625"/>
            <a:ext cx="4878348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94943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Implications of over-utilisation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GB" dirty="0" smtClean="0"/>
              <a:t>Can damage reputation of the business</a:t>
            </a:r>
          </a:p>
          <a:p>
            <a:r>
              <a:rPr lang="en-GB" dirty="0" smtClean="0"/>
              <a:t>In manufacturing it can put too much strain on resources</a:t>
            </a:r>
          </a:p>
          <a:p>
            <a:r>
              <a:rPr lang="en-GB" dirty="0" smtClean="0"/>
              <a:t>Staff may do too much overtime and so have accidents when tired</a:t>
            </a:r>
          </a:p>
          <a:p>
            <a:r>
              <a:rPr lang="en-GB" dirty="0" smtClean="0"/>
              <a:t>Means there is no time to maintain machinery or train staff</a:t>
            </a:r>
          </a:p>
          <a:p>
            <a:r>
              <a:rPr lang="en-GB" dirty="0" smtClean="0"/>
              <a:t>Quality suffers as mistakes are made in production</a:t>
            </a:r>
          </a:p>
          <a:p>
            <a:endParaRPr lang="en-GB" dirty="0"/>
          </a:p>
        </p:txBody>
      </p:sp>
      <p:pic>
        <p:nvPicPr>
          <p:cNvPr id="614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155" y="1825625"/>
            <a:ext cx="3717281" cy="313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3636" y="3028013"/>
            <a:ext cx="3336768" cy="3148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95098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7" y="-167369"/>
            <a:ext cx="10515600" cy="132556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Revision video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120" y="1158194"/>
            <a:ext cx="7509760" cy="499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08492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Sample Edexcel A2 questions</a:t>
            </a:r>
            <a:endParaRPr lang="en-GB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032" name="Picture 8" descr="https://static.pexels.com/photos/8769/pen-writing-notes-studyi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3181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172" y="0"/>
            <a:ext cx="10972800" cy="1143000"/>
          </a:xfr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Case study for </a:t>
            </a:r>
            <a:r>
              <a:rPr lang="en-GB" dirty="0" smtClean="0"/>
              <a:t>question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5172" y="1523129"/>
            <a:ext cx="10972800" cy="51234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1669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Worksheet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587361"/>
            <a:ext cx="10515600" cy="28278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85940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Sample question 1</a:t>
            </a:r>
            <a:endParaRPr lang="en-GB" dirty="0"/>
          </a:p>
        </p:txBody>
      </p:sp>
      <p:sp>
        <p:nvSpPr>
          <p:cNvPr id="8" name="Hexagon 7"/>
          <p:cNvSpPr/>
          <p:nvPr/>
        </p:nvSpPr>
        <p:spPr>
          <a:xfrm>
            <a:off x="95154" y="4760259"/>
            <a:ext cx="3026229" cy="1905000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Knowledge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3121383" y="4760259"/>
            <a:ext cx="2928257" cy="1894114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 2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6049640" y="4785087"/>
            <a:ext cx="2928257" cy="1839685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Analysis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991" y="2507404"/>
            <a:ext cx="10495809" cy="1189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0598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8255"/>
            <a:ext cx="10515600" cy="1325563"/>
          </a:xfr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smtClean="0"/>
              <a:t>Answer sample question </a:t>
            </a:r>
            <a:r>
              <a:rPr lang="en-GB" dirty="0" smtClean="0"/>
              <a:t>1</a:t>
            </a:r>
            <a:endParaRPr lang="en-GB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2975" y="1642012"/>
            <a:ext cx="6286051" cy="50832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07565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Glossary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/>
              <a:t>Capacity utilisation; </a:t>
            </a:r>
            <a:r>
              <a:rPr lang="en-GB" dirty="0"/>
              <a:t>Current output as a % of maximum output</a:t>
            </a:r>
          </a:p>
          <a:p>
            <a:r>
              <a:rPr lang="en-GB" b="1" dirty="0"/>
              <a:t>Under-utilisation; </a:t>
            </a:r>
            <a:r>
              <a:rPr lang="en-GB" dirty="0"/>
              <a:t>Current output is less than maximum output</a:t>
            </a:r>
          </a:p>
          <a:p>
            <a:r>
              <a:rPr lang="en-GB" b="1"/>
              <a:t>Over-utilisation; </a:t>
            </a:r>
            <a:r>
              <a:rPr lang="en-GB"/>
              <a:t>Current output is more than maximum output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7906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057" y="3353713"/>
            <a:ext cx="4848216" cy="323214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622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From Edexcel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GB" dirty="0"/>
              <a:t>a) Capacity utilisation:</a:t>
            </a:r>
          </a:p>
          <a:p>
            <a:pPr lvl="1"/>
            <a:r>
              <a:rPr lang="en-GB" dirty="0" smtClean="0"/>
              <a:t>current </a:t>
            </a:r>
            <a:r>
              <a:rPr lang="en-GB" dirty="0"/>
              <a:t>output (divided by) maximum </a:t>
            </a:r>
            <a:r>
              <a:rPr lang="en-GB" dirty="0" smtClean="0"/>
              <a:t>possible output </a:t>
            </a:r>
            <a:r>
              <a:rPr lang="en-GB" dirty="0"/>
              <a:t>(x 100</a:t>
            </a:r>
            <a:r>
              <a:rPr lang="en-GB" dirty="0" smtClean="0"/>
              <a:t>)</a:t>
            </a:r>
          </a:p>
          <a:p>
            <a:pPr marL="457200" lvl="1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b) Implications of under- and over-utilisation of </a:t>
            </a:r>
            <a:r>
              <a:rPr lang="en-GB" dirty="0" smtClean="0"/>
              <a:t>capacity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c) Ways of improving capacity utilisation</a:t>
            </a:r>
          </a:p>
        </p:txBody>
      </p:sp>
    </p:spTree>
    <p:extLst>
      <p:ext uri="{BB962C8B-B14F-4D97-AF65-F5344CB8AC3E}">
        <p14:creationId xmlns:p14="http://schemas.microsoft.com/office/powerpoint/2010/main" val="1899270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Starter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If you ran a factory and the maximum “</a:t>
            </a:r>
            <a:r>
              <a:rPr lang="en-GB" dirty="0" err="1"/>
              <a:t>N</a:t>
            </a:r>
            <a:r>
              <a:rPr lang="en-GB" dirty="0" err="1" smtClean="0"/>
              <a:t>ibnobs</a:t>
            </a:r>
            <a:r>
              <a:rPr lang="en-GB" dirty="0" smtClean="0"/>
              <a:t>” you could make in a day was 200, would you make:</a:t>
            </a:r>
          </a:p>
          <a:p>
            <a:endParaRPr lang="en-GB" dirty="0"/>
          </a:p>
          <a:p>
            <a:r>
              <a:rPr lang="en-GB" dirty="0" smtClean="0"/>
              <a:t>A) 200 </a:t>
            </a:r>
            <a:r>
              <a:rPr lang="en-GB" dirty="0" err="1" smtClean="0"/>
              <a:t>Nibnobs</a:t>
            </a:r>
            <a:r>
              <a:rPr lang="en-GB" dirty="0" smtClean="0"/>
              <a:t> a day</a:t>
            </a:r>
          </a:p>
          <a:p>
            <a:r>
              <a:rPr lang="en-GB" dirty="0" smtClean="0"/>
              <a:t>B) 185 </a:t>
            </a:r>
            <a:r>
              <a:rPr lang="en-GB" dirty="0" err="1" smtClean="0"/>
              <a:t>Nibnobs</a:t>
            </a:r>
            <a:r>
              <a:rPr lang="en-GB" dirty="0" smtClean="0"/>
              <a:t> a day</a:t>
            </a:r>
          </a:p>
          <a:p>
            <a:r>
              <a:rPr lang="en-GB" dirty="0" smtClean="0"/>
              <a:t>C) 210 </a:t>
            </a:r>
            <a:r>
              <a:rPr lang="en-GB" dirty="0" err="1" smtClean="0"/>
              <a:t>Nibnobs</a:t>
            </a:r>
            <a:r>
              <a:rPr lang="en-GB" dirty="0" smtClean="0"/>
              <a:t> a day</a:t>
            </a:r>
          </a:p>
          <a:p>
            <a:endParaRPr lang="en-GB" dirty="0"/>
          </a:p>
          <a:p>
            <a:r>
              <a:rPr lang="en-GB" dirty="0" smtClean="0"/>
              <a:t>Explain your answer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8309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Definition: Capacity Utilisation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Capacity utilisation is the extent to which the maximum capacity for output that is being used – it is normally expressed as a % of maximum output e.g.  80%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9334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5400" b="1" dirty="0">
                <a:solidFill>
                  <a:srgbClr val="0070C0"/>
                </a:solidFill>
              </a:rPr>
              <a:t>Capacity utilisation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66"/>
          <a:stretch/>
        </p:blipFill>
        <p:spPr>
          <a:xfrm>
            <a:off x="0" y="-1"/>
            <a:ext cx="12192000" cy="351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82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 smtClean="0"/>
              <a:t>Capacity utilisation explained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GB" dirty="0" smtClean="0"/>
              <a:t>In any business there are decisions to be made about how best to </a:t>
            </a:r>
            <a:r>
              <a:rPr lang="en-GB" dirty="0" smtClean="0"/>
              <a:t>use </a:t>
            </a:r>
            <a:r>
              <a:rPr lang="en-GB" dirty="0" smtClean="0"/>
              <a:t>resources</a:t>
            </a:r>
          </a:p>
          <a:p>
            <a:r>
              <a:rPr lang="en-GB" dirty="0" smtClean="0"/>
              <a:t>An operations manager will need to make daily decisions about how best to turn inputs such as machinery, labour and capital into </a:t>
            </a:r>
            <a:r>
              <a:rPr lang="en-GB" dirty="0" smtClean="0"/>
              <a:t>outputs such as products and services</a:t>
            </a:r>
            <a:endParaRPr lang="en-GB" dirty="0" smtClean="0"/>
          </a:p>
          <a:p>
            <a:r>
              <a:rPr lang="en-GB" dirty="0" smtClean="0"/>
              <a:t>Capacity utilisation is how best to use those resources for the benefit of the business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434176"/>
            <a:ext cx="5181600" cy="31342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7662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Capacity utilisation explained continued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 smtClean="0"/>
              <a:t>If a business cannot increase its output it is at full capacity</a:t>
            </a:r>
          </a:p>
          <a:p>
            <a:r>
              <a:rPr lang="en-GB" dirty="0" smtClean="0"/>
              <a:t>For example, a 295 seat plane if it is full then it is running at full capacity</a:t>
            </a:r>
          </a:p>
          <a:p>
            <a:r>
              <a:rPr lang="en-GB" dirty="0" smtClean="0"/>
              <a:t>If the plane is half full then it is running at 50% capacity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How can an airplane improve their capacity utilisation?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604145"/>
            <a:ext cx="5181600" cy="27942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9678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993</Words>
  <Application>Microsoft Office PowerPoint</Application>
  <PresentationFormat>Widescreen</PresentationFormat>
  <Paragraphs>126</Paragraphs>
  <Slides>33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Arial Black</vt:lpstr>
      <vt:lpstr>Arial Rounded MT Bold</vt:lpstr>
      <vt:lpstr>Calibri</vt:lpstr>
      <vt:lpstr>Calibri Light</vt:lpstr>
      <vt:lpstr>Courier New</vt:lpstr>
      <vt:lpstr>Wingdings</vt:lpstr>
      <vt:lpstr>Office Theme</vt:lpstr>
      <vt:lpstr>2_Office Theme</vt:lpstr>
      <vt:lpstr>3_Office Theme</vt:lpstr>
      <vt:lpstr>PowerPoint Presentation</vt:lpstr>
      <vt:lpstr>Calculators will be needed for this topic</vt:lpstr>
      <vt:lpstr>Worksheet</vt:lpstr>
      <vt:lpstr>From Edexcel</vt:lpstr>
      <vt:lpstr>Starter</vt:lpstr>
      <vt:lpstr>Definition: Capacity Utilisation</vt:lpstr>
      <vt:lpstr>PowerPoint Presentation</vt:lpstr>
      <vt:lpstr>Capacity utilisation explained</vt:lpstr>
      <vt:lpstr>Capacity utilisation explained continued</vt:lpstr>
      <vt:lpstr>Capacity utilisation explained continued</vt:lpstr>
      <vt:lpstr>PowerPoint Presentation</vt:lpstr>
      <vt:lpstr>How to improve capacity utilisation</vt:lpstr>
      <vt:lpstr>More ways to improve capacity utilisation</vt:lpstr>
      <vt:lpstr>Improving capacity utilisation</vt:lpstr>
      <vt:lpstr>5 ways challenge</vt:lpstr>
      <vt:lpstr>5 ways challenge</vt:lpstr>
      <vt:lpstr>5 ways challenge</vt:lpstr>
      <vt:lpstr>5 ways challenge</vt:lpstr>
      <vt:lpstr>Capacity utilisation formula</vt:lpstr>
      <vt:lpstr>Example calculation</vt:lpstr>
      <vt:lpstr>Example calculation answer</vt:lpstr>
      <vt:lpstr>PowerPoint Presentation</vt:lpstr>
      <vt:lpstr>Why would running at 80% be OK?</vt:lpstr>
      <vt:lpstr>Capacity</vt:lpstr>
      <vt:lpstr>Implications of under-utilisation</vt:lpstr>
      <vt:lpstr>Implications of over-utilisation</vt:lpstr>
      <vt:lpstr>Revision video</vt:lpstr>
      <vt:lpstr>Sample Edexcel A2 questions</vt:lpstr>
      <vt:lpstr>Case study for question</vt:lpstr>
      <vt:lpstr>Sample question 1</vt:lpstr>
      <vt:lpstr>Answer sample question 1</vt:lpstr>
      <vt:lpstr>Glossary</vt:lpstr>
      <vt:lpstr>PowerPoint Presentation</vt:lpstr>
    </vt:vector>
  </TitlesOfParts>
  <Company>Derby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Hilton</dc:creator>
  <cp:lastModifiedBy>Microsoft Outlook Member Info</cp:lastModifiedBy>
  <cp:revision>63</cp:revision>
  <dcterms:created xsi:type="dcterms:W3CDTF">2017-05-29T18:04:54Z</dcterms:created>
  <dcterms:modified xsi:type="dcterms:W3CDTF">2019-05-31T09:12:05Z</dcterms:modified>
</cp:coreProperties>
</file>