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9" r:id="rId8"/>
    <p:sldId id="262" r:id="rId9"/>
    <p:sldId id="263" r:id="rId10"/>
    <p:sldId id="264" r:id="rId11"/>
    <p:sldId id="265" r:id="rId12"/>
    <p:sldId id="267" r:id="rId13"/>
    <p:sldId id="280"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79" autoAdjust="0"/>
    <p:restoredTop sz="94660"/>
  </p:normalViewPr>
  <p:slideViewPr>
    <p:cSldViewPr>
      <p:cViewPr>
        <p:scale>
          <a:sx n="94" d="100"/>
          <a:sy n="94" d="100"/>
        </p:scale>
        <p:origin x="-1446" y="1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881698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907419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160738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3746914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9C4915-992D-4AE3-9457-E1943315E9B2}" type="datetimeFigureOut">
              <a:rPr lang="en-GB" smtClean="0"/>
              <a:t>13/01/2013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4008649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09C4915-992D-4AE3-9457-E1943315E9B2}" type="datetimeFigureOut">
              <a:rPr lang="en-GB" smtClean="0"/>
              <a:t>13/01/2013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56628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09C4915-992D-4AE3-9457-E1943315E9B2}" type="datetimeFigureOut">
              <a:rPr lang="en-GB" smtClean="0"/>
              <a:t>13/01/2013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73558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09C4915-992D-4AE3-9457-E1943315E9B2}" type="datetimeFigureOut">
              <a:rPr lang="en-GB" smtClean="0"/>
              <a:t>13/01/2013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564826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C4915-992D-4AE3-9457-E1943315E9B2}" type="datetimeFigureOut">
              <a:rPr lang="en-GB" smtClean="0"/>
              <a:t>13/01/2013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737082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C4915-992D-4AE3-9457-E1943315E9B2}" type="datetimeFigureOut">
              <a:rPr lang="en-GB" smtClean="0"/>
              <a:t>13/01/2013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919987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C4915-992D-4AE3-9457-E1943315E9B2}" type="datetimeFigureOut">
              <a:rPr lang="en-GB" smtClean="0"/>
              <a:t>13/01/2013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30378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9C4915-992D-4AE3-9457-E1943315E9B2}" type="datetimeFigureOut">
              <a:rPr lang="en-GB" smtClean="0"/>
              <a:t>13/01/2013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E3CEB-2E91-4AD9-96E8-A01629E4D0DC}" type="slidenum">
              <a:rPr lang="en-GB" smtClean="0"/>
              <a:t>‹#›</a:t>
            </a:fld>
            <a:endParaRPr lang="en-GB"/>
          </a:p>
        </p:txBody>
      </p:sp>
    </p:spTree>
    <p:extLst>
      <p:ext uri="{BB962C8B-B14F-4D97-AF65-F5344CB8AC3E}">
        <p14:creationId xmlns:p14="http://schemas.microsoft.com/office/powerpoint/2010/main" val="882660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4"/>
            <a:ext cx="7772400" cy="1470025"/>
          </a:xfrm>
        </p:spPr>
        <p:txBody>
          <a:bodyPr>
            <a:normAutofit/>
          </a:bodyPr>
          <a:lstStyle/>
          <a:p>
            <a:r>
              <a:rPr lang="en-GB" sz="5400" dirty="0" smtClean="0">
                <a:latin typeface="Accent SF" pitchFamily="2" charset="0"/>
              </a:rPr>
              <a:t>The Written Paper</a:t>
            </a:r>
            <a:endParaRPr lang="en-GB" sz="5400" dirty="0">
              <a:latin typeface="Accent SF" pitchFamily="2" charset="0"/>
            </a:endParaRPr>
          </a:p>
        </p:txBody>
      </p:sp>
      <p:sp>
        <p:nvSpPr>
          <p:cNvPr id="3" name="Subtitle 2"/>
          <p:cNvSpPr>
            <a:spLocks noGrp="1"/>
          </p:cNvSpPr>
          <p:nvPr>
            <p:ph type="subTitle" idx="1"/>
          </p:nvPr>
        </p:nvSpPr>
        <p:spPr>
          <a:xfrm>
            <a:off x="1331640" y="2708920"/>
            <a:ext cx="6400800" cy="1752600"/>
          </a:xfrm>
        </p:spPr>
        <p:txBody>
          <a:bodyPr>
            <a:noAutofit/>
          </a:bodyPr>
          <a:lstStyle/>
          <a:p>
            <a:r>
              <a:rPr lang="en-GB" sz="4800" dirty="0" smtClean="0">
                <a:solidFill>
                  <a:schemeClr val="tx1"/>
                </a:solidFill>
                <a:latin typeface="Aharoni" pitchFamily="2" charset="-79"/>
                <a:cs typeface="Aharoni" pitchFamily="2" charset="-79"/>
              </a:rPr>
              <a:t>Section A: Devised Piece.</a:t>
            </a:r>
          </a:p>
          <a:p>
            <a:endParaRPr lang="en-GB" sz="4800" dirty="0">
              <a:solidFill>
                <a:schemeClr val="tx1"/>
              </a:solidFill>
              <a:latin typeface="Aharoni" pitchFamily="2" charset="-79"/>
              <a:cs typeface="Aharoni" pitchFamily="2" charset="-79"/>
            </a:endParaRPr>
          </a:p>
          <a:p>
            <a:r>
              <a:rPr lang="en-GB" sz="4800" dirty="0" smtClean="0">
                <a:solidFill>
                  <a:schemeClr val="tx1"/>
                </a:solidFill>
                <a:latin typeface="Aharoni" pitchFamily="2" charset="-79"/>
                <a:cs typeface="Aharoni" pitchFamily="2" charset="-79"/>
              </a:rPr>
              <a:t>Snow White and Robin Hood.</a:t>
            </a:r>
            <a:endParaRPr lang="en-GB" sz="4800" dirty="0">
              <a:solidFill>
                <a:schemeClr val="tx1"/>
              </a:solidFill>
              <a:latin typeface="Aharoni" pitchFamily="2" charset="-79"/>
              <a:cs typeface="Aharoni" pitchFamily="2" charset="-79"/>
            </a:endParaRPr>
          </a:p>
        </p:txBody>
      </p:sp>
    </p:spTree>
    <p:extLst>
      <p:ext uri="{BB962C8B-B14F-4D97-AF65-F5344CB8AC3E}">
        <p14:creationId xmlns:p14="http://schemas.microsoft.com/office/powerpoint/2010/main" val="417049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Performance space: </a:t>
            </a:r>
            <a:r>
              <a:rPr lang="en-GB" dirty="0" smtClean="0"/>
              <a:t>We performed in the school hall on a thrust stage.(</a:t>
            </a:r>
            <a:r>
              <a:rPr lang="en-GB" dirty="0" smtClean="0">
                <a:solidFill>
                  <a:srgbClr val="00B050"/>
                </a:solidFill>
              </a:rPr>
              <a:t>1 mark) </a:t>
            </a:r>
            <a:r>
              <a:rPr lang="en-GB" dirty="0" smtClean="0">
                <a:solidFill>
                  <a:srgbClr val="0070C0"/>
                </a:solidFill>
              </a:rPr>
              <a:t>We used this type of stage so that we could go into the audience to interact with them and this broke the ‘fourth wall’.</a:t>
            </a:r>
          </a:p>
          <a:p>
            <a:pPr marL="0" indent="0">
              <a:buNone/>
            </a:pPr>
            <a:endParaRPr lang="en-GB" dirty="0" smtClean="0">
              <a:solidFill>
                <a:srgbClr val="0070C0"/>
              </a:solidFill>
            </a:endParaRPr>
          </a:p>
          <a:p>
            <a:pPr marL="0" indent="0">
              <a:buNone/>
            </a:pPr>
            <a:r>
              <a:rPr lang="en-GB" dirty="0" smtClean="0">
                <a:solidFill>
                  <a:srgbClr val="FF0000"/>
                </a:solidFill>
              </a:rPr>
              <a:t>Your </a:t>
            </a:r>
            <a:r>
              <a:rPr lang="en-GB" dirty="0">
                <a:solidFill>
                  <a:srgbClr val="FF0000"/>
                </a:solidFill>
              </a:rPr>
              <a:t>contribution: </a:t>
            </a:r>
            <a:r>
              <a:rPr lang="en-GB" dirty="0" smtClean="0"/>
              <a:t>My contribution was as an </a:t>
            </a:r>
            <a:r>
              <a:rPr lang="en-GB" dirty="0" smtClean="0"/>
              <a:t>actor. </a:t>
            </a:r>
            <a:r>
              <a:rPr lang="en-GB" dirty="0" smtClean="0">
                <a:solidFill>
                  <a:srgbClr val="00B050"/>
                </a:solidFill>
              </a:rPr>
              <a:t>(1 </a:t>
            </a:r>
            <a:r>
              <a:rPr lang="en-GB" dirty="0">
                <a:solidFill>
                  <a:srgbClr val="00B050"/>
                </a:solidFill>
              </a:rPr>
              <a:t>mark</a:t>
            </a:r>
            <a:r>
              <a:rPr lang="en-GB" dirty="0" smtClean="0">
                <a:solidFill>
                  <a:srgbClr val="00B050"/>
                </a:solidFill>
              </a:rPr>
              <a:t>)</a:t>
            </a:r>
          </a:p>
        </p:txBody>
      </p:sp>
    </p:spTree>
    <p:extLst>
      <p:ext uri="{BB962C8B-B14F-4D97-AF65-F5344CB8AC3E}">
        <p14:creationId xmlns:p14="http://schemas.microsoft.com/office/powerpoint/2010/main" val="2508724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a:solidFill>
                  <a:srgbClr val="FF0000"/>
                </a:solidFill>
              </a:rPr>
              <a:t>The Tech and design</a:t>
            </a:r>
            <a:r>
              <a:rPr lang="en-GB" dirty="0"/>
              <a:t>: We used basic lighting such as a general wash and we used a backdrop for </a:t>
            </a:r>
            <a:r>
              <a:rPr lang="en-GB" dirty="0" smtClean="0"/>
              <a:t>our </a:t>
            </a:r>
            <a:r>
              <a:rPr lang="en-GB" dirty="0"/>
              <a:t>set. </a:t>
            </a:r>
            <a:r>
              <a:rPr lang="en-GB" dirty="0">
                <a:solidFill>
                  <a:srgbClr val="00B050"/>
                </a:solidFill>
              </a:rPr>
              <a:t>(1 mark</a:t>
            </a:r>
            <a:r>
              <a:rPr lang="en-GB" dirty="0" smtClean="0">
                <a:solidFill>
                  <a:srgbClr val="00B050"/>
                </a:solidFill>
              </a:rPr>
              <a:t>)</a:t>
            </a:r>
            <a:endParaRPr lang="en-GB" dirty="0">
              <a:solidFill>
                <a:srgbClr val="FF0000"/>
              </a:solidFill>
            </a:endParaRPr>
          </a:p>
        </p:txBody>
      </p:sp>
    </p:spTree>
    <p:extLst>
      <p:ext uri="{BB962C8B-B14F-4D97-AF65-F5344CB8AC3E}">
        <p14:creationId xmlns:p14="http://schemas.microsoft.com/office/powerpoint/2010/main" val="2606760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The </a:t>
            </a:r>
            <a:r>
              <a:rPr lang="en-GB" dirty="0" smtClean="0">
                <a:latin typeface="Accent SF" pitchFamily="2" charset="0"/>
              </a:rPr>
              <a:t>answer for Snow White. </a:t>
            </a:r>
            <a:endParaRPr lang="en-GB" dirty="0">
              <a:latin typeface="Accent SF" pitchFamily="2" charset="0"/>
            </a:endParaRPr>
          </a:p>
        </p:txBody>
      </p:sp>
      <p:sp>
        <p:nvSpPr>
          <p:cNvPr id="3" name="Content Placeholder 2"/>
          <p:cNvSpPr>
            <a:spLocks noGrp="1"/>
          </p:cNvSpPr>
          <p:nvPr>
            <p:ph idx="1"/>
          </p:nvPr>
        </p:nvSpPr>
        <p:spPr/>
        <p:txBody>
          <a:bodyPr>
            <a:normAutofit fontScale="62500" lnSpcReduction="20000"/>
          </a:bodyPr>
          <a:lstStyle/>
          <a:p>
            <a:pPr marL="0" indent="0">
              <a:buNone/>
            </a:pPr>
            <a:r>
              <a:rPr lang="en-GB" dirty="0" smtClean="0">
                <a:solidFill>
                  <a:srgbClr val="FF0000"/>
                </a:solidFill>
              </a:rPr>
              <a:t>Q1. </a:t>
            </a:r>
            <a:r>
              <a:rPr lang="en-GB" dirty="0" smtClean="0">
                <a:solidFill>
                  <a:srgbClr val="FF0000"/>
                </a:solidFill>
              </a:rPr>
              <a:t>01</a:t>
            </a:r>
          </a:p>
          <a:p>
            <a:pPr marL="0" indent="0">
              <a:buNone/>
            </a:pPr>
            <a:r>
              <a:rPr lang="en-GB" dirty="0" smtClean="0"/>
              <a:t>One piece of practical work I completed during the course was a piece of improvisation called Snow </a:t>
            </a:r>
            <a:r>
              <a:rPr lang="en-GB" dirty="0"/>
              <a:t>White. The piece was about a woman who meets 7 dwarfs, but eats a poised apple and falls into a deep sleep. The handsome prince rescues her. </a:t>
            </a:r>
            <a:r>
              <a:rPr lang="en-GB" dirty="0" smtClean="0"/>
              <a:t>The style of this pantomime was non-naturalistic as we used unrealistic characters and techniques such as interacting with the audience and breaking the ‘fourth wall’. The genre of the pantomime was comedy and autobiographical as we told the story of Snow White in a humorous way as to make the audience laugh. We set the pantomime in modern day so that the audience could relate to some of the situations and they would find it amusing. Our target audience for the pantomime were young children and their families. We did this as pantomimes are traditional performed to family audiences. We performed in the school hall on a thrust stage. We used this type of stage so that we could go into the audience to interact with them and this broke the ‘fourth wall’. My contribution was as an actor. We used basic lighting such as a general wash and we used a backdrop for our set.</a:t>
            </a:r>
            <a:endParaRPr lang="en-GB" dirty="0" smtClean="0"/>
          </a:p>
        </p:txBody>
      </p:sp>
    </p:spTree>
    <p:extLst>
      <p:ext uri="{BB962C8B-B14F-4D97-AF65-F5344CB8AC3E}">
        <p14:creationId xmlns:p14="http://schemas.microsoft.com/office/powerpoint/2010/main" val="8771393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The </a:t>
            </a:r>
            <a:r>
              <a:rPr lang="en-GB" dirty="0" smtClean="0">
                <a:latin typeface="Accent SF" pitchFamily="2" charset="0"/>
              </a:rPr>
              <a:t>answer for Robin Hood. </a:t>
            </a:r>
            <a:endParaRPr lang="en-GB" dirty="0">
              <a:latin typeface="Accent SF" pitchFamily="2" charset="0"/>
            </a:endParaRPr>
          </a:p>
        </p:txBody>
      </p:sp>
      <p:sp>
        <p:nvSpPr>
          <p:cNvPr id="3" name="Content Placeholder 2"/>
          <p:cNvSpPr>
            <a:spLocks noGrp="1"/>
          </p:cNvSpPr>
          <p:nvPr>
            <p:ph idx="1"/>
          </p:nvPr>
        </p:nvSpPr>
        <p:spPr/>
        <p:txBody>
          <a:bodyPr>
            <a:normAutofit fontScale="62500" lnSpcReduction="20000"/>
          </a:bodyPr>
          <a:lstStyle/>
          <a:p>
            <a:pPr marL="0" indent="0">
              <a:buNone/>
            </a:pPr>
            <a:r>
              <a:rPr lang="en-GB" dirty="0" smtClean="0">
                <a:solidFill>
                  <a:srgbClr val="FF0000"/>
                </a:solidFill>
              </a:rPr>
              <a:t>Q1. </a:t>
            </a:r>
            <a:r>
              <a:rPr lang="en-GB" dirty="0" smtClean="0">
                <a:solidFill>
                  <a:srgbClr val="FF0000"/>
                </a:solidFill>
              </a:rPr>
              <a:t>01</a:t>
            </a:r>
          </a:p>
          <a:p>
            <a:pPr marL="0" indent="0">
              <a:buNone/>
            </a:pPr>
            <a:r>
              <a:rPr lang="en-GB" dirty="0" smtClean="0"/>
              <a:t>One piece of practical work I completed during the course was a piece of improvisation called Robin Hood</a:t>
            </a:r>
            <a:r>
              <a:rPr lang="en-GB" dirty="0"/>
              <a:t>. The piece was about an outlaw who stole from the rich to give to the poor. He overcomes obstacles to marry the maid Marion. </a:t>
            </a:r>
            <a:r>
              <a:rPr lang="en-GB" dirty="0" smtClean="0"/>
              <a:t>The style of this pantomime was non-naturalistic as we used unrealistic characters and techniques such as interacting with the audience and breaking the ‘fourth wall’. The genre of the pantomime was comedy and autobiographical as we told the story of Robin Hood in a humorous way as to make the audience laugh. We set the pantomime in modern day so that the audience could relate to some of the situations and they would find it amusing. Our target audience for the pantomime were young children and their families. We did this as pantomimes are traditional performed to family audiences. We performed in the school hall on a thrust stage. We used this type of stage so that we could go into the audience to interact with them and this broke the ‘fourth wall’. My contribution was as an actor. We used basic lighting such as a general wash and we used a backdrop for our set.</a:t>
            </a:r>
            <a:endParaRPr lang="en-GB" dirty="0" smtClean="0"/>
          </a:p>
        </p:txBody>
      </p:sp>
    </p:spTree>
    <p:extLst>
      <p:ext uri="{BB962C8B-B14F-4D97-AF65-F5344CB8AC3E}">
        <p14:creationId xmlns:p14="http://schemas.microsoft.com/office/powerpoint/2010/main" val="28796813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02: Explain</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dirty="0" smtClean="0"/>
              <a:t>Explain the nature of the activity done.</a:t>
            </a:r>
          </a:p>
          <a:p>
            <a:pPr marL="0" indent="0">
              <a:buNone/>
            </a:pPr>
            <a:endParaRPr lang="en-GB" dirty="0"/>
          </a:p>
          <a:p>
            <a:pPr marL="0" indent="0">
              <a:buNone/>
            </a:pPr>
            <a:endParaRPr lang="en-GB" dirty="0" smtClean="0"/>
          </a:p>
          <a:p>
            <a:pPr marL="0" indent="0">
              <a:buNone/>
            </a:pPr>
            <a:endParaRPr lang="en-GB" dirty="0"/>
          </a:p>
          <a:p>
            <a:pPr marL="0" indent="0" algn="ctr">
              <a:buNone/>
            </a:pPr>
            <a:r>
              <a:rPr lang="en-GB" dirty="0" smtClean="0"/>
              <a:t>Read the question and relate your answer to the question. </a:t>
            </a:r>
          </a:p>
        </p:txBody>
      </p:sp>
    </p:spTree>
    <p:extLst>
      <p:ext uri="{BB962C8B-B14F-4D97-AF65-F5344CB8AC3E}">
        <p14:creationId xmlns:p14="http://schemas.microsoft.com/office/powerpoint/2010/main" val="13440719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explain!!!</a:t>
            </a:r>
            <a:endParaRPr lang="en-GB" dirty="0">
              <a:latin typeface="Accent SF" pitchFamily="2" charset="0"/>
            </a:endParaRPr>
          </a:p>
        </p:txBody>
      </p:sp>
      <p:sp>
        <p:nvSpPr>
          <p:cNvPr id="3" name="Content Placeholder 2"/>
          <p:cNvSpPr>
            <a:spLocks noGrp="1"/>
          </p:cNvSpPr>
          <p:nvPr>
            <p:ph idx="1"/>
          </p:nvPr>
        </p:nvSpPr>
        <p:spPr/>
        <p:txBody>
          <a:bodyPr>
            <a:normAutofit fontScale="77500" lnSpcReduction="20000"/>
          </a:bodyPr>
          <a:lstStyle/>
          <a:p>
            <a:r>
              <a:rPr lang="en-GB" dirty="0"/>
              <a:t>What did you do?</a:t>
            </a:r>
          </a:p>
          <a:p>
            <a:r>
              <a:rPr lang="en-GB" dirty="0" smtClean="0"/>
              <a:t>What </a:t>
            </a:r>
            <a:r>
              <a:rPr lang="en-GB" dirty="0"/>
              <a:t>character did you play and what dramatic skills did you bring to the character?</a:t>
            </a:r>
          </a:p>
          <a:p>
            <a:r>
              <a:rPr lang="en-GB" dirty="0" smtClean="0"/>
              <a:t>Mention </a:t>
            </a:r>
            <a:r>
              <a:rPr lang="en-GB" dirty="0"/>
              <a:t>the different aspects of the character. Voice, movement, facial expressions.</a:t>
            </a:r>
          </a:p>
          <a:p>
            <a:r>
              <a:rPr lang="en-GB" dirty="0" smtClean="0"/>
              <a:t> </a:t>
            </a:r>
            <a:r>
              <a:rPr lang="en-GB" dirty="0"/>
              <a:t>E.g. I was unsure of the character I was playing so I used role on the wall, hot seating, I prepared a monologue so that I could develop my character further.</a:t>
            </a:r>
          </a:p>
          <a:p>
            <a:r>
              <a:rPr lang="en-GB" dirty="0" smtClean="0"/>
              <a:t>Read </a:t>
            </a:r>
            <a:r>
              <a:rPr lang="en-GB" dirty="0"/>
              <a:t>the question if it says ‘how did you?’ it means YOU! so use the term I! If it says ‘how did your group?’ it means WE/OUR.</a:t>
            </a:r>
          </a:p>
          <a:p>
            <a:r>
              <a:rPr lang="en-GB" dirty="0" smtClean="0"/>
              <a:t>You </a:t>
            </a:r>
            <a:r>
              <a:rPr lang="en-GB" dirty="0"/>
              <a:t>need to give a specific example in this question so relate it to your piece/ back to your character.</a:t>
            </a:r>
            <a:endParaRPr lang="en-GB" dirty="0" smtClean="0"/>
          </a:p>
        </p:txBody>
      </p:sp>
    </p:spTree>
    <p:extLst>
      <p:ext uri="{BB962C8B-B14F-4D97-AF65-F5344CB8AC3E}">
        <p14:creationId xmlns:p14="http://schemas.microsoft.com/office/powerpoint/2010/main" val="18138101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explain!!!</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GB" b="1" u="sng" dirty="0"/>
              <a:t>Ideas to use</a:t>
            </a:r>
          </a:p>
          <a:p>
            <a:pPr marL="0" indent="0">
              <a:buNone/>
            </a:pPr>
            <a:r>
              <a:rPr lang="en-GB" dirty="0"/>
              <a:t>1. Monologues/ Duologues: voice: Pace, pitch, power, pressure, and pause.</a:t>
            </a:r>
          </a:p>
          <a:p>
            <a:pPr marL="0" indent="0">
              <a:buNone/>
            </a:pPr>
            <a:r>
              <a:rPr lang="en-GB" dirty="0"/>
              <a:t>2. Interaction with other characters: levels/ status</a:t>
            </a:r>
          </a:p>
          <a:p>
            <a:pPr marL="0" indent="0">
              <a:buNone/>
            </a:pPr>
            <a:r>
              <a:rPr lang="en-GB" dirty="0"/>
              <a:t>3. Space on the stage: getting from on scene to the next</a:t>
            </a:r>
          </a:p>
          <a:p>
            <a:pPr marL="0" indent="0">
              <a:buNone/>
            </a:pPr>
            <a:r>
              <a:rPr lang="en-GB" dirty="0"/>
              <a:t>4. Multi rolling: changing characters on the stage.</a:t>
            </a:r>
          </a:p>
          <a:p>
            <a:pPr marL="0" indent="0">
              <a:buNone/>
            </a:pPr>
            <a:r>
              <a:rPr lang="en-GB" dirty="0"/>
              <a:t>5. Creating of mood/ atmosphere. How did you explore </a:t>
            </a:r>
            <a:r>
              <a:rPr lang="en-GB" dirty="0" smtClean="0"/>
              <a:t>this?</a:t>
            </a:r>
          </a:p>
          <a:p>
            <a:pPr marL="0" indent="0">
              <a:buNone/>
            </a:pPr>
            <a:endParaRPr lang="en-GB" dirty="0" smtClean="0"/>
          </a:p>
          <a:p>
            <a:pPr marL="0" indent="0">
              <a:buNone/>
            </a:pPr>
            <a:endParaRPr lang="en-GB" dirty="0" smtClean="0"/>
          </a:p>
          <a:p>
            <a:pPr marL="0" indent="0">
              <a:buNone/>
            </a:pPr>
            <a:r>
              <a:rPr lang="en-GB" dirty="0" smtClean="0"/>
              <a:t>Remember</a:t>
            </a:r>
            <a:r>
              <a:rPr lang="en-GB" dirty="0"/>
              <a:t>: HOW AND WHY ARE VERY IMPORTANT!!!</a:t>
            </a:r>
            <a:endParaRPr lang="en-GB" dirty="0" smtClean="0"/>
          </a:p>
        </p:txBody>
      </p:sp>
    </p:spTree>
    <p:extLst>
      <p:ext uri="{BB962C8B-B14F-4D97-AF65-F5344CB8AC3E}">
        <p14:creationId xmlns:p14="http://schemas.microsoft.com/office/powerpoint/2010/main" val="31523156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Example question.</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dirty="0" smtClean="0"/>
              <a:t>Explain how you </a:t>
            </a:r>
            <a:r>
              <a:rPr lang="en-GB" dirty="0" smtClean="0">
                <a:solidFill>
                  <a:srgbClr val="FF0000"/>
                </a:solidFill>
              </a:rPr>
              <a:t>developed</a:t>
            </a:r>
            <a:r>
              <a:rPr lang="en-GB" dirty="0" smtClean="0"/>
              <a:t> your </a:t>
            </a:r>
            <a:r>
              <a:rPr lang="en-GB" dirty="0" smtClean="0">
                <a:solidFill>
                  <a:srgbClr val="FF0000"/>
                </a:solidFill>
              </a:rPr>
              <a:t>creative ideas. </a:t>
            </a:r>
            <a:r>
              <a:rPr lang="en-GB" dirty="0" smtClean="0"/>
              <a:t>Give </a:t>
            </a:r>
            <a:r>
              <a:rPr lang="en-GB" dirty="0" smtClean="0">
                <a:solidFill>
                  <a:srgbClr val="FF0000"/>
                </a:solidFill>
              </a:rPr>
              <a:t>one specific </a:t>
            </a:r>
            <a:r>
              <a:rPr lang="en-GB" dirty="0" smtClean="0"/>
              <a:t>example.</a:t>
            </a:r>
          </a:p>
          <a:p>
            <a:r>
              <a:rPr lang="en-GB" dirty="0" smtClean="0"/>
              <a:t>As an </a:t>
            </a:r>
            <a:r>
              <a:rPr lang="en-GB" dirty="0" smtClean="0"/>
              <a:t>actor I </a:t>
            </a:r>
            <a:r>
              <a:rPr lang="en-GB" dirty="0" smtClean="0"/>
              <a:t>developed my creative ideas by using… </a:t>
            </a:r>
          </a:p>
          <a:p>
            <a:endParaRPr lang="en-GB" dirty="0"/>
          </a:p>
          <a:p>
            <a:pPr marL="0" indent="0">
              <a:buNone/>
            </a:pPr>
            <a:r>
              <a:rPr lang="en-GB" dirty="0" smtClean="0"/>
              <a:t>How have you got from one stage to the next?</a:t>
            </a:r>
          </a:p>
          <a:p>
            <a:pPr marL="0" indent="0">
              <a:buNone/>
            </a:pPr>
            <a:r>
              <a:rPr lang="en-GB" dirty="0" smtClean="0"/>
              <a:t>Did you change your voice PPPPP?</a:t>
            </a:r>
          </a:p>
          <a:p>
            <a:pPr marL="0" indent="0">
              <a:buNone/>
            </a:pPr>
            <a:endParaRPr lang="en-GB" dirty="0" smtClean="0"/>
          </a:p>
          <a:p>
            <a:pPr marL="0" indent="0" algn="ctr">
              <a:buNone/>
            </a:pPr>
            <a:endParaRPr lang="en-GB" dirty="0"/>
          </a:p>
          <a:p>
            <a:pPr marL="0" indent="0" algn="ctr">
              <a:buNone/>
            </a:pPr>
            <a:endParaRPr lang="en-GB" dirty="0" smtClean="0"/>
          </a:p>
        </p:txBody>
      </p:sp>
    </p:spTree>
    <p:extLst>
      <p:ext uri="{BB962C8B-B14F-4D97-AF65-F5344CB8AC3E}">
        <p14:creationId xmlns:p14="http://schemas.microsoft.com/office/powerpoint/2010/main" val="39027599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03: Analyse.</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endParaRPr lang="en-GB" dirty="0" smtClean="0"/>
          </a:p>
          <a:p>
            <a:pPr marL="0" indent="0" algn="ctr">
              <a:buNone/>
            </a:pPr>
            <a:endParaRPr lang="en-GB" dirty="0"/>
          </a:p>
          <a:p>
            <a:pPr marL="0" indent="0" algn="ctr">
              <a:buNone/>
            </a:pPr>
            <a:r>
              <a:rPr lang="en-GB" dirty="0"/>
              <a:t>Analysis of a process undertaken</a:t>
            </a:r>
            <a:r>
              <a:rPr lang="en-GB" dirty="0" smtClean="0"/>
              <a:t>.</a:t>
            </a:r>
          </a:p>
          <a:p>
            <a:pPr marL="0" indent="0" algn="ctr">
              <a:buNone/>
            </a:pPr>
            <a:endParaRPr lang="en-GB" dirty="0"/>
          </a:p>
          <a:p>
            <a:pPr marL="0" indent="0" algn="ctr">
              <a:buNone/>
            </a:pPr>
            <a:endParaRPr lang="en-GB" dirty="0" smtClean="0"/>
          </a:p>
          <a:p>
            <a:pPr marL="0" indent="0" algn="ctr">
              <a:buNone/>
            </a:pPr>
            <a:r>
              <a:rPr lang="en-GB" dirty="0" smtClean="0"/>
              <a:t>Looking back at a process that you have done. Make sure you relate it to your chosen skill. </a:t>
            </a:r>
          </a:p>
        </p:txBody>
      </p:sp>
    </p:spTree>
    <p:extLst>
      <p:ext uri="{BB962C8B-B14F-4D97-AF65-F5344CB8AC3E}">
        <p14:creationId xmlns:p14="http://schemas.microsoft.com/office/powerpoint/2010/main" val="31285447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Analyse.</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20000"/>
          </a:bodyPr>
          <a:lstStyle/>
          <a:p>
            <a:r>
              <a:rPr lang="en-GB" dirty="0"/>
              <a:t>This is commenting on the later stages of your work.</a:t>
            </a:r>
          </a:p>
          <a:p>
            <a:r>
              <a:rPr lang="en-GB" dirty="0" smtClean="0"/>
              <a:t>You </a:t>
            </a:r>
            <a:r>
              <a:rPr lang="en-GB" dirty="0"/>
              <a:t>need to be specific to the piece that you are doing.</a:t>
            </a:r>
          </a:p>
          <a:p>
            <a:r>
              <a:rPr lang="en-GB" dirty="0" smtClean="0"/>
              <a:t>So </a:t>
            </a:r>
            <a:r>
              <a:rPr lang="en-GB" dirty="0"/>
              <a:t>there needs to be a connection between the question answered and your piece.</a:t>
            </a:r>
          </a:p>
          <a:p>
            <a:r>
              <a:rPr lang="en-GB" dirty="0" smtClean="0"/>
              <a:t>This </a:t>
            </a:r>
            <a:r>
              <a:rPr lang="en-GB" dirty="0"/>
              <a:t>question maybe about team work, but it may be about your own work. READ THE QUESTION.</a:t>
            </a:r>
          </a:p>
          <a:p>
            <a:r>
              <a:rPr lang="en-GB" dirty="0" smtClean="0"/>
              <a:t>Make </a:t>
            </a:r>
            <a:r>
              <a:rPr lang="en-GB" dirty="0"/>
              <a:t>sure you are supporting your answer fully with how and why.</a:t>
            </a:r>
          </a:p>
          <a:p>
            <a:r>
              <a:rPr lang="en-GB" dirty="0" smtClean="0"/>
              <a:t>Do </a:t>
            </a:r>
            <a:r>
              <a:rPr lang="en-GB" dirty="0"/>
              <a:t>not comment on line learning, people being absent, cancelled rehearsals and personality clashes as this is irrelevant. Be productive.</a:t>
            </a:r>
            <a:endParaRPr lang="en-GB" dirty="0" smtClean="0"/>
          </a:p>
        </p:txBody>
      </p:sp>
    </p:spTree>
    <p:extLst>
      <p:ext uri="{BB962C8B-B14F-4D97-AF65-F5344CB8AC3E}">
        <p14:creationId xmlns:p14="http://schemas.microsoft.com/office/powerpoint/2010/main" val="2363873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Learning Outcomes.</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latin typeface="Aharoni" pitchFamily="2" charset="-79"/>
                <a:cs typeface="Aharoni" pitchFamily="2" charset="-79"/>
              </a:rPr>
              <a:t>By the end of the lesson you should be able to…</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Recall specific lines from your chosen play.</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Describe how you performed those lines in terms of movement, voice and facial expressions.</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Explain why you performed the character in the way that you did.</a:t>
            </a:r>
            <a:endParaRPr lang="en-GB" dirty="0">
              <a:latin typeface="Aharoni" pitchFamily="2" charset="-79"/>
              <a:cs typeface="Aharoni" pitchFamily="2" charset="-79"/>
            </a:endParaRPr>
          </a:p>
        </p:txBody>
      </p:sp>
    </p:spTree>
    <p:extLst>
      <p:ext uri="{BB962C8B-B14F-4D97-AF65-F5344CB8AC3E}">
        <p14:creationId xmlns:p14="http://schemas.microsoft.com/office/powerpoint/2010/main" val="3449247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Analyse.</a:t>
            </a:r>
            <a:endParaRPr lang="en-GB" dirty="0">
              <a:latin typeface="Accent SF" pitchFamily="2" charset="0"/>
            </a:endParaRPr>
          </a:p>
        </p:txBody>
      </p:sp>
      <p:sp>
        <p:nvSpPr>
          <p:cNvPr id="3" name="Content Placeholder 2"/>
          <p:cNvSpPr>
            <a:spLocks noGrp="1"/>
          </p:cNvSpPr>
          <p:nvPr>
            <p:ph idx="1"/>
          </p:nvPr>
        </p:nvSpPr>
        <p:spPr/>
        <p:txBody>
          <a:bodyPr>
            <a:normAutofit fontScale="92500" lnSpcReduction="10000"/>
          </a:bodyPr>
          <a:lstStyle/>
          <a:p>
            <a:r>
              <a:rPr lang="en-GB" dirty="0"/>
              <a:t>So refer to moments such as…</a:t>
            </a:r>
          </a:p>
          <a:p>
            <a:r>
              <a:rPr lang="en-GB" dirty="0" smtClean="0"/>
              <a:t>Characterisation/demands </a:t>
            </a:r>
            <a:r>
              <a:rPr lang="en-GB" dirty="0"/>
              <a:t>of the role.</a:t>
            </a:r>
          </a:p>
          <a:p>
            <a:r>
              <a:rPr lang="en-GB" dirty="0" smtClean="0"/>
              <a:t>Vocal </a:t>
            </a:r>
            <a:r>
              <a:rPr lang="en-GB" dirty="0"/>
              <a:t>skills.</a:t>
            </a:r>
          </a:p>
          <a:p>
            <a:r>
              <a:rPr lang="en-GB" dirty="0" smtClean="0"/>
              <a:t>The </a:t>
            </a:r>
            <a:r>
              <a:rPr lang="en-GB" dirty="0"/>
              <a:t>creation of specific effects for an audience</a:t>
            </a:r>
          </a:p>
          <a:p>
            <a:r>
              <a:rPr lang="en-GB" dirty="0" smtClean="0"/>
              <a:t>Sharing </a:t>
            </a:r>
            <a:r>
              <a:rPr lang="en-GB" dirty="0"/>
              <a:t>decision making</a:t>
            </a:r>
          </a:p>
          <a:p>
            <a:r>
              <a:rPr lang="en-GB" dirty="0" smtClean="0"/>
              <a:t>Shaping</a:t>
            </a:r>
            <a:r>
              <a:rPr lang="en-GB" dirty="0"/>
              <a:t>, refining, discarding or polishing the work in the final stages of preparation.</a:t>
            </a:r>
          </a:p>
          <a:p>
            <a:r>
              <a:rPr lang="en-GB" dirty="0" smtClean="0"/>
              <a:t>The </a:t>
            </a:r>
            <a:r>
              <a:rPr lang="en-GB" dirty="0"/>
              <a:t>team approach to the resolution of problems or the creation and resolution of ideas</a:t>
            </a:r>
            <a:r>
              <a:rPr lang="en-GB" dirty="0" smtClean="0"/>
              <a:t>.</a:t>
            </a:r>
            <a:endParaRPr lang="en-GB" dirty="0"/>
          </a:p>
        </p:txBody>
      </p:sp>
    </p:spTree>
    <p:extLst>
      <p:ext uri="{BB962C8B-B14F-4D97-AF65-F5344CB8AC3E}">
        <p14:creationId xmlns:p14="http://schemas.microsoft.com/office/powerpoint/2010/main" val="12415099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Remember</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b="1" dirty="0"/>
              <a:t>How and why???? </a:t>
            </a:r>
            <a:endParaRPr lang="en-GB" b="1" dirty="0" smtClean="0"/>
          </a:p>
          <a:p>
            <a:pPr marL="0" indent="0" algn="ctr">
              <a:buNone/>
            </a:pPr>
            <a:endParaRPr lang="en-GB" b="1" dirty="0"/>
          </a:p>
          <a:p>
            <a:pPr marL="0" indent="0" algn="ctr">
              <a:buNone/>
            </a:pPr>
            <a:r>
              <a:rPr lang="en-GB" b="1" dirty="0" smtClean="0"/>
              <a:t>Relate </a:t>
            </a:r>
            <a:r>
              <a:rPr lang="en-GB" b="1" dirty="0"/>
              <a:t>it back to your final </a:t>
            </a:r>
            <a:r>
              <a:rPr lang="en-GB" b="1" dirty="0" smtClean="0"/>
              <a:t>piece</a:t>
            </a:r>
            <a:r>
              <a:rPr lang="en-GB" b="1" dirty="0"/>
              <a:t>?</a:t>
            </a:r>
            <a:r>
              <a:rPr lang="en-GB" b="1" dirty="0" smtClean="0"/>
              <a:t> </a:t>
            </a:r>
          </a:p>
          <a:p>
            <a:pPr marL="0" indent="0" algn="ctr">
              <a:buNone/>
            </a:pPr>
            <a:endParaRPr lang="en-GB" b="1" dirty="0"/>
          </a:p>
          <a:p>
            <a:pPr marL="0" indent="0" algn="ctr">
              <a:buNone/>
            </a:pPr>
            <a:r>
              <a:rPr lang="en-GB" b="1" dirty="0" smtClean="0"/>
              <a:t>Why </a:t>
            </a:r>
            <a:r>
              <a:rPr lang="en-GB" b="1" dirty="0"/>
              <a:t>are you doing </a:t>
            </a:r>
            <a:r>
              <a:rPr lang="en-GB" b="1" dirty="0" smtClean="0"/>
              <a:t>it</a:t>
            </a:r>
            <a:r>
              <a:rPr lang="en-GB" b="1" dirty="0"/>
              <a:t>?</a:t>
            </a:r>
            <a:endParaRPr lang="en-GB" b="1" dirty="0" smtClean="0"/>
          </a:p>
          <a:p>
            <a:pPr marL="0" indent="0" algn="ctr">
              <a:buNone/>
            </a:pPr>
            <a:endParaRPr lang="en-GB" b="1" dirty="0"/>
          </a:p>
          <a:p>
            <a:pPr marL="0" indent="0" algn="ctr">
              <a:buNone/>
            </a:pPr>
            <a:r>
              <a:rPr lang="en-GB" b="1" dirty="0"/>
              <a:t>W</a:t>
            </a:r>
            <a:r>
              <a:rPr lang="en-GB" b="1" dirty="0" smtClean="0"/>
              <a:t>hat </a:t>
            </a:r>
            <a:r>
              <a:rPr lang="en-GB" b="1" dirty="0"/>
              <a:t>are you trying to </a:t>
            </a:r>
            <a:r>
              <a:rPr lang="en-GB" b="1" dirty="0" smtClean="0"/>
              <a:t>achieve?</a:t>
            </a:r>
            <a:endParaRPr lang="en-GB" b="1" dirty="0"/>
          </a:p>
        </p:txBody>
      </p:sp>
    </p:spTree>
    <p:extLst>
      <p:ext uri="{BB962C8B-B14F-4D97-AF65-F5344CB8AC3E}">
        <p14:creationId xmlns:p14="http://schemas.microsoft.com/office/powerpoint/2010/main" val="5393094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04</a:t>
            </a:r>
            <a:r>
              <a:rPr lang="en-GB" smtClean="0">
                <a:latin typeface="Accent SF" pitchFamily="2" charset="0"/>
              </a:rPr>
              <a:t>: Evaluate</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b="1" dirty="0"/>
              <a:t>Evaluate the effectiveness of your contribution</a:t>
            </a:r>
            <a:r>
              <a:rPr lang="en-GB" b="1" dirty="0" smtClean="0"/>
              <a:t>.</a:t>
            </a:r>
          </a:p>
          <a:p>
            <a:pPr marL="0" indent="0" algn="ctr">
              <a:buNone/>
            </a:pPr>
            <a:endParaRPr lang="en-GB" b="1" dirty="0"/>
          </a:p>
          <a:p>
            <a:pPr marL="0" indent="0" algn="ctr">
              <a:buNone/>
            </a:pPr>
            <a:endParaRPr lang="en-GB" b="1" dirty="0" smtClean="0"/>
          </a:p>
          <a:p>
            <a:pPr marL="0" indent="0" algn="ctr">
              <a:buNone/>
            </a:pPr>
            <a:r>
              <a:rPr lang="en-GB" b="1" dirty="0" smtClean="0"/>
              <a:t>Looking back on your performance.</a:t>
            </a:r>
            <a:endParaRPr lang="en-GB" b="1" dirty="0"/>
          </a:p>
        </p:txBody>
      </p:sp>
    </p:spTree>
    <p:extLst>
      <p:ext uri="{BB962C8B-B14F-4D97-AF65-F5344CB8AC3E}">
        <p14:creationId xmlns:p14="http://schemas.microsoft.com/office/powerpoint/2010/main" val="33604386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Marks…Evaluate</a:t>
            </a:r>
            <a:endParaRPr lang="en-GB" dirty="0">
              <a:latin typeface="Accent SF" pitchFamily="2" charset="0"/>
            </a:endParaRPr>
          </a:p>
        </p:txBody>
      </p:sp>
      <p:sp>
        <p:nvSpPr>
          <p:cNvPr id="3" name="Content Placeholder 2"/>
          <p:cNvSpPr>
            <a:spLocks noGrp="1"/>
          </p:cNvSpPr>
          <p:nvPr>
            <p:ph idx="1"/>
          </p:nvPr>
        </p:nvSpPr>
        <p:spPr/>
        <p:txBody>
          <a:bodyPr>
            <a:normAutofit fontScale="70000" lnSpcReduction="20000"/>
          </a:bodyPr>
          <a:lstStyle/>
          <a:p>
            <a:r>
              <a:rPr lang="en-GB" b="1" dirty="0"/>
              <a:t>Your actual performance that you were marked on/filmed. You are talking as if you are now looking back on it and reflecting on it.</a:t>
            </a:r>
          </a:p>
          <a:p>
            <a:r>
              <a:rPr lang="en-GB" b="1" dirty="0" smtClean="0"/>
              <a:t>How </a:t>
            </a:r>
            <a:r>
              <a:rPr lang="en-GB" b="1" dirty="0"/>
              <a:t>did you feel you succeeded?</a:t>
            </a:r>
          </a:p>
          <a:p>
            <a:r>
              <a:rPr lang="en-GB" b="1" dirty="0" smtClean="0"/>
              <a:t>Good </a:t>
            </a:r>
            <a:r>
              <a:rPr lang="en-GB" b="1" dirty="0"/>
              <a:t>or not good. Make it specific. What were your strengths weaknesses? How does your final performance meet your personal aims?</a:t>
            </a:r>
          </a:p>
          <a:p>
            <a:r>
              <a:rPr lang="en-GB" b="1" dirty="0" smtClean="0"/>
              <a:t>Pick </a:t>
            </a:r>
            <a:r>
              <a:rPr lang="en-GB" b="1" dirty="0"/>
              <a:t>out specific moments and talk about the strengths / weaknesses. In relation to the following aspects……..</a:t>
            </a:r>
          </a:p>
          <a:p>
            <a:r>
              <a:rPr lang="en-GB" b="1" dirty="0" smtClean="0"/>
              <a:t>Audience </a:t>
            </a:r>
            <a:r>
              <a:rPr lang="en-GB" b="1" dirty="0"/>
              <a:t>reaction</a:t>
            </a:r>
          </a:p>
          <a:p>
            <a:r>
              <a:rPr lang="en-GB" b="1" dirty="0" smtClean="0"/>
              <a:t>Recognition </a:t>
            </a:r>
            <a:r>
              <a:rPr lang="en-GB" b="1" dirty="0"/>
              <a:t>of the creative journey</a:t>
            </a:r>
          </a:p>
          <a:p>
            <a:r>
              <a:rPr lang="en-GB" b="1" dirty="0" smtClean="0"/>
              <a:t>Team </a:t>
            </a:r>
            <a:r>
              <a:rPr lang="en-GB" b="1" dirty="0"/>
              <a:t>work</a:t>
            </a:r>
          </a:p>
          <a:p>
            <a:r>
              <a:rPr lang="en-GB" b="1" dirty="0" smtClean="0"/>
              <a:t>level </a:t>
            </a:r>
            <a:r>
              <a:rPr lang="en-GB" b="1" dirty="0"/>
              <a:t>of commitment</a:t>
            </a:r>
          </a:p>
          <a:p>
            <a:r>
              <a:rPr lang="en-GB" b="1" dirty="0" smtClean="0"/>
              <a:t>Improvement </a:t>
            </a:r>
            <a:r>
              <a:rPr lang="en-GB" b="1" dirty="0"/>
              <a:t>of identified skills / performance.</a:t>
            </a:r>
          </a:p>
        </p:txBody>
      </p:sp>
    </p:spTree>
    <p:extLst>
      <p:ext uri="{BB962C8B-B14F-4D97-AF65-F5344CB8AC3E}">
        <p14:creationId xmlns:p14="http://schemas.microsoft.com/office/powerpoint/2010/main" val="3149903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Remember</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b="1" dirty="0"/>
              <a:t>Write clearly and be very specific </a:t>
            </a:r>
            <a:r>
              <a:rPr lang="en-GB" b="1" dirty="0" smtClean="0"/>
              <a:t>and…</a:t>
            </a:r>
          </a:p>
          <a:p>
            <a:pPr marL="0" indent="0" algn="ctr">
              <a:buNone/>
            </a:pPr>
            <a:endParaRPr lang="en-GB" b="1" dirty="0">
              <a:solidFill>
                <a:srgbClr val="FF0000"/>
              </a:solidFill>
            </a:endParaRPr>
          </a:p>
          <a:p>
            <a:pPr marL="0" indent="0" algn="ctr">
              <a:buNone/>
            </a:pPr>
            <a:endParaRPr lang="en-GB" b="1" dirty="0" smtClean="0">
              <a:solidFill>
                <a:srgbClr val="FF0000"/>
              </a:solidFill>
            </a:endParaRPr>
          </a:p>
          <a:p>
            <a:pPr marL="0" indent="0" algn="ctr">
              <a:buNone/>
            </a:pPr>
            <a:r>
              <a:rPr lang="en-GB" sz="8000" b="1" dirty="0" smtClean="0">
                <a:solidFill>
                  <a:srgbClr val="FF0000"/>
                </a:solidFill>
              </a:rPr>
              <a:t>READ </a:t>
            </a:r>
            <a:r>
              <a:rPr lang="en-GB" sz="8000" b="1" dirty="0">
                <a:solidFill>
                  <a:srgbClr val="FF0000"/>
                </a:solidFill>
              </a:rPr>
              <a:t>THE QUESTION!!!!!!!!!!</a:t>
            </a:r>
          </a:p>
        </p:txBody>
      </p:sp>
    </p:spTree>
    <p:extLst>
      <p:ext uri="{BB962C8B-B14F-4D97-AF65-F5344CB8AC3E}">
        <p14:creationId xmlns:p14="http://schemas.microsoft.com/office/powerpoint/2010/main" val="2729356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Important Information</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sz="3600" dirty="0" smtClean="0">
                <a:latin typeface="Aharoni" pitchFamily="2" charset="-79"/>
                <a:cs typeface="Aharoni" pitchFamily="2" charset="-79"/>
              </a:rPr>
              <a:t>You </a:t>
            </a:r>
            <a:r>
              <a:rPr lang="en-GB" sz="3600" dirty="0" smtClean="0">
                <a:solidFill>
                  <a:srgbClr val="FF0000"/>
                </a:solidFill>
                <a:latin typeface="Aharoni" pitchFamily="2" charset="-79"/>
                <a:cs typeface="Aharoni" pitchFamily="2" charset="-79"/>
              </a:rPr>
              <a:t>must</a:t>
            </a:r>
            <a:r>
              <a:rPr lang="en-GB" sz="3600" dirty="0" smtClean="0">
                <a:latin typeface="Aharoni" pitchFamily="2" charset="-79"/>
                <a:cs typeface="Aharoni" pitchFamily="2" charset="-79"/>
              </a:rPr>
              <a:t> answer </a:t>
            </a:r>
            <a:r>
              <a:rPr lang="en-GB" sz="3600" dirty="0" smtClean="0">
                <a:solidFill>
                  <a:srgbClr val="FF0000"/>
                </a:solidFill>
                <a:latin typeface="Aharoni" pitchFamily="2" charset="-79"/>
                <a:cs typeface="Aharoni" pitchFamily="2" charset="-79"/>
              </a:rPr>
              <a:t>question 1 </a:t>
            </a:r>
            <a:r>
              <a:rPr lang="en-GB" sz="3600" dirty="0" smtClean="0">
                <a:latin typeface="Aharoni" pitchFamily="2" charset="-79"/>
                <a:cs typeface="Aharoni" pitchFamily="2" charset="-79"/>
              </a:rPr>
              <a:t>in section A.</a:t>
            </a:r>
          </a:p>
          <a:p>
            <a:pPr marL="514350" indent="-514350">
              <a:buFont typeface="+mj-lt"/>
              <a:buAutoNum type="arabicPeriod"/>
            </a:pPr>
            <a:r>
              <a:rPr lang="en-GB" sz="3600" dirty="0" smtClean="0">
                <a:latin typeface="Aharoni" pitchFamily="2" charset="-79"/>
                <a:cs typeface="Aharoni" pitchFamily="2" charset="-79"/>
              </a:rPr>
              <a:t>There are </a:t>
            </a:r>
            <a:r>
              <a:rPr lang="en-GB" sz="3600" dirty="0" smtClean="0">
                <a:solidFill>
                  <a:srgbClr val="FF0000"/>
                </a:solidFill>
                <a:latin typeface="Aharoni" pitchFamily="2" charset="-79"/>
                <a:cs typeface="Aharoni" pitchFamily="2" charset="-79"/>
              </a:rPr>
              <a:t>four parts </a:t>
            </a:r>
            <a:r>
              <a:rPr lang="en-GB" sz="3600" dirty="0" smtClean="0">
                <a:latin typeface="Aharoni" pitchFamily="2" charset="-79"/>
                <a:cs typeface="Aharoni" pitchFamily="2" charset="-79"/>
              </a:rPr>
              <a:t>to this question.</a:t>
            </a:r>
          </a:p>
          <a:p>
            <a:pPr marL="514350" indent="-514350">
              <a:buFont typeface="+mj-lt"/>
              <a:buAutoNum type="arabicPeriod"/>
            </a:pPr>
            <a:r>
              <a:rPr lang="en-GB" sz="3600" dirty="0" smtClean="0">
                <a:latin typeface="Aharoni" pitchFamily="2" charset="-79"/>
                <a:cs typeface="Aharoni" pitchFamily="2" charset="-79"/>
              </a:rPr>
              <a:t>Answer </a:t>
            </a:r>
            <a:r>
              <a:rPr lang="en-GB" sz="3600" dirty="0">
                <a:solidFill>
                  <a:srgbClr val="FF0000"/>
                </a:solidFill>
                <a:latin typeface="Aharoni" pitchFamily="2" charset="-79"/>
                <a:cs typeface="Aharoni" pitchFamily="2" charset="-79"/>
              </a:rPr>
              <a:t>ALL</a:t>
            </a:r>
            <a:r>
              <a:rPr lang="en-GB" sz="3600" dirty="0">
                <a:latin typeface="Aharoni" pitchFamily="2" charset="-79"/>
                <a:cs typeface="Aharoni" pitchFamily="2" charset="-79"/>
              </a:rPr>
              <a:t> </a:t>
            </a:r>
            <a:r>
              <a:rPr lang="en-GB" sz="3600" dirty="0" smtClean="0">
                <a:latin typeface="Aharoni" pitchFamily="2" charset="-79"/>
                <a:cs typeface="Aharoni" pitchFamily="2" charset="-79"/>
              </a:rPr>
              <a:t>parts </a:t>
            </a:r>
            <a:r>
              <a:rPr lang="en-GB" sz="3600" dirty="0">
                <a:latin typeface="Aharoni" pitchFamily="2" charset="-79"/>
                <a:cs typeface="Aharoni" pitchFamily="2" charset="-79"/>
              </a:rPr>
              <a:t>in section A. </a:t>
            </a:r>
            <a:endParaRPr lang="en-GB" sz="3600" dirty="0" smtClean="0">
              <a:latin typeface="Aharoni" pitchFamily="2" charset="-79"/>
              <a:cs typeface="Aharoni" pitchFamily="2" charset="-79"/>
            </a:endParaRPr>
          </a:p>
          <a:p>
            <a:pPr marL="514350" indent="-514350">
              <a:buFont typeface="+mj-lt"/>
              <a:buAutoNum type="arabicPeriod"/>
            </a:pPr>
            <a:r>
              <a:rPr lang="en-GB" sz="3600" dirty="0" smtClean="0">
                <a:latin typeface="Aharoni" pitchFamily="2" charset="-79"/>
                <a:cs typeface="Aharoni" pitchFamily="2" charset="-79"/>
              </a:rPr>
              <a:t>Section </a:t>
            </a:r>
            <a:r>
              <a:rPr lang="en-GB" sz="3600" dirty="0">
                <a:latin typeface="Aharoni" pitchFamily="2" charset="-79"/>
                <a:cs typeface="Aharoni" pitchFamily="2" charset="-79"/>
              </a:rPr>
              <a:t>A should be on a </a:t>
            </a:r>
            <a:r>
              <a:rPr lang="en-GB" sz="3600" dirty="0">
                <a:solidFill>
                  <a:srgbClr val="FF0000"/>
                </a:solidFill>
                <a:latin typeface="Aharoni" pitchFamily="2" charset="-79"/>
                <a:cs typeface="Aharoni" pitchFamily="2" charset="-79"/>
              </a:rPr>
              <a:t>devised</a:t>
            </a:r>
            <a:r>
              <a:rPr lang="en-GB" sz="3600" dirty="0">
                <a:latin typeface="Aharoni" pitchFamily="2" charset="-79"/>
                <a:cs typeface="Aharoni" pitchFamily="2" charset="-79"/>
              </a:rPr>
              <a:t> piece of work.</a:t>
            </a:r>
            <a:endParaRPr lang="en-GB" sz="3600" dirty="0" smtClean="0">
              <a:latin typeface="Aharoni" pitchFamily="2" charset="-79"/>
              <a:cs typeface="Aharoni" pitchFamily="2" charset="-79"/>
            </a:endParaRPr>
          </a:p>
        </p:txBody>
      </p:sp>
    </p:spTree>
    <p:extLst>
      <p:ext uri="{BB962C8B-B14F-4D97-AF65-F5344CB8AC3E}">
        <p14:creationId xmlns:p14="http://schemas.microsoft.com/office/powerpoint/2010/main" val="423760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124744"/>
            <a:ext cx="8424936" cy="5544616"/>
          </a:xfrm>
          <a:prstGeom prst="rect">
            <a:avLst/>
          </a:prstGeom>
        </p:spPr>
      </p:pic>
      <p:sp>
        <p:nvSpPr>
          <p:cNvPr id="2" name="Title 1"/>
          <p:cNvSpPr>
            <a:spLocks noGrp="1"/>
          </p:cNvSpPr>
          <p:nvPr>
            <p:ph type="title"/>
          </p:nvPr>
        </p:nvSpPr>
        <p:spPr/>
        <p:txBody>
          <a:bodyPr/>
          <a:lstStyle/>
          <a:p>
            <a:r>
              <a:rPr lang="en-GB" dirty="0" smtClean="0">
                <a:latin typeface="Accent SF" pitchFamily="2" charset="0"/>
              </a:rPr>
              <a:t>READ THE PAPER!!!</a:t>
            </a:r>
            <a:endParaRPr lang="en-GB" dirty="0">
              <a:latin typeface="Accent SF" pitchFamily="2" charset="0"/>
            </a:endParaRPr>
          </a:p>
        </p:txBody>
      </p:sp>
      <p:sp>
        <p:nvSpPr>
          <p:cNvPr id="5" name="Oval 4"/>
          <p:cNvSpPr/>
          <p:nvPr/>
        </p:nvSpPr>
        <p:spPr>
          <a:xfrm>
            <a:off x="1763688" y="1412776"/>
            <a:ext cx="5256584" cy="108012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539552" y="2780928"/>
            <a:ext cx="7416824" cy="45719"/>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9536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anim calcmode="lin" valueType="num">
                                      <p:cBhvr>
                                        <p:cTn id="16" dur="2000" fill="hold"/>
                                        <p:tgtEl>
                                          <p:spTgt spid="6"/>
                                        </p:tgtEl>
                                        <p:attrNameLst>
                                          <p:attrName>ppt_w</p:attrName>
                                        </p:attrNameLst>
                                      </p:cBhvr>
                                      <p:tavLst>
                                        <p:tav tm="0" fmla="#ppt_w*sin(2.5*pi*$)">
                                          <p:val>
                                            <p:fltVal val="0"/>
                                          </p:val>
                                        </p:tav>
                                        <p:tav tm="100000">
                                          <p:val>
                                            <p:fltVal val="1"/>
                                          </p:val>
                                        </p:tav>
                                      </p:tavLst>
                                    </p:anim>
                                    <p:anim calcmode="lin" valueType="num">
                                      <p:cBhvr>
                                        <p:cTn id="17"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01: Describe</a:t>
            </a:r>
            <a:endParaRPr lang="en-GB" dirty="0">
              <a:latin typeface="Accent SF" pitchFamily="2" charset="0"/>
            </a:endParaRPr>
          </a:p>
        </p:txBody>
      </p:sp>
      <p:sp>
        <p:nvSpPr>
          <p:cNvPr id="3" name="Content Placeholder 2"/>
          <p:cNvSpPr>
            <a:spLocks noGrp="1"/>
          </p:cNvSpPr>
          <p:nvPr>
            <p:ph idx="1"/>
          </p:nvPr>
        </p:nvSpPr>
        <p:spPr/>
        <p:txBody>
          <a:bodyPr>
            <a:normAutofit fontScale="92500" lnSpcReduction="20000"/>
          </a:bodyPr>
          <a:lstStyle/>
          <a:p>
            <a:r>
              <a:rPr lang="en-GB" dirty="0" smtClean="0"/>
              <a:t>The title.</a:t>
            </a:r>
          </a:p>
          <a:p>
            <a:r>
              <a:rPr lang="en-GB" dirty="0" smtClean="0"/>
              <a:t>What </a:t>
            </a:r>
            <a:r>
              <a:rPr lang="en-GB" dirty="0"/>
              <a:t>the play was about. The context. 4/5 sentences about the play.</a:t>
            </a:r>
          </a:p>
          <a:p>
            <a:r>
              <a:rPr lang="en-GB" dirty="0" smtClean="0"/>
              <a:t>The </a:t>
            </a:r>
            <a:r>
              <a:rPr lang="en-GB" dirty="0"/>
              <a:t>Style</a:t>
            </a:r>
          </a:p>
          <a:p>
            <a:r>
              <a:rPr lang="en-GB" dirty="0" smtClean="0"/>
              <a:t>The </a:t>
            </a:r>
            <a:r>
              <a:rPr lang="en-GB" dirty="0"/>
              <a:t>Genre</a:t>
            </a:r>
          </a:p>
          <a:p>
            <a:r>
              <a:rPr lang="en-GB" dirty="0" smtClean="0"/>
              <a:t>Period</a:t>
            </a:r>
            <a:endParaRPr lang="en-GB" dirty="0"/>
          </a:p>
          <a:p>
            <a:r>
              <a:rPr lang="en-GB" dirty="0" smtClean="0"/>
              <a:t>Performance </a:t>
            </a:r>
            <a:r>
              <a:rPr lang="en-GB" dirty="0"/>
              <a:t>Space</a:t>
            </a:r>
          </a:p>
          <a:p>
            <a:r>
              <a:rPr lang="en-GB" dirty="0" smtClean="0"/>
              <a:t>Target </a:t>
            </a:r>
            <a:r>
              <a:rPr lang="en-GB" dirty="0"/>
              <a:t>audience</a:t>
            </a:r>
          </a:p>
          <a:p>
            <a:r>
              <a:rPr lang="en-GB" dirty="0" smtClean="0"/>
              <a:t>Tech/Design</a:t>
            </a:r>
            <a:r>
              <a:rPr lang="en-GB" dirty="0"/>
              <a:t>= Briefly</a:t>
            </a:r>
          </a:p>
          <a:p>
            <a:r>
              <a:rPr lang="en-GB" dirty="0" smtClean="0"/>
              <a:t>Own </a:t>
            </a:r>
            <a:r>
              <a:rPr lang="en-GB" dirty="0"/>
              <a:t>Contribution.</a:t>
            </a:r>
            <a:endParaRPr lang="en-GB" dirty="0" smtClean="0"/>
          </a:p>
          <a:p>
            <a:pPr marL="0" indent="0" algn="ctr">
              <a:buNone/>
            </a:pPr>
            <a:endParaRPr lang="en-GB" dirty="0"/>
          </a:p>
        </p:txBody>
      </p:sp>
    </p:spTree>
    <p:extLst>
      <p:ext uri="{BB962C8B-B14F-4D97-AF65-F5344CB8AC3E}">
        <p14:creationId xmlns:p14="http://schemas.microsoft.com/office/powerpoint/2010/main" val="1856756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Title: </a:t>
            </a:r>
            <a:r>
              <a:rPr lang="en-GB" dirty="0" smtClean="0"/>
              <a:t>One piece of practical work I completed during the course was a piece of improvisation called </a:t>
            </a:r>
            <a:r>
              <a:rPr lang="en-GB" dirty="0" smtClean="0"/>
              <a:t>‘</a:t>
            </a:r>
            <a:r>
              <a:rPr lang="en-GB" dirty="0" smtClean="0"/>
              <a:t>Snow White’/ ‘Robin Hood’</a:t>
            </a:r>
            <a:r>
              <a:rPr lang="en-GB" dirty="0" smtClean="0"/>
              <a:t>.  </a:t>
            </a:r>
            <a:r>
              <a:rPr lang="en-GB" dirty="0" smtClean="0">
                <a:solidFill>
                  <a:srgbClr val="00B050"/>
                </a:solidFill>
              </a:rPr>
              <a:t>1 Mark. </a:t>
            </a:r>
          </a:p>
        </p:txBody>
      </p:sp>
    </p:spTree>
    <p:extLst>
      <p:ext uri="{BB962C8B-B14F-4D97-AF65-F5344CB8AC3E}">
        <p14:creationId xmlns:p14="http://schemas.microsoft.com/office/powerpoint/2010/main" val="3598369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lnSpcReduction="10000"/>
          </a:bodyPr>
          <a:lstStyle/>
          <a:p>
            <a:pPr marL="0" indent="0">
              <a:buNone/>
            </a:pPr>
            <a:r>
              <a:rPr lang="en-GB" dirty="0" smtClean="0">
                <a:solidFill>
                  <a:srgbClr val="FF0000"/>
                </a:solidFill>
              </a:rPr>
              <a:t>Description: Snow White: </a:t>
            </a:r>
            <a:r>
              <a:rPr lang="en-GB" dirty="0" smtClean="0"/>
              <a:t>The piece was about </a:t>
            </a:r>
            <a:r>
              <a:rPr lang="en-GB" dirty="0" smtClean="0"/>
              <a:t>a woman who meets 7 dwarfs, but eats a poised apple and falls into a deep sleep. The handsome prince rescues her. </a:t>
            </a:r>
            <a:r>
              <a:rPr lang="en-GB" dirty="0" smtClean="0">
                <a:solidFill>
                  <a:srgbClr val="00B050"/>
                </a:solidFill>
              </a:rPr>
              <a:t>1 Mark</a:t>
            </a:r>
          </a:p>
          <a:p>
            <a:pPr marL="0" indent="0">
              <a:buNone/>
            </a:pPr>
            <a:endParaRPr lang="en-GB" dirty="0" smtClean="0">
              <a:solidFill>
                <a:srgbClr val="00B050"/>
              </a:solidFill>
            </a:endParaRPr>
          </a:p>
          <a:p>
            <a:pPr marL="0" indent="0">
              <a:buNone/>
            </a:pPr>
            <a:r>
              <a:rPr lang="en-GB" dirty="0" smtClean="0">
                <a:solidFill>
                  <a:srgbClr val="FF0000"/>
                </a:solidFill>
              </a:rPr>
              <a:t>Description: Robin Hood: </a:t>
            </a:r>
            <a:r>
              <a:rPr lang="en-GB" dirty="0" smtClean="0"/>
              <a:t>The piece was about an outlaw who stole from the rich to give to the poor. He overcomes obstacles to marry the maid Marion</a:t>
            </a:r>
            <a:r>
              <a:rPr lang="en-GB" dirty="0" smtClean="0">
                <a:solidFill>
                  <a:srgbClr val="00B050"/>
                </a:solidFill>
              </a:rPr>
              <a:t>. 1 Mark</a:t>
            </a:r>
            <a:endParaRPr lang="en-GB" dirty="0">
              <a:solidFill>
                <a:srgbClr val="00B050"/>
              </a:solidFill>
            </a:endParaRPr>
          </a:p>
          <a:p>
            <a:pPr marL="0" indent="0">
              <a:buNone/>
            </a:pPr>
            <a:endParaRPr lang="en-GB" dirty="0">
              <a:solidFill>
                <a:srgbClr val="00B050"/>
              </a:solidFill>
            </a:endParaRPr>
          </a:p>
        </p:txBody>
      </p:sp>
    </p:spTree>
    <p:extLst>
      <p:ext uri="{BB962C8B-B14F-4D97-AF65-F5344CB8AC3E}">
        <p14:creationId xmlns:p14="http://schemas.microsoft.com/office/powerpoint/2010/main" val="7488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Style: </a:t>
            </a:r>
            <a:r>
              <a:rPr lang="en-GB" dirty="0" smtClean="0"/>
              <a:t>The style of this pantomime was non-naturalistic </a:t>
            </a:r>
            <a:r>
              <a:rPr lang="en-GB" dirty="0" smtClean="0">
                <a:solidFill>
                  <a:srgbClr val="00B050"/>
                </a:solidFill>
              </a:rPr>
              <a:t>(1 mark) </a:t>
            </a:r>
            <a:r>
              <a:rPr lang="en-GB" dirty="0" smtClean="0">
                <a:solidFill>
                  <a:srgbClr val="0070C0"/>
                </a:solidFill>
              </a:rPr>
              <a:t>as we used unrealistic characters and techniques such as interacting with the audience and breaking the ‘fourth wall’.</a:t>
            </a:r>
            <a:r>
              <a:rPr lang="en-GB" dirty="0" smtClean="0">
                <a:solidFill>
                  <a:srgbClr val="FF0000"/>
                </a:solidFill>
              </a:rPr>
              <a:t> </a:t>
            </a:r>
            <a:endParaRPr lang="en-GB" dirty="0" smtClean="0">
              <a:solidFill>
                <a:srgbClr val="00B050"/>
              </a:solidFill>
            </a:endParaRPr>
          </a:p>
          <a:p>
            <a:pPr marL="0" indent="0">
              <a:buNone/>
            </a:pPr>
            <a:r>
              <a:rPr lang="en-GB" dirty="0" smtClean="0">
                <a:solidFill>
                  <a:srgbClr val="FF0000"/>
                </a:solidFill>
              </a:rPr>
              <a:t>The Genre: </a:t>
            </a:r>
            <a:r>
              <a:rPr lang="en-GB" dirty="0" smtClean="0"/>
              <a:t>The genre of the pantomime was comedy and autobiographical </a:t>
            </a:r>
            <a:r>
              <a:rPr lang="en-GB" dirty="0" smtClean="0">
                <a:solidFill>
                  <a:srgbClr val="00B050"/>
                </a:solidFill>
              </a:rPr>
              <a:t>(1 mark) </a:t>
            </a:r>
            <a:r>
              <a:rPr lang="en-GB" dirty="0" smtClean="0">
                <a:solidFill>
                  <a:srgbClr val="0070C0"/>
                </a:solidFill>
              </a:rPr>
              <a:t>as we told the story of </a:t>
            </a:r>
            <a:r>
              <a:rPr lang="en-GB" dirty="0" smtClean="0">
                <a:solidFill>
                  <a:srgbClr val="0070C0"/>
                </a:solidFill>
              </a:rPr>
              <a:t>Snow white/ Robin Hood in </a:t>
            </a:r>
            <a:r>
              <a:rPr lang="en-GB" dirty="0" smtClean="0">
                <a:solidFill>
                  <a:srgbClr val="0070C0"/>
                </a:solidFill>
              </a:rPr>
              <a:t>a humorous way as to make the audience laugh. </a:t>
            </a:r>
            <a:endParaRPr lang="en-GB" dirty="0">
              <a:solidFill>
                <a:srgbClr val="0070C0"/>
              </a:solidFill>
            </a:endParaRPr>
          </a:p>
        </p:txBody>
      </p:sp>
    </p:spTree>
    <p:extLst>
      <p:ext uri="{BB962C8B-B14F-4D97-AF65-F5344CB8AC3E}">
        <p14:creationId xmlns:p14="http://schemas.microsoft.com/office/powerpoint/2010/main" val="23541926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Period: </a:t>
            </a:r>
            <a:r>
              <a:rPr lang="en-GB" dirty="0" smtClean="0"/>
              <a:t>We set the pantomime in modern day</a:t>
            </a:r>
            <a:r>
              <a:rPr lang="en-GB" dirty="0" smtClean="0">
                <a:solidFill>
                  <a:srgbClr val="FF0000"/>
                </a:solidFill>
              </a:rPr>
              <a:t> </a:t>
            </a:r>
            <a:r>
              <a:rPr lang="en-GB" dirty="0" smtClean="0">
                <a:solidFill>
                  <a:srgbClr val="00B050"/>
                </a:solidFill>
              </a:rPr>
              <a:t>(1 mark) </a:t>
            </a:r>
            <a:r>
              <a:rPr lang="en-GB" dirty="0" smtClean="0">
                <a:solidFill>
                  <a:srgbClr val="0070C0"/>
                </a:solidFill>
              </a:rPr>
              <a:t>so that the audience could relate to some of the situations and they would find it amusing. </a:t>
            </a:r>
          </a:p>
          <a:p>
            <a:pPr marL="0" indent="0">
              <a:buNone/>
            </a:pPr>
            <a:r>
              <a:rPr lang="en-GB" dirty="0" smtClean="0">
                <a:solidFill>
                  <a:srgbClr val="FF0000"/>
                </a:solidFill>
              </a:rPr>
              <a:t>The target audience</a:t>
            </a:r>
            <a:r>
              <a:rPr lang="en-GB" dirty="0" smtClean="0"/>
              <a:t>: Our target audience for the pantomime were young children and their families.</a:t>
            </a:r>
            <a:r>
              <a:rPr lang="en-GB" dirty="0" smtClean="0">
                <a:solidFill>
                  <a:srgbClr val="00B050"/>
                </a:solidFill>
              </a:rPr>
              <a:t>(1 mark) </a:t>
            </a:r>
            <a:r>
              <a:rPr lang="en-GB" dirty="0" smtClean="0">
                <a:solidFill>
                  <a:srgbClr val="0070C0"/>
                </a:solidFill>
              </a:rPr>
              <a:t>We did this as pantomimes are traditional performed to family audiences. </a:t>
            </a:r>
            <a:endParaRPr lang="en-GB" dirty="0">
              <a:solidFill>
                <a:srgbClr val="0070C0"/>
              </a:solidFill>
            </a:endParaRPr>
          </a:p>
        </p:txBody>
      </p:sp>
    </p:spTree>
    <p:extLst>
      <p:ext uri="{BB962C8B-B14F-4D97-AF65-F5344CB8AC3E}">
        <p14:creationId xmlns:p14="http://schemas.microsoft.com/office/powerpoint/2010/main" val="373100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1575</Words>
  <Application>Microsoft Office PowerPoint</Application>
  <PresentationFormat>On-screen Show (4:3)</PresentationFormat>
  <Paragraphs>132</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The Written Paper</vt:lpstr>
      <vt:lpstr>Learning Outcomes.</vt:lpstr>
      <vt:lpstr>Important Information</vt:lpstr>
      <vt:lpstr>READ THE PAPER!!!</vt:lpstr>
      <vt:lpstr>Part 01: Describe</vt:lpstr>
      <vt:lpstr>10 marks… Easy!!</vt:lpstr>
      <vt:lpstr>10 marks… Easy!!</vt:lpstr>
      <vt:lpstr>10 marks… Easy!!</vt:lpstr>
      <vt:lpstr>10 marks… Easy!!</vt:lpstr>
      <vt:lpstr>10 marks… Easy!!</vt:lpstr>
      <vt:lpstr>10 marks… Easy!!</vt:lpstr>
      <vt:lpstr>The answer for Snow White. </vt:lpstr>
      <vt:lpstr>The answer for Robin Hood. </vt:lpstr>
      <vt:lpstr>Part 02: Explain</vt:lpstr>
      <vt:lpstr>10 marks… explain!!!</vt:lpstr>
      <vt:lpstr>10 marks… explain!!!</vt:lpstr>
      <vt:lpstr>Example question.</vt:lpstr>
      <vt:lpstr>Part 03: Analyse.</vt:lpstr>
      <vt:lpstr>10 marks… Analyse.</vt:lpstr>
      <vt:lpstr>10 marks… Analyse.</vt:lpstr>
      <vt:lpstr>Remember</vt:lpstr>
      <vt:lpstr>Part 04: Evaluate</vt:lpstr>
      <vt:lpstr>10 Marks…Evaluate</vt:lpstr>
      <vt:lpstr>Remember</vt:lpstr>
    </vt:vector>
  </TitlesOfParts>
  <Company>Beverley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Written Paper</dc:title>
  <dc:creator>V Collins</dc:creator>
  <cp:lastModifiedBy>BAsquith</cp:lastModifiedBy>
  <cp:revision>26</cp:revision>
  <dcterms:created xsi:type="dcterms:W3CDTF">2012-12-17T10:10:41Z</dcterms:created>
  <dcterms:modified xsi:type="dcterms:W3CDTF">2013-01-13T16:51:45Z</dcterms:modified>
</cp:coreProperties>
</file>