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35"/>
  </p:notesMasterIdLst>
  <p:sldIdLst>
    <p:sldId id="256" r:id="rId4"/>
    <p:sldId id="266" r:id="rId5"/>
    <p:sldId id="258" r:id="rId6"/>
    <p:sldId id="319" r:id="rId7"/>
    <p:sldId id="260" r:id="rId8"/>
    <p:sldId id="320" r:id="rId9"/>
    <p:sldId id="265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268" r:id="rId19"/>
    <p:sldId id="337" r:id="rId20"/>
    <p:sldId id="338" r:id="rId21"/>
    <p:sldId id="353" r:id="rId22"/>
    <p:sldId id="354" r:id="rId23"/>
    <p:sldId id="402" r:id="rId24"/>
    <p:sldId id="401" r:id="rId25"/>
    <p:sldId id="403" r:id="rId26"/>
    <p:sldId id="399" r:id="rId27"/>
    <p:sldId id="339" r:id="rId28"/>
    <p:sldId id="340" r:id="rId29"/>
    <p:sldId id="341" r:id="rId30"/>
    <p:sldId id="352" r:id="rId31"/>
    <p:sldId id="342" r:id="rId32"/>
    <p:sldId id="343" r:id="rId33"/>
    <p:sldId id="34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4064" autoAdjust="0"/>
  </p:normalViewPr>
  <p:slideViewPr>
    <p:cSldViewPr snapToGrid="0">
      <p:cViewPr varScale="1">
        <p:scale>
          <a:sx n="72" d="100"/>
          <a:sy n="72" d="100"/>
        </p:scale>
        <p:origin x="110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DDF2D-05C4-4A88-9551-1014C7760738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3E492-2BE1-47F6-A827-2A173C8BE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2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Amazon Dash Button is a Wi-Fi-connected device that reorders your favourite product with the press of a button.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Dash Button is paired with a product of your choice, which is selected through the Amazon App on your Android or iOS smartphone during the set-up process.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Easy to use. Press the Dash Button and never run out of your favourite products</a:t>
            </a:r>
          </a:p>
          <a:p>
            <a:r>
              <a:rPr lang="en-GB" baseline="0" dirty="0"/>
              <a:t>Set the button to re-order the products you like – it is attached to </a:t>
            </a:r>
            <a:r>
              <a:rPr lang="en-GB" baseline="0" dirty="0" err="1"/>
              <a:t>wifi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FA13-C5D8-4596-AB62-99BDC362977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985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Examples of re-branding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E0FA13-C5D8-4596-AB62-99BDC36297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243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Emma Watson and Cara Delavigne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859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E0FA13-C5D8-4596-AB62-99BDC36297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436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64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– there is a semi naked man in</a:t>
            </a:r>
            <a:r>
              <a:rPr lang="en-GB" baseline="0" dirty="0"/>
              <a:t> this advert – watch it first to asses its suitability for your learners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E0FA13-C5D8-4596-AB62-99BDC3629776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81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© S Hilton for </a:t>
            </a:r>
            <a:r>
              <a:rPr lang="en-GB" dirty="0" err="1"/>
              <a:t>revisionstation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42651-E97E-41B1-B19C-B67CB49615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376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b) 2016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325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29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E0FA13-C5D8-4596-AB62-99BDC3629776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073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© S Hilton for </a:t>
            </a:r>
            <a:r>
              <a:rPr lang="en-GB" dirty="0" err="1"/>
              <a:t>revisionstation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42651-E97E-41B1-B19C-B67CB49615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820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Yes all labels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90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3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40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ADED-FFCD-430A-9048-4CBE5311A03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98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ADED-FFCD-430A-9048-4CBE5311A03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90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ADED-FFCD-430A-9048-4CBE5311A03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02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ADED-FFCD-430A-9048-4CBE5311A03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03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ADED-FFCD-430A-9048-4CBE5311A03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47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ADED-FFCD-430A-9048-4CBE5311A03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19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ADED-FFCD-430A-9048-4CBE5311A03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73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ADED-FFCD-430A-9048-4CBE5311A03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7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18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ADED-FFCD-430A-9048-4CBE5311A03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14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ADED-FFCD-430A-9048-4CBE5311A03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00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ADED-FFCD-430A-9048-4CBE5311A03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611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ADED-FFCD-430A-9048-4CBE5311A039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48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ADED-FFCD-430A-9048-4CBE5311A039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266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ADED-FFCD-430A-9048-4CBE5311A039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746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ADED-FFCD-430A-9048-4CBE5311A039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513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ADED-FFCD-430A-9048-4CBE5311A039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251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ADED-FFCD-430A-9048-4CBE5311A039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486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ADED-FFCD-430A-9048-4CBE5311A039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04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63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ADED-FFCD-430A-9048-4CBE5311A039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412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ADED-FFCD-430A-9048-4CBE5311A039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5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ADED-FFCD-430A-9048-4CBE5311A039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639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ADED-FFCD-430A-9048-4CBE5311A039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348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440000" y="1260000"/>
            <a:ext cx="10246855" cy="4898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8138" indent="-338138">
              <a:buFont typeface="Wingdings" panose="05000000000000000000" pitchFamily="2" charset="2"/>
              <a:buChar char=""/>
              <a:defRPr>
                <a:solidFill>
                  <a:srgbClr val="002060"/>
                </a:solidFill>
              </a:defRPr>
            </a:lvl1pPr>
            <a:lvl2pPr marL="610791" indent="-272654">
              <a:buFont typeface="Wingdings" panose="05000000000000000000" pitchFamily="2" charset="2"/>
              <a:buChar char=""/>
              <a:defRPr>
                <a:solidFill>
                  <a:srgbClr val="5D5D5D"/>
                </a:solidFill>
              </a:defRPr>
            </a:lvl2pPr>
            <a:lvl3pPr marL="872729" indent="-261938">
              <a:buFont typeface="Wingdings" panose="05000000000000000000" pitchFamily="2" charset="2"/>
              <a:buChar char=""/>
              <a:defRPr>
                <a:solidFill>
                  <a:srgbClr val="4D90FE"/>
                </a:solidFill>
              </a:defRPr>
            </a:lvl3pPr>
            <a:lvl4pPr marL="1077516" indent="-196454">
              <a:buFont typeface="Wingdings" panose="05000000000000000000" pitchFamily="2" charset="2"/>
              <a:buChar char=""/>
              <a:defRPr>
                <a:solidFill>
                  <a:srgbClr val="808080"/>
                </a:solidFill>
              </a:defRPr>
            </a:lvl4pPr>
            <a:lvl5pPr marL="1283494" indent="-214313">
              <a:buFont typeface="Wingdings" panose="05000000000000000000" pitchFamily="2" charset="2"/>
              <a:buChar char="n"/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80912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hen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8367" y="2375065"/>
            <a:ext cx="5181600" cy="380189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2367" y="2375065"/>
            <a:ext cx="5181600" cy="380189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 marL="1069181" indent="0">
              <a:buNone/>
              <a:defRPr lang="en-GB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1288367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  <a:lvl5pPr marL="1069181" indent="0">
              <a:buNone/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274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8089" y="1350000"/>
            <a:ext cx="5157787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rgbClr val="2099D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8089" y="2174400"/>
            <a:ext cx="5157787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0502" y="1350000"/>
            <a:ext cx="5183188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rgbClr val="2099D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50502" y="2174400"/>
            <a:ext cx="5183188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 marL="1069181" indent="0">
              <a:buNone/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083601" y="29880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5180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tem Boxed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03045" y="1331999"/>
            <a:ext cx="517289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6635385" y="1331999"/>
            <a:ext cx="5174259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1755" y="1360361"/>
            <a:ext cx="51732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03045" y="2289055"/>
            <a:ext cx="5172891" cy="3958752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6636445" y="2289055"/>
            <a:ext cx="5173200" cy="3958752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5102" y="2299418"/>
            <a:ext cx="5026719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6769100" y="2299417"/>
            <a:ext cx="5040544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102" y="1360361"/>
            <a:ext cx="5158775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083601" y="29880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581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tem Boxed with Heading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30581" y="2205288"/>
            <a:ext cx="517455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6664581" y="2205288"/>
            <a:ext cx="51816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5640" y="2223289"/>
            <a:ext cx="518054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30581" y="3205674"/>
            <a:ext cx="5174551" cy="306851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6664581" y="3205674"/>
            <a:ext cx="5181600" cy="306851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001" y="3299351"/>
            <a:ext cx="5065131" cy="287636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6794695" y="3299350"/>
            <a:ext cx="5051487" cy="287636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4697" y="2234222"/>
            <a:ext cx="5160435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1341575" y="1303162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083601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8956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Boxed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31172" y="1205390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8597772" y="1205390"/>
            <a:ext cx="324000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97770" y="1223391"/>
            <a:ext cx="324000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31172" y="2162447"/>
            <a:ext cx="3240000" cy="411290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8597769" y="2162447"/>
            <a:ext cx="3240003" cy="411290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1171" y="2292789"/>
            <a:ext cx="3240000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8597771" y="2292788"/>
            <a:ext cx="3240000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172" y="1223391"/>
            <a:ext cx="32400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4964471" y="1206553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4964471" y="2163610"/>
            <a:ext cx="3240000" cy="411290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11"/>
          </p:nvPr>
        </p:nvSpPr>
        <p:spPr>
          <a:xfrm>
            <a:off x="4964469" y="2293952"/>
            <a:ext cx="3240000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>
          <a:xfrm>
            <a:off x="4964471" y="1224554"/>
            <a:ext cx="3240000" cy="82391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95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083601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3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45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Boxed with Heading + Intr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32000" y="2115236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8577841" y="2115236"/>
            <a:ext cx="324000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07601" y="2129417"/>
            <a:ext cx="324000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32000" y="3052856"/>
            <a:ext cx="3240000" cy="3196800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8577840" y="3052858"/>
            <a:ext cx="3240003" cy="3194363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2000" y="3146455"/>
            <a:ext cx="3240000" cy="31007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8577841" y="3146457"/>
            <a:ext cx="3240000" cy="30665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40" y="2129417"/>
            <a:ext cx="32400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4944540" y="2116399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4954920" y="3052856"/>
            <a:ext cx="3240000" cy="3195526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11"/>
          </p:nvPr>
        </p:nvSpPr>
        <p:spPr>
          <a:xfrm>
            <a:off x="4944539" y="3146502"/>
            <a:ext cx="3240000" cy="30677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>
          <a:xfrm>
            <a:off x="4969800" y="2115236"/>
            <a:ext cx="32400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195256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1083601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848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Relationship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 bwMode="auto">
          <a:xfrm>
            <a:off x="1319639" y="4030794"/>
            <a:ext cx="3240000" cy="2282400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9639" y="4115096"/>
            <a:ext cx="3240000" cy="219809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500" smtClean="0"/>
            </a:lvl1pPr>
            <a:lvl2pPr>
              <a:defRPr lang="en-US" sz="1350" smtClean="0">
                <a:solidFill>
                  <a:srgbClr val="5D5D5D"/>
                </a:solidFill>
              </a:defRPr>
            </a:lvl2pPr>
            <a:lvl3pPr>
              <a:defRPr lang="en-US" sz="1200" smtClean="0">
                <a:solidFill>
                  <a:srgbClr val="4D90FE"/>
                </a:solidFill>
              </a:defRPr>
            </a:lvl3pPr>
            <a:lvl4pPr>
              <a:defRPr lang="en-US" sz="1050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4952936" y="4030795"/>
            <a:ext cx="3240000" cy="2283563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11"/>
          </p:nvPr>
        </p:nvSpPr>
        <p:spPr>
          <a:xfrm>
            <a:off x="4952935" y="4087961"/>
            <a:ext cx="3240000" cy="21922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500" smtClean="0"/>
            </a:lvl1pPr>
            <a:lvl2pPr>
              <a:defRPr lang="en-US" sz="1350" smtClean="0">
                <a:solidFill>
                  <a:srgbClr val="5D5D5D"/>
                </a:solidFill>
              </a:defRPr>
            </a:lvl2pPr>
            <a:lvl3pPr>
              <a:defRPr lang="en-US" sz="1200" smtClean="0">
                <a:solidFill>
                  <a:srgbClr val="4D90FE"/>
                </a:solidFill>
              </a:defRPr>
            </a:lvl3pPr>
            <a:lvl4pPr>
              <a:defRPr lang="en-US" sz="1050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8586236" y="4030795"/>
            <a:ext cx="3240003" cy="2282401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8586237" y="4087913"/>
            <a:ext cx="3240000" cy="21911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500" smtClean="0"/>
            </a:lvl1pPr>
            <a:lvl2pPr>
              <a:defRPr lang="en-US" sz="1350" smtClean="0">
                <a:solidFill>
                  <a:srgbClr val="5D5D5D"/>
                </a:solidFill>
              </a:defRPr>
            </a:lvl2pPr>
            <a:lvl3pPr>
              <a:defRPr lang="en-US" sz="1200" smtClean="0">
                <a:solidFill>
                  <a:srgbClr val="4D90FE"/>
                </a:solidFill>
              </a:defRPr>
            </a:lvl3pPr>
            <a:lvl4pPr>
              <a:defRPr lang="en-US" sz="1050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24" name="Line 7"/>
          <p:cNvSpPr>
            <a:spLocks noChangeShapeType="1"/>
          </p:cNvSpPr>
          <p:nvPr userDrawn="1"/>
        </p:nvSpPr>
        <p:spPr bwMode="auto">
          <a:xfrm>
            <a:off x="2939639" y="3058626"/>
            <a:ext cx="0" cy="288925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/>
          <a:lstStyle/>
          <a:p>
            <a:endParaRPr lang="en-GB" sz="1350"/>
          </a:p>
        </p:txBody>
      </p:sp>
      <p:sp>
        <p:nvSpPr>
          <p:cNvPr id="21" name="Line 4"/>
          <p:cNvSpPr>
            <a:spLocks noChangeShapeType="1"/>
          </p:cNvSpPr>
          <p:nvPr userDrawn="1"/>
        </p:nvSpPr>
        <p:spPr bwMode="auto">
          <a:xfrm>
            <a:off x="10199919" y="3058626"/>
            <a:ext cx="0" cy="288925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/>
          <a:lstStyle/>
          <a:p>
            <a:endParaRPr lang="en-GB" sz="1350"/>
          </a:p>
        </p:txBody>
      </p:sp>
      <p:sp>
        <p:nvSpPr>
          <p:cNvPr id="22" name="Line 5"/>
          <p:cNvSpPr>
            <a:spLocks noChangeShapeType="1"/>
          </p:cNvSpPr>
          <p:nvPr userDrawn="1"/>
        </p:nvSpPr>
        <p:spPr bwMode="auto">
          <a:xfrm>
            <a:off x="6576837" y="2863918"/>
            <a:ext cx="0" cy="451799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/>
          <a:lstStyle/>
          <a:p>
            <a:endParaRPr lang="en-GB" sz="1350"/>
          </a:p>
        </p:txBody>
      </p:sp>
      <p:sp>
        <p:nvSpPr>
          <p:cNvPr id="7" name="Rounded Rectangle 6"/>
          <p:cNvSpPr/>
          <p:nvPr userDrawn="1"/>
        </p:nvSpPr>
        <p:spPr bwMode="auto">
          <a:xfrm>
            <a:off x="1319639" y="3305306"/>
            <a:ext cx="3240000" cy="604800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9639" y="3501113"/>
            <a:ext cx="3240000" cy="586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2907364" y="2182374"/>
            <a:ext cx="7338949" cy="691952"/>
          </a:xfrm>
          <a:prstGeom prst="roundRect">
            <a:avLst>
              <a:gd name="adj" fmla="val 32033"/>
            </a:avLst>
          </a:prstGeom>
          <a:solidFill>
            <a:srgbClr val="5D5D5D"/>
          </a:solidFill>
          <a:ln w="38100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>
          <a:xfrm>
            <a:off x="2860970" y="2171964"/>
            <a:ext cx="7338951" cy="691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69078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7" name="Rounded Rectangle 16"/>
          <p:cNvSpPr/>
          <p:nvPr userDrawn="1"/>
        </p:nvSpPr>
        <p:spPr bwMode="auto">
          <a:xfrm>
            <a:off x="4956837" y="3315715"/>
            <a:ext cx="3240000" cy="604800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4"/>
          </p:nvPr>
        </p:nvSpPr>
        <p:spPr>
          <a:xfrm>
            <a:off x="4952936" y="3511522"/>
            <a:ext cx="3240000" cy="586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ounded Rectangle 18"/>
          <p:cNvSpPr/>
          <p:nvPr userDrawn="1"/>
        </p:nvSpPr>
        <p:spPr bwMode="auto">
          <a:xfrm>
            <a:off x="8579919" y="3315715"/>
            <a:ext cx="3240000" cy="604800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8579919" y="3511522"/>
            <a:ext cx="3240000" cy="586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Line 6"/>
          <p:cNvSpPr>
            <a:spLocks noChangeShapeType="1"/>
          </p:cNvSpPr>
          <p:nvPr userDrawn="1"/>
        </p:nvSpPr>
        <p:spPr bwMode="auto">
          <a:xfrm>
            <a:off x="2939640" y="3070120"/>
            <a:ext cx="7260281" cy="0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/>
          <a:lstStyle/>
          <a:p>
            <a:endParaRPr lang="en-GB" sz="1350"/>
          </a:p>
        </p:txBody>
      </p:sp>
      <p:sp>
        <p:nvSpPr>
          <p:cNvPr id="25" name="Title 2"/>
          <p:cNvSpPr>
            <a:spLocks noGrp="1"/>
          </p:cNvSpPr>
          <p:nvPr>
            <p:ph type="title"/>
          </p:nvPr>
        </p:nvSpPr>
        <p:spPr>
          <a:xfrm>
            <a:off x="1083601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94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2" grpId="0" animBg="1"/>
      <p:bldP spid="23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Spider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pic>
        <p:nvPicPr>
          <p:cNvPr id="25" name="Picture 24" descr="ManagerManTran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617" y="5460513"/>
            <a:ext cx="1801284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ounded Rectangle 25"/>
          <p:cNvSpPr/>
          <p:nvPr userDrawn="1"/>
        </p:nvSpPr>
        <p:spPr bwMode="auto">
          <a:xfrm>
            <a:off x="4966161" y="5447812"/>
            <a:ext cx="2878667" cy="100806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defTabSz="6858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350" b="0" i="0" u="none" strike="noStrike" cap="none" normalizeH="0" baseline="0">
              <a:ln>
                <a:noFill/>
              </a:ln>
              <a:effectLst/>
            </a:endParaRPr>
          </a:p>
        </p:txBody>
      </p:sp>
      <p:pic>
        <p:nvPicPr>
          <p:cNvPr id="27" name="Picture 26" descr="team_turning_gears_1_08_09_pc_pr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234" y="5196988"/>
            <a:ext cx="2038349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ash Man Transparen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979" y="3276904"/>
            <a:ext cx="20701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/>
          <p:nvPr userDrawn="1"/>
        </p:nvSpPr>
        <p:spPr bwMode="auto">
          <a:xfrm>
            <a:off x="9531599" y="3140536"/>
            <a:ext cx="2520000" cy="170625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defTabSz="6858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35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30" name="Text Box 13"/>
          <p:cNvSpPr>
            <a:spLocks noChangeArrowheads="1"/>
          </p:cNvSpPr>
          <p:nvPr userDrawn="1"/>
        </p:nvSpPr>
        <p:spPr bwMode="auto">
          <a:xfrm>
            <a:off x="9531599" y="3205848"/>
            <a:ext cx="2520000" cy="1655762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26670" tIns="26670" rIns="26670" bIns="26670"/>
          <a:lstStyle/>
          <a:p>
            <a:pPr lvl="0" algn="ctr"/>
            <a:r>
              <a:rPr lang="en-GB" sz="1500" b="1" dirty="0">
                <a:solidFill>
                  <a:srgbClr val="002060"/>
                </a:solidFill>
                <a:latin typeface="Trebuchet MS" panose="020B0603020202020204" pitchFamily="34" charset="0"/>
              </a:rPr>
              <a:t>Financial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5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obtaining favourable loan rates from lenders</a:t>
            </a:r>
          </a:p>
        </p:txBody>
      </p:sp>
      <p:pic>
        <p:nvPicPr>
          <p:cNvPr id="31" name="Picture 30" descr="SaleMenTrans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80" y="3448761"/>
            <a:ext cx="2520000" cy="113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Line 8"/>
          <p:cNvSpPr>
            <a:spLocks noChangeShapeType="1"/>
          </p:cNvSpPr>
          <p:nvPr userDrawn="1"/>
        </p:nvSpPr>
        <p:spPr bwMode="auto">
          <a:xfrm flipH="1">
            <a:off x="2883623" y="4400060"/>
            <a:ext cx="1801832" cy="852488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33" name="Line 9"/>
          <p:cNvSpPr>
            <a:spLocks noChangeShapeType="1"/>
          </p:cNvSpPr>
          <p:nvPr userDrawn="1"/>
        </p:nvSpPr>
        <p:spPr bwMode="auto">
          <a:xfrm>
            <a:off x="3541909" y="3790460"/>
            <a:ext cx="1110756" cy="24765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34" name="Line 10"/>
          <p:cNvSpPr>
            <a:spLocks noChangeShapeType="1"/>
          </p:cNvSpPr>
          <p:nvPr userDrawn="1"/>
        </p:nvSpPr>
        <p:spPr bwMode="auto">
          <a:xfrm flipV="1">
            <a:off x="8392904" y="3934922"/>
            <a:ext cx="1157345" cy="207816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35" name="Line 11"/>
          <p:cNvSpPr>
            <a:spLocks noChangeShapeType="1"/>
          </p:cNvSpPr>
          <p:nvPr userDrawn="1"/>
        </p:nvSpPr>
        <p:spPr bwMode="auto">
          <a:xfrm>
            <a:off x="8141138" y="4478114"/>
            <a:ext cx="1681183" cy="760148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36" name="Line 14"/>
          <p:cNvSpPr>
            <a:spLocks noChangeShapeType="1"/>
          </p:cNvSpPr>
          <p:nvPr userDrawn="1"/>
        </p:nvSpPr>
        <p:spPr bwMode="auto">
          <a:xfrm>
            <a:off x="6359450" y="4636454"/>
            <a:ext cx="23284" cy="811359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37" name="Rounded Rectangle 36"/>
          <p:cNvSpPr/>
          <p:nvPr userDrawn="1"/>
        </p:nvSpPr>
        <p:spPr bwMode="auto">
          <a:xfrm>
            <a:off x="8833833" y="5231913"/>
            <a:ext cx="2878667" cy="100806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defTabSz="6858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35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38" name="Rounded Rectangle 37"/>
          <p:cNvSpPr/>
          <p:nvPr userDrawn="1"/>
        </p:nvSpPr>
        <p:spPr bwMode="auto">
          <a:xfrm>
            <a:off x="1037455" y="3140536"/>
            <a:ext cx="2520000" cy="170625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defTabSz="6858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35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41" name="Text Box 15"/>
          <p:cNvSpPr>
            <a:spLocks noChangeArrowheads="1"/>
          </p:cNvSpPr>
          <p:nvPr userDrawn="1"/>
        </p:nvSpPr>
        <p:spPr bwMode="auto">
          <a:xfrm>
            <a:off x="4943400" y="5447813"/>
            <a:ext cx="2878667" cy="1008063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26670" tIns="26670" rIns="26670" bIns="26670"/>
          <a:lstStyle/>
          <a:p>
            <a:pPr lvl="0" algn="ctr"/>
            <a:r>
              <a:rPr lang="en-GB" sz="1500" b="1" dirty="0">
                <a:solidFill>
                  <a:srgbClr val="002060"/>
                </a:solidFill>
                <a:latin typeface="Trebuchet MS" panose="020B0603020202020204" pitchFamily="34" charset="0"/>
              </a:rPr>
              <a:t>Managerial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5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employing specialist staff</a:t>
            </a:r>
          </a:p>
        </p:txBody>
      </p:sp>
      <p:pic>
        <p:nvPicPr>
          <p:cNvPr id="42" name="Picture 41" descr="Trolleyman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00" y="4981085"/>
            <a:ext cx="192828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6"/>
          <p:cNvSpPr>
            <a:spLocks noChangeArrowheads="1"/>
          </p:cNvSpPr>
          <p:nvPr userDrawn="1"/>
        </p:nvSpPr>
        <p:spPr bwMode="auto">
          <a:xfrm>
            <a:off x="1006371" y="3205848"/>
            <a:ext cx="2575960" cy="1655762"/>
          </a:xfrm>
          <a:prstGeom prst="roundRect">
            <a:avLst>
              <a:gd name="adj" fmla="val 0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26670" tIns="26670" rIns="26670" bIns="26670"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/>
            <a:r>
              <a:rPr lang="en-GB" sz="1500" b="1" dirty="0">
                <a:solidFill>
                  <a:srgbClr val="002060"/>
                </a:solidFill>
                <a:latin typeface="Trebuchet MS" panose="020B0603020202020204" pitchFamily="34" charset="0"/>
              </a:rPr>
              <a:t>Marketing</a:t>
            </a:r>
          </a:p>
          <a:p>
            <a:pPr algn="ctr"/>
            <a:r>
              <a:rPr lang="en-GB" sz="1350" dirty="0">
                <a:solidFill>
                  <a:schemeClr val="tx1"/>
                </a:solidFill>
                <a:latin typeface="+mn-lt"/>
              </a:rPr>
              <a:t>e.g. being able to advertise a brand rather than a product</a:t>
            </a:r>
          </a:p>
        </p:txBody>
      </p:sp>
      <p:sp>
        <p:nvSpPr>
          <p:cNvPr id="44" name="Rounded Rectangle 43"/>
          <p:cNvSpPr/>
          <p:nvPr userDrawn="1"/>
        </p:nvSpPr>
        <p:spPr bwMode="auto">
          <a:xfrm>
            <a:off x="1179251" y="5252551"/>
            <a:ext cx="2878667" cy="100806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defTabSz="6858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35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45" name="Text Box 7"/>
          <p:cNvSpPr>
            <a:spLocks noChangeArrowheads="1"/>
          </p:cNvSpPr>
          <p:nvPr userDrawn="1"/>
        </p:nvSpPr>
        <p:spPr bwMode="auto">
          <a:xfrm>
            <a:off x="1167267" y="5231913"/>
            <a:ext cx="2878667" cy="1008063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26670" tIns="26670" rIns="26670" bIns="26670"/>
          <a:lstStyle/>
          <a:p>
            <a:pPr lvl="0" algn="ctr"/>
            <a:r>
              <a:rPr lang="en-GB" sz="1500" b="1" dirty="0">
                <a:solidFill>
                  <a:srgbClr val="002060"/>
                </a:solidFill>
                <a:latin typeface="Trebuchet MS" panose="020B0603020202020204" pitchFamily="34" charset="0"/>
              </a:rPr>
              <a:t>Purchasing 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5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buying </a:t>
            </a:r>
            <a:br>
              <a:rPr lang="en-GB" sz="135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GB" sz="135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 bulk</a:t>
            </a:r>
          </a:p>
        </p:txBody>
      </p:sp>
      <p:sp>
        <p:nvSpPr>
          <p:cNvPr id="46" name="Text Box 12"/>
          <p:cNvSpPr>
            <a:spLocks noChangeArrowheads="1"/>
          </p:cNvSpPr>
          <p:nvPr userDrawn="1"/>
        </p:nvSpPr>
        <p:spPr bwMode="auto">
          <a:xfrm>
            <a:off x="8833833" y="5231913"/>
            <a:ext cx="2878667" cy="1008063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26670" tIns="26670" rIns="26670" bIns="26670"/>
          <a:lstStyle/>
          <a:p>
            <a:pPr lvl="0" algn="ctr"/>
            <a:r>
              <a:rPr lang="en-GB" sz="1500" b="1" dirty="0">
                <a:solidFill>
                  <a:srgbClr val="002060"/>
                </a:solidFill>
                <a:latin typeface="Trebuchet MS" panose="020B0603020202020204" pitchFamily="34" charset="0"/>
              </a:rPr>
              <a:t>Technical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5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can afford better equipment</a:t>
            </a:r>
          </a:p>
        </p:txBody>
      </p:sp>
      <p:sp>
        <p:nvSpPr>
          <p:cNvPr id="47" name="Title 2"/>
          <p:cNvSpPr>
            <a:spLocks noGrp="1"/>
          </p:cNvSpPr>
          <p:nvPr>
            <p:ph type="title"/>
          </p:nvPr>
        </p:nvSpPr>
        <p:spPr>
          <a:xfrm>
            <a:off x="1083601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9" name="Rounded Rectangle 38"/>
          <p:cNvSpPr/>
          <p:nvPr userDrawn="1"/>
        </p:nvSpPr>
        <p:spPr bwMode="auto">
          <a:xfrm>
            <a:off x="4699450" y="3301826"/>
            <a:ext cx="3693452" cy="1349463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708938" y="3301825"/>
            <a:ext cx="3674479" cy="1321929"/>
          </a:xfrm>
        </p:spPr>
        <p:txBody>
          <a:bodyPr anchor="ctr"/>
          <a:lstStyle>
            <a:lvl1pPr marL="0" indent="0" algn="ctr">
              <a:buNone/>
              <a:defRPr sz="1950" b="1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86247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 animBg="1"/>
      <p:bldP spid="34" grpId="0" animBg="1"/>
      <p:bldP spid="35" grpId="0" animBg="1"/>
      <p:bldP spid="36" grpId="0" animBg="1"/>
      <p:bldP spid="41" grpId="0"/>
      <p:bldP spid="43" grpId="0"/>
      <p:bldP spid="45" grpId="0"/>
      <p:bldP spid="46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icture+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Box 11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8282511" y="3632567"/>
            <a:ext cx="3600000" cy="1547812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1500" dirty="0">
                <a:solidFill>
                  <a:srgbClr val="002060"/>
                </a:solidFill>
                <a:latin typeface="Trebuchet MS" panose="020B0603020202020204" pitchFamily="34" charset="0"/>
              </a:rPr>
              <a:t>EFFICIENCY RATIOS</a:t>
            </a:r>
          </a:p>
          <a:p>
            <a:pPr lvl="0"/>
            <a:r>
              <a:rPr kumimoji="0" lang="en-US" sz="135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indicate how efficiently a business is using its resources and collecting its debts</a:t>
            </a:r>
          </a:p>
          <a:p>
            <a:pPr lvl="0"/>
            <a:endParaRPr lang="en-GB" sz="1500" dirty="0"/>
          </a:p>
        </p:txBody>
      </p:sp>
      <p:sp>
        <p:nvSpPr>
          <p:cNvPr id="8" name="Text Box 12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7160455" y="2157413"/>
            <a:ext cx="4788000" cy="1295400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1500" dirty="0">
                <a:solidFill>
                  <a:srgbClr val="002060"/>
                </a:solidFill>
                <a:latin typeface="Trebuchet MS" panose="020B0603020202020204" pitchFamily="34" charset="0"/>
              </a:rPr>
              <a:t>PROFITABILITY RATIOS</a:t>
            </a:r>
          </a:p>
          <a:p>
            <a:pPr lvl="0"/>
            <a:r>
              <a:rPr kumimoji="0" lang="en-US" sz="135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compare the profits of the business with sales, assets and the capital employed in the business</a:t>
            </a:r>
            <a:endParaRPr kumimoji="0" lang="en-GB" sz="135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9" name="Text Box 13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41009" y="2157413"/>
            <a:ext cx="4788000" cy="1295400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1500" dirty="0">
                <a:solidFill>
                  <a:srgbClr val="002060"/>
                </a:solidFill>
                <a:latin typeface="Trebuchet MS" panose="020B0603020202020204" pitchFamily="34" charset="0"/>
              </a:rPr>
              <a:t>SHAREHOLDER RATIOS</a:t>
            </a:r>
          </a:p>
          <a:p>
            <a:pPr lvl="0"/>
            <a:r>
              <a:rPr kumimoji="0" lang="en-US" sz="135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can be used to assess the rate of return on shares and the prospects of shareholders investment</a:t>
            </a:r>
            <a:endParaRPr kumimoji="0" lang="en-GB" sz="135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Text Box 14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2855382" y="5384800"/>
            <a:ext cx="6809123" cy="1295400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1500" dirty="0">
                <a:solidFill>
                  <a:srgbClr val="002060"/>
                </a:solidFill>
                <a:latin typeface="Trebuchet MS" panose="020B0603020202020204" pitchFamily="34" charset="0"/>
              </a:rPr>
              <a:t>SOLVENCY RATIOS</a:t>
            </a:r>
          </a:p>
          <a:p>
            <a:pPr lvl="0"/>
            <a:r>
              <a:rPr kumimoji="0" lang="en-US" sz="135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measure the degree to which a business is relying on long-term loans.  They reflect of a business’s financial strategy</a:t>
            </a:r>
            <a:endParaRPr kumimoji="0" lang="en-GB" sz="135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" name="Text Box 15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41009" y="3644901"/>
            <a:ext cx="3600000" cy="1547812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500" b="1" kern="1200" dirty="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rPr>
              <a:t>LIQUIDITY RATIOS</a:t>
            </a:r>
          </a:p>
          <a:p>
            <a:pPr lvl="0"/>
            <a:r>
              <a:rPr lang="en-US" sz="1350" b="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rPr>
              <a:t>These measure how easily a business could meet its short-term debts or liabilities</a:t>
            </a:r>
            <a:endParaRPr lang="en-GB" sz="1350" b="0" kern="1200" dirty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 descr="stick_figure_calculator_pc_400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652" y="3085020"/>
            <a:ext cx="2670163" cy="235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1083601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38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per_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nk_yellow_folder_documents_800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19101"/>
            <a:ext cx="12462935" cy="701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4" descr="confidential_rubber_stamp_800_cl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4551">
            <a:off x="1880302" y="2644017"/>
            <a:ext cx="9091543" cy="276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9"/>
          <p:cNvGrpSpPr>
            <a:grpSpLocks/>
          </p:cNvGrpSpPr>
          <p:nvPr userDrawn="1"/>
        </p:nvGrpSpPr>
        <p:grpSpPr bwMode="auto">
          <a:xfrm rot="292506">
            <a:off x="905219" y="1044355"/>
            <a:ext cx="4500000" cy="4500000"/>
            <a:chOff x="-124286" y="993774"/>
            <a:chExt cx="6189756" cy="5543464"/>
          </a:xfrm>
        </p:grpSpPr>
        <p:pic>
          <p:nvPicPr>
            <p:cNvPr id="10" name="Picture 20" descr="stack_pap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78042">
              <a:off x="-124286" y="993774"/>
              <a:ext cx="6189756" cy="5543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 rot="21019674">
              <a:off x="523472" y="2690531"/>
              <a:ext cx="4752676" cy="3678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18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One set of ratio data is of little use on it’s own.  In order to be meaningful it requires comparison with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1800" b="1" dirty="0">
                  <a:latin typeface="Kalam Bold" panose="02000000000000000000" pitchFamily="2" charset="0"/>
                </a:rPr>
                <a:t> </a:t>
              </a:r>
              <a:r>
                <a:rPr lang="en-GB" sz="18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- historical data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18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 - similar firms</a:t>
              </a:r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 rot="-580326">
              <a:off x="324469" y="1622915"/>
              <a:ext cx="4373396" cy="677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5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1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Having Sufficient Data</a:t>
              </a:r>
            </a:p>
          </p:txBody>
        </p:sp>
      </p:grpSp>
      <p:grpSp>
        <p:nvGrpSpPr>
          <p:cNvPr id="13" name="Group 25"/>
          <p:cNvGrpSpPr>
            <a:grpSpLocks/>
          </p:cNvGrpSpPr>
          <p:nvPr userDrawn="1"/>
        </p:nvGrpSpPr>
        <p:grpSpPr bwMode="auto">
          <a:xfrm rot="840731">
            <a:off x="4198918" y="2861133"/>
            <a:ext cx="4527335" cy="4500000"/>
            <a:chOff x="-356090" y="-248380"/>
            <a:chExt cx="4318021" cy="6019372"/>
          </a:xfrm>
        </p:grpSpPr>
        <p:pic>
          <p:nvPicPr>
            <p:cNvPr id="14" name="Picture 20" descr="stack_paper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78042">
              <a:off x="-330019" y="-248380"/>
              <a:ext cx="4291950" cy="5396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 rot="21019674">
              <a:off x="126574" y="1823087"/>
              <a:ext cx="3739886" cy="3947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1800" b="0" dirty="0">
                  <a:latin typeface="Kalam Bold" panose="02000000000000000000" pitchFamily="2" charset="0"/>
                  <a:cs typeface="Kalam Bold" panose="02000000000000000000" pitchFamily="2" charset="0"/>
                </a:rPr>
                <a:t>When making comparisons any changes in the external environment should be considered (i.e. changes in the economy)</a:t>
              </a:r>
            </a:p>
          </p:txBody>
        </p:sp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 rot="21019674">
              <a:off x="-356090" y="351387"/>
              <a:ext cx="3739967" cy="109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5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1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Changes In </a:t>
              </a:r>
              <a:br>
                <a:rPr lang="en-GB" sz="21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</a:br>
              <a:r>
                <a:rPr lang="en-GB" sz="21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The External Environment</a:t>
              </a:r>
            </a:p>
          </p:txBody>
        </p:sp>
      </p:grpSp>
      <p:grpSp>
        <p:nvGrpSpPr>
          <p:cNvPr id="17" name="Group 24"/>
          <p:cNvGrpSpPr>
            <a:grpSpLocks/>
          </p:cNvGrpSpPr>
          <p:nvPr userDrawn="1"/>
        </p:nvGrpSpPr>
        <p:grpSpPr bwMode="auto">
          <a:xfrm rot="257097">
            <a:off x="7945843" y="1085033"/>
            <a:ext cx="4500000" cy="4500000"/>
            <a:chOff x="-195263" y="1154113"/>
            <a:chExt cx="3959226" cy="5558100"/>
          </a:xfrm>
        </p:grpSpPr>
        <p:pic>
          <p:nvPicPr>
            <p:cNvPr id="18" name="Picture 20" descr="stack_paper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78042">
              <a:off x="-195263" y="1154113"/>
              <a:ext cx="3959226" cy="497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 rot="-580326">
              <a:off x="390741" y="2764304"/>
              <a:ext cx="3206750" cy="3947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18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It is important to ensure that any comparison is “like-for-like”.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18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Firms may use different accounting principles</a:t>
              </a:r>
            </a:p>
          </p:txBody>
        </p:sp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 rot="-580326">
              <a:off x="-15028" y="1765191"/>
              <a:ext cx="3206750" cy="109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5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1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Differences In Accounting Techniques</a:t>
              </a:r>
            </a:p>
          </p:txBody>
        </p:sp>
      </p:grpSp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1083601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34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tep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0" descr="C:\Users\Ade\Documents\My Dropbox\My Pictures\Fotolia\NotepadTran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393">
            <a:off x="1097449" y="1153821"/>
            <a:ext cx="5691716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>
            <a:spLocks noChangeArrowheads="1"/>
          </p:cNvSpPr>
          <p:nvPr userDrawn="1"/>
        </p:nvSpPr>
        <p:spPr bwMode="auto">
          <a:xfrm rot="21255828">
            <a:off x="1230796" y="2350798"/>
            <a:ext cx="5014384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82550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233488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lvl="2" eaLnBrk="1" hangingPunct="1">
              <a:spcBef>
                <a:spcPct val="20000"/>
              </a:spcBef>
            </a:pPr>
            <a:endParaRPr lang="en-GB" sz="135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GB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 algn="l" eaLnBrk="1" hangingPunct="1">
              <a:lnSpc>
                <a:spcPts val="12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</a:pPr>
            <a:r>
              <a:rPr lang="en-GB" sz="1800" dirty="0">
                <a:latin typeface="Kalam Bold" panose="02000000000000000000" pitchFamily="2" charset="0"/>
                <a:cs typeface="Kalam Bold" panose="02000000000000000000" pitchFamily="2" charset="0"/>
              </a:rPr>
              <a:t>New workers may be more enthusiastic</a:t>
            </a:r>
            <a:br>
              <a:rPr lang="en-GB" sz="18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18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2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</a:pPr>
            <a:r>
              <a:rPr lang="en-GB" sz="1800" dirty="0">
                <a:latin typeface="Kalam Bold" panose="02000000000000000000" pitchFamily="2" charset="0"/>
                <a:cs typeface="Kalam Bold" panose="02000000000000000000" pitchFamily="2" charset="0"/>
              </a:rPr>
              <a:t>A firm can employ staff who have the specific skills they require</a:t>
            </a:r>
            <a:br>
              <a:rPr lang="en-GB" sz="18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18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2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</a:pPr>
            <a:r>
              <a:rPr lang="en-GB" sz="1800" dirty="0">
                <a:latin typeface="Kalam Bold" panose="02000000000000000000" pitchFamily="2" charset="0"/>
                <a:cs typeface="Kalam Bold" panose="02000000000000000000" pitchFamily="2" charset="0"/>
              </a:rPr>
              <a:t>New staff may bring new ideas and new ways of working</a:t>
            </a:r>
          </a:p>
          <a:p>
            <a:pPr lvl="1" eaLnBrk="1" hangingPunct="1">
              <a:spcBef>
                <a:spcPct val="20000"/>
              </a:spcBef>
              <a:buFont typeface="Wingdings 3" panose="05040102010807070707" pitchFamily="18" charset="2"/>
              <a:buNone/>
            </a:pPr>
            <a:endParaRPr lang="en-GB" sz="1350" dirty="0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 userDrawn="1"/>
        </p:nvSpPr>
        <p:spPr bwMode="auto">
          <a:xfrm rot="21240000">
            <a:off x="1474216" y="1866610"/>
            <a:ext cx="4514849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82550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>
              <a:lnSpc>
                <a:spcPts val="2550"/>
              </a:lnSpc>
              <a:spcBef>
                <a:spcPct val="20000"/>
              </a:spcBef>
            </a:pPr>
            <a:r>
              <a:rPr lang="en-GB" sz="1800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rPr>
              <a:t>Labour Turnover Can Have  Positive Impacts...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None/>
            </a:pPr>
            <a:endParaRPr lang="en-GB" sz="15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32" name="Picture 10" descr="C:\Users\Ade\Documents\My Dropbox\My Pictures\Fotolia\NotepadTran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">
            <a:off x="6492630" y="1153529"/>
            <a:ext cx="5691717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>
            <a:spLocks noChangeArrowheads="1"/>
          </p:cNvSpPr>
          <p:nvPr userDrawn="1"/>
        </p:nvSpPr>
        <p:spPr bwMode="auto">
          <a:xfrm rot="360000">
            <a:off x="7294849" y="1866316"/>
            <a:ext cx="4514849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82550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>
              <a:lnSpc>
                <a:spcPts val="2550"/>
              </a:lnSpc>
              <a:spcBef>
                <a:spcPct val="20000"/>
              </a:spcBef>
            </a:pPr>
            <a:r>
              <a:rPr lang="en-GB" sz="1800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rPr>
              <a:t>Labour Turnover Can  Also Have  Negative Impacts...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None/>
            </a:pPr>
            <a:endParaRPr lang="en-GB" sz="1500" dirty="0">
              <a:latin typeface="Arial" panose="020B0604020202020204" pitchFamily="34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 userDrawn="1"/>
        </p:nvSpPr>
        <p:spPr bwMode="auto">
          <a:xfrm rot="420000">
            <a:off x="6469878" y="3088539"/>
            <a:ext cx="5107117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lvl="1" algn="l" eaLnBrk="1" hangingPunct="1">
              <a:lnSpc>
                <a:spcPts val="12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</a:pPr>
            <a:r>
              <a:rPr lang="en-GB" sz="1800" dirty="0">
                <a:latin typeface="Kalam Bold" panose="02000000000000000000" pitchFamily="2" charset="0"/>
                <a:cs typeface="Kalam Bold" panose="02000000000000000000" pitchFamily="2" charset="0"/>
              </a:rPr>
              <a:t>Recruiting new workers is expensive</a:t>
            </a:r>
            <a:br>
              <a:rPr lang="en-GB" sz="18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18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2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</a:pPr>
            <a:r>
              <a:rPr lang="en-GB" sz="1800" dirty="0">
                <a:latin typeface="Kalam Bold" panose="02000000000000000000" pitchFamily="2" charset="0"/>
                <a:cs typeface="Kalam Bold" panose="02000000000000000000" pitchFamily="2" charset="0"/>
              </a:rPr>
              <a:t>New staff will need training, which is costly</a:t>
            </a:r>
            <a:br>
              <a:rPr lang="en-GB" sz="18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18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2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</a:pPr>
            <a:r>
              <a:rPr lang="en-GB" sz="1800" dirty="0">
                <a:latin typeface="Kalam Bold" panose="02000000000000000000" pitchFamily="2" charset="0"/>
                <a:cs typeface="Kalam Bold" panose="02000000000000000000" pitchFamily="2" charset="0"/>
              </a:rPr>
              <a:t>It can have a negative impact on staff morale if lots of staff are leaving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GB" sz="1350" dirty="0">
              <a:latin typeface="Arial" panose="020B0604020202020204" pitchFamily="34" charset="0"/>
            </a:endParaRPr>
          </a:p>
        </p:txBody>
      </p:sp>
      <p:pic>
        <p:nvPicPr>
          <p:cNvPr id="35" name="Picture 34" descr="CrossManTrans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614" y="5080057"/>
            <a:ext cx="1261151" cy="12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TickManTrans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02" y="5147906"/>
            <a:ext cx="1250289" cy="126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083601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91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bldLvl="4" autoUpdateAnimBg="0"/>
      <p:bldP spid="31" grpId="0" build="p" bldLvl="4" autoUpdateAnimBg="0"/>
      <p:bldP spid="33" grpId="0" build="p" bldLvl="4" autoUpdateAnimBg="0"/>
      <p:bldP spid="34" grpId="0" build="p" bldLvl="4" autoUpdateAnimBg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_Disa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332001" y="2000112"/>
            <a:ext cx="10273847" cy="4386620"/>
            <a:chOff x="722809" y="2014180"/>
            <a:chExt cx="10946375" cy="4614486"/>
          </a:xfrm>
        </p:grpSpPr>
        <p:pic>
          <p:nvPicPr>
            <p:cNvPr id="11" name="Picture 78" descr="notebook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809" y="2014180"/>
              <a:ext cx="10946375" cy="4545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148" y="2732810"/>
              <a:ext cx="2391488" cy="3826382"/>
            </a:xfrm>
            <a:prstGeom prst="rect">
              <a:avLst/>
            </a:prstGeom>
          </p:spPr>
        </p:pic>
        <p:sp>
          <p:nvSpPr>
            <p:cNvPr id="14" name="Rectangle 84"/>
            <p:cNvSpPr>
              <a:spLocks noChangeArrowheads="1"/>
            </p:cNvSpPr>
            <p:nvPr userDrawn="1"/>
          </p:nvSpPr>
          <p:spPr bwMode="auto">
            <a:xfrm>
              <a:off x="6883401" y="2492018"/>
              <a:ext cx="4451351" cy="3800475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195" tIns="36195" rIns="36195" bIns="36195" anchor="ctr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20" name="Text Box 34"/>
            <p:cNvSpPr txBox="1">
              <a:spLocks noChangeArrowheads="1"/>
            </p:cNvSpPr>
            <p:nvPr userDrawn="1"/>
          </p:nvSpPr>
          <p:spPr bwMode="auto">
            <a:xfrm>
              <a:off x="6862234" y="2533293"/>
              <a:ext cx="4563532" cy="2233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165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Unlimited liability – except limited partners &amp; LLPs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165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External capital may be difficult to obtain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165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Legal costs may be incurred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165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Possible disagreements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165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Complications if one partner wants to leave</a:t>
              </a:r>
              <a:endParaRPr lang="en-US" sz="1650" dirty="0">
                <a:solidFill>
                  <a:srgbClr val="002060"/>
                </a:solidFill>
                <a:latin typeface="Kalam Bold" panose="02000000000000000000" pitchFamily="2" charset="0"/>
                <a:cs typeface="Kalam Bold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049" y="2395049"/>
              <a:ext cx="2646012" cy="4233617"/>
            </a:xfrm>
            <a:prstGeom prst="rect">
              <a:avLst/>
            </a:prstGeom>
          </p:spPr>
        </p:pic>
        <p:sp>
          <p:nvSpPr>
            <p:cNvPr id="15" name="Rectangle 83"/>
            <p:cNvSpPr>
              <a:spLocks noChangeArrowheads="1"/>
            </p:cNvSpPr>
            <p:nvPr userDrawn="1"/>
          </p:nvSpPr>
          <p:spPr bwMode="auto">
            <a:xfrm>
              <a:off x="1117601" y="2704236"/>
              <a:ext cx="4451349" cy="3800475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195" tIns="36195" rIns="36195" bIns="36195" anchor="ctr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9" name="Text Box 34"/>
            <p:cNvSpPr txBox="1">
              <a:spLocks noChangeArrowheads="1"/>
            </p:cNvSpPr>
            <p:nvPr userDrawn="1"/>
          </p:nvSpPr>
          <p:spPr bwMode="auto">
            <a:xfrm>
              <a:off x="1003301" y="2519005"/>
              <a:ext cx="4880297" cy="2233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165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Easy to set up – a Deed of Partnership is advisable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165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Usually small – so less capital is needed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165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Capital can be obtained from partners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165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Responsibilities and decisions can be shared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165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It can be a family business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 userDrawn="1"/>
          </p:nvSpPr>
          <p:spPr bwMode="auto">
            <a:xfrm>
              <a:off x="1373717" y="2104667"/>
              <a:ext cx="4087283" cy="43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2100" b="1" u="sng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Advantages</a:t>
              </a:r>
              <a:endParaRPr lang="en-US" sz="1800" b="1" u="sng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endParaRPr>
            </a:p>
          </p:txBody>
        </p:sp>
        <p:sp>
          <p:nvSpPr>
            <p:cNvPr id="17" name="Text Box 57"/>
            <p:cNvSpPr txBox="1">
              <a:spLocks noChangeArrowheads="1"/>
            </p:cNvSpPr>
            <p:nvPr userDrawn="1"/>
          </p:nvSpPr>
          <p:spPr bwMode="auto">
            <a:xfrm>
              <a:off x="7027334" y="2103080"/>
              <a:ext cx="4087284" cy="43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2100" b="1" u="sng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Disadvantages</a:t>
              </a:r>
              <a:endParaRPr lang="en-US" sz="1800" b="1" u="sng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endParaRPr>
            </a:p>
          </p:txBody>
        </p:sp>
      </p:grpSp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1083601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947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_Not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lank_yellow_sticky_note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41" y="3654427"/>
            <a:ext cx="4506384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3"/>
          <p:cNvGrpSpPr>
            <a:grpSpLocks/>
          </p:cNvGrpSpPr>
          <p:nvPr userDrawn="1"/>
        </p:nvGrpSpPr>
        <p:grpSpPr bwMode="auto">
          <a:xfrm>
            <a:off x="658251" y="1602677"/>
            <a:ext cx="7274984" cy="4092575"/>
            <a:chOff x="-205" y="2011"/>
            <a:chExt cx="3437" cy="2578"/>
          </a:xfrm>
        </p:grpSpPr>
        <p:pic>
          <p:nvPicPr>
            <p:cNvPr id="6" name="Picture 31" descr="blank_yellow_folder_documents_lar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5" y="2011"/>
              <a:ext cx="3437" cy="2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 rot="-240000">
              <a:off x="192" y="2267"/>
              <a:ext cx="2473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195" tIns="36195" rIns="36195" bIns="36195" anchor="ctr" anchorCtr="1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r>
                <a:rPr lang="en-GB" sz="1500" b="1" dirty="0">
                  <a:solidFill>
                    <a:srgbClr val="0070BF"/>
                  </a:solidFill>
                  <a:latin typeface="+mn-lt"/>
                </a:rPr>
                <a:t>The Articles of Association</a:t>
              </a:r>
              <a:endParaRPr lang="en-GB" sz="1500" b="1" noProof="1">
                <a:solidFill>
                  <a:srgbClr val="0070BF"/>
                </a:solidFill>
                <a:latin typeface="+mn-lt"/>
              </a:endParaRPr>
            </a:p>
          </p:txBody>
        </p:sp>
      </p:grpSp>
      <p:grpSp>
        <p:nvGrpSpPr>
          <p:cNvPr id="9" name="Group 36"/>
          <p:cNvGrpSpPr>
            <a:grpSpLocks/>
          </p:cNvGrpSpPr>
          <p:nvPr userDrawn="1"/>
        </p:nvGrpSpPr>
        <p:grpSpPr bwMode="auto">
          <a:xfrm>
            <a:off x="7823441" y="1108964"/>
            <a:ext cx="3304104" cy="2998802"/>
            <a:chOff x="4014" y="563"/>
            <a:chExt cx="1831" cy="1604"/>
          </a:xfrm>
        </p:grpSpPr>
        <p:pic>
          <p:nvPicPr>
            <p:cNvPr id="10" name="Picture 6" descr="paper_clip_attached_two_sticky_notes_206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563"/>
              <a:ext cx="1831" cy="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 rot="359445">
              <a:off x="4229" y="1124"/>
              <a:ext cx="1169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1050" b="1" dirty="0">
                  <a:latin typeface="Trebuchet MS" panose="020B0603020202020204" pitchFamily="34" charset="0"/>
                </a:rPr>
                <a:t>That’s why American companies have the letters “</a:t>
              </a:r>
              <a:r>
                <a:rPr lang="en-GB" sz="1050" b="1" dirty="0" err="1">
                  <a:latin typeface="Trebuchet MS" panose="020B0603020202020204" pitchFamily="34" charset="0"/>
                </a:rPr>
                <a:t>Inc</a:t>
              </a:r>
              <a:r>
                <a:rPr lang="en-GB" sz="1050" b="1" dirty="0">
                  <a:latin typeface="Trebuchet MS" panose="020B0603020202020204" pitchFamily="34" charset="0"/>
                </a:rPr>
                <a:t>” at the end of their name</a:t>
              </a:r>
              <a:endParaRPr lang="en-GB" sz="1050" b="1" dirty="0">
                <a:solidFill>
                  <a:srgbClr val="2D2DB9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12" name="Picture 26" descr="information_button_symbol_400_clr_617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8967">
              <a:off x="4366" y="733"/>
              <a:ext cx="380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 rot="21358217">
            <a:off x="1752403" y="2733958"/>
            <a:ext cx="5346032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4"/>
          </p:nvPr>
        </p:nvSpPr>
        <p:spPr>
          <a:xfrm rot="21358217">
            <a:off x="8253141" y="4088460"/>
            <a:ext cx="3083275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083601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32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440000" y="1260000"/>
            <a:ext cx="10246855" cy="4898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8138" indent="-338138">
              <a:buFont typeface="Wingdings" panose="05000000000000000000" pitchFamily="2" charset="2"/>
              <a:buChar char=""/>
              <a:defRPr>
                <a:solidFill>
                  <a:srgbClr val="002060"/>
                </a:solidFill>
              </a:defRPr>
            </a:lvl1pPr>
            <a:lvl2pPr marL="610791" indent="-272654">
              <a:buFont typeface="Wingdings" panose="05000000000000000000" pitchFamily="2" charset="2"/>
              <a:buChar char=""/>
              <a:defRPr>
                <a:solidFill>
                  <a:srgbClr val="5D5D5D"/>
                </a:solidFill>
              </a:defRPr>
            </a:lvl2pPr>
            <a:lvl3pPr marL="872729" indent="-261938">
              <a:buFont typeface="Wingdings" panose="05000000000000000000" pitchFamily="2" charset="2"/>
              <a:buChar char=""/>
              <a:defRPr>
                <a:solidFill>
                  <a:srgbClr val="4D90FE"/>
                </a:solidFill>
              </a:defRPr>
            </a:lvl3pPr>
            <a:lvl4pPr marL="1077516" indent="-196454">
              <a:buFont typeface="Wingdings" panose="05000000000000000000" pitchFamily="2" charset="2"/>
              <a:buChar char=""/>
              <a:defRPr>
                <a:solidFill>
                  <a:srgbClr val="808080"/>
                </a:solidFill>
              </a:defRPr>
            </a:lvl4pPr>
            <a:lvl5pPr marL="1283494" indent="-214313">
              <a:buFont typeface="Wingdings" panose="05000000000000000000" pitchFamily="2" charset="2"/>
              <a:buChar char="n"/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99601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then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8367" y="2375065"/>
            <a:ext cx="5181600" cy="380189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2367" y="2375065"/>
            <a:ext cx="5181600" cy="380189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 marL="1069181" indent="0">
              <a:buNone/>
              <a:defRPr lang="en-GB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1288367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  <a:lvl5pPr marL="1069181" indent="0">
              <a:buNone/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92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580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8089" y="1350000"/>
            <a:ext cx="5157787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rgbClr val="2099D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8089" y="2174400"/>
            <a:ext cx="5157787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0502" y="1350000"/>
            <a:ext cx="5183188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rgbClr val="2099D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50502" y="2174400"/>
            <a:ext cx="5183188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 marL="1069181" indent="0">
              <a:buNone/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083601" y="29880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7210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Item Boxed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03045" y="1331999"/>
            <a:ext cx="517289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6635385" y="1331999"/>
            <a:ext cx="5174259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1755" y="1360361"/>
            <a:ext cx="51732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03045" y="2289055"/>
            <a:ext cx="5172891" cy="3958752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6636445" y="2289055"/>
            <a:ext cx="5173200" cy="3958752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5102" y="2299418"/>
            <a:ext cx="5026719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6769100" y="2299417"/>
            <a:ext cx="5040544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102" y="1360361"/>
            <a:ext cx="5158775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083601" y="29880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3381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Item Boxed with Heading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30581" y="2205288"/>
            <a:ext cx="517455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6664581" y="2205288"/>
            <a:ext cx="51816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5640" y="2223289"/>
            <a:ext cx="518054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30581" y="3205674"/>
            <a:ext cx="5174551" cy="306851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6664581" y="3205674"/>
            <a:ext cx="5181600" cy="306851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001" y="3299351"/>
            <a:ext cx="5065131" cy="287636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6794695" y="3299350"/>
            <a:ext cx="5051487" cy="287636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4697" y="2234222"/>
            <a:ext cx="5160435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1341575" y="1303162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083601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551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tem Boxed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31172" y="1205390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8597772" y="1205390"/>
            <a:ext cx="324000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97770" y="1223391"/>
            <a:ext cx="324000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31172" y="2162447"/>
            <a:ext cx="3240000" cy="411290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8597769" y="2162447"/>
            <a:ext cx="3240003" cy="411290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1171" y="2292789"/>
            <a:ext cx="3240000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8597771" y="2292788"/>
            <a:ext cx="3240000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172" y="1223391"/>
            <a:ext cx="32400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4964471" y="1206553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4964471" y="2163610"/>
            <a:ext cx="3240000" cy="411290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11"/>
          </p:nvPr>
        </p:nvSpPr>
        <p:spPr>
          <a:xfrm>
            <a:off x="4964469" y="2293952"/>
            <a:ext cx="3240000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>
          <a:xfrm>
            <a:off x="4964471" y="1224554"/>
            <a:ext cx="3240000" cy="82391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95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083601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895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tem Boxed with Heading + Intr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32000" y="2115236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8577841" y="2115236"/>
            <a:ext cx="324000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07601" y="2129417"/>
            <a:ext cx="324000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32000" y="3052856"/>
            <a:ext cx="3240000" cy="3196800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8577840" y="3052858"/>
            <a:ext cx="3240003" cy="3194363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2000" y="3146455"/>
            <a:ext cx="3240000" cy="31007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8577841" y="3146457"/>
            <a:ext cx="3240000" cy="30665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40" y="2129417"/>
            <a:ext cx="32400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4944540" y="2116399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4954920" y="3052856"/>
            <a:ext cx="3240000" cy="3195526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11"/>
          </p:nvPr>
        </p:nvSpPr>
        <p:spPr>
          <a:xfrm>
            <a:off x="4944539" y="3146502"/>
            <a:ext cx="3240000" cy="30677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>
          <a:xfrm>
            <a:off x="4969800" y="2115236"/>
            <a:ext cx="32400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195256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1083601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917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tem Relationship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 bwMode="auto">
          <a:xfrm>
            <a:off x="1319639" y="4030794"/>
            <a:ext cx="3240000" cy="2282400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9639" y="4115096"/>
            <a:ext cx="3240000" cy="219809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500" smtClean="0"/>
            </a:lvl1pPr>
            <a:lvl2pPr>
              <a:defRPr lang="en-US" sz="1350" smtClean="0">
                <a:solidFill>
                  <a:srgbClr val="5D5D5D"/>
                </a:solidFill>
              </a:defRPr>
            </a:lvl2pPr>
            <a:lvl3pPr>
              <a:defRPr lang="en-US" sz="1200" smtClean="0">
                <a:solidFill>
                  <a:srgbClr val="4D90FE"/>
                </a:solidFill>
              </a:defRPr>
            </a:lvl3pPr>
            <a:lvl4pPr>
              <a:defRPr lang="en-US" sz="1050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4952936" y="4030795"/>
            <a:ext cx="3240000" cy="2283563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11"/>
          </p:nvPr>
        </p:nvSpPr>
        <p:spPr>
          <a:xfrm>
            <a:off x="4952935" y="4087961"/>
            <a:ext cx="3240000" cy="21922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500" smtClean="0"/>
            </a:lvl1pPr>
            <a:lvl2pPr>
              <a:defRPr lang="en-US" sz="1350" smtClean="0">
                <a:solidFill>
                  <a:srgbClr val="5D5D5D"/>
                </a:solidFill>
              </a:defRPr>
            </a:lvl2pPr>
            <a:lvl3pPr>
              <a:defRPr lang="en-US" sz="1200" smtClean="0">
                <a:solidFill>
                  <a:srgbClr val="4D90FE"/>
                </a:solidFill>
              </a:defRPr>
            </a:lvl3pPr>
            <a:lvl4pPr>
              <a:defRPr lang="en-US" sz="1050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8586236" y="4030795"/>
            <a:ext cx="3240003" cy="2282401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8586237" y="4087913"/>
            <a:ext cx="3240000" cy="21911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500" smtClean="0"/>
            </a:lvl1pPr>
            <a:lvl2pPr>
              <a:defRPr lang="en-US" sz="1350" smtClean="0">
                <a:solidFill>
                  <a:srgbClr val="5D5D5D"/>
                </a:solidFill>
              </a:defRPr>
            </a:lvl2pPr>
            <a:lvl3pPr>
              <a:defRPr lang="en-US" sz="1200" smtClean="0">
                <a:solidFill>
                  <a:srgbClr val="4D90FE"/>
                </a:solidFill>
              </a:defRPr>
            </a:lvl3pPr>
            <a:lvl4pPr>
              <a:defRPr lang="en-US" sz="1050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24" name="Line 7"/>
          <p:cNvSpPr>
            <a:spLocks noChangeShapeType="1"/>
          </p:cNvSpPr>
          <p:nvPr userDrawn="1"/>
        </p:nvSpPr>
        <p:spPr bwMode="auto">
          <a:xfrm>
            <a:off x="2939639" y="3058626"/>
            <a:ext cx="0" cy="288925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/>
          <a:lstStyle/>
          <a:p>
            <a:endParaRPr lang="en-GB" sz="1350"/>
          </a:p>
        </p:txBody>
      </p:sp>
      <p:sp>
        <p:nvSpPr>
          <p:cNvPr id="21" name="Line 4"/>
          <p:cNvSpPr>
            <a:spLocks noChangeShapeType="1"/>
          </p:cNvSpPr>
          <p:nvPr userDrawn="1"/>
        </p:nvSpPr>
        <p:spPr bwMode="auto">
          <a:xfrm>
            <a:off x="10199919" y="3058626"/>
            <a:ext cx="0" cy="288925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/>
          <a:lstStyle/>
          <a:p>
            <a:endParaRPr lang="en-GB" sz="1350"/>
          </a:p>
        </p:txBody>
      </p:sp>
      <p:sp>
        <p:nvSpPr>
          <p:cNvPr id="22" name="Line 5"/>
          <p:cNvSpPr>
            <a:spLocks noChangeShapeType="1"/>
          </p:cNvSpPr>
          <p:nvPr userDrawn="1"/>
        </p:nvSpPr>
        <p:spPr bwMode="auto">
          <a:xfrm>
            <a:off x="6576837" y="2863918"/>
            <a:ext cx="0" cy="451799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/>
          <a:lstStyle/>
          <a:p>
            <a:endParaRPr lang="en-GB" sz="1350"/>
          </a:p>
        </p:txBody>
      </p:sp>
      <p:sp>
        <p:nvSpPr>
          <p:cNvPr id="7" name="Rounded Rectangle 6"/>
          <p:cNvSpPr/>
          <p:nvPr userDrawn="1"/>
        </p:nvSpPr>
        <p:spPr bwMode="auto">
          <a:xfrm>
            <a:off x="1319639" y="3305306"/>
            <a:ext cx="3240000" cy="604800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9639" y="3501113"/>
            <a:ext cx="3240000" cy="586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2907364" y="2182374"/>
            <a:ext cx="7338949" cy="691952"/>
          </a:xfrm>
          <a:prstGeom prst="roundRect">
            <a:avLst>
              <a:gd name="adj" fmla="val 32033"/>
            </a:avLst>
          </a:prstGeom>
          <a:solidFill>
            <a:srgbClr val="5D5D5D"/>
          </a:solidFill>
          <a:ln w="38100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indent="-4763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>
          <a:xfrm>
            <a:off x="2860970" y="2171964"/>
            <a:ext cx="7338951" cy="691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69078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7" name="Rounded Rectangle 16"/>
          <p:cNvSpPr/>
          <p:nvPr userDrawn="1"/>
        </p:nvSpPr>
        <p:spPr bwMode="auto">
          <a:xfrm>
            <a:off x="4956837" y="3315715"/>
            <a:ext cx="3240000" cy="604800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4"/>
          </p:nvPr>
        </p:nvSpPr>
        <p:spPr>
          <a:xfrm>
            <a:off x="4952936" y="3511522"/>
            <a:ext cx="3240000" cy="586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ounded Rectangle 18"/>
          <p:cNvSpPr/>
          <p:nvPr userDrawn="1"/>
        </p:nvSpPr>
        <p:spPr bwMode="auto">
          <a:xfrm>
            <a:off x="8579919" y="3315715"/>
            <a:ext cx="3240000" cy="604800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8579919" y="3511522"/>
            <a:ext cx="3240000" cy="586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Line 6"/>
          <p:cNvSpPr>
            <a:spLocks noChangeShapeType="1"/>
          </p:cNvSpPr>
          <p:nvPr userDrawn="1"/>
        </p:nvSpPr>
        <p:spPr bwMode="auto">
          <a:xfrm>
            <a:off x="2939640" y="3070120"/>
            <a:ext cx="7260281" cy="0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/>
          <a:lstStyle/>
          <a:p>
            <a:endParaRPr lang="en-GB" sz="1350"/>
          </a:p>
        </p:txBody>
      </p:sp>
      <p:sp>
        <p:nvSpPr>
          <p:cNvPr id="25" name="Title 2"/>
          <p:cNvSpPr>
            <a:spLocks noGrp="1"/>
          </p:cNvSpPr>
          <p:nvPr>
            <p:ph type="title"/>
          </p:nvPr>
        </p:nvSpPr>
        <p:spPr>
          <a:xfrm>
            <a:off x="1083601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7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2" grpId="0" animBg="1"/>
      <p:bldP spid="23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+ Spider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pic>
        <p:nvPicPr>
          <p:cNvPr id="25" name="Picture 24" descr="ManagerManTran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617" y="5460513"/>
            <a:ext cx="1801284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ounded Rectangle 25"/>
          <p:cNvSpPr/>
          <p:nvPr userDrawn="1"/>
        </p:nvSpPr>
        <p:spPr bwMode="auto">
          <a:xfrm>
            <a:off x="4966161" y="5447812"/>
            <a:ext cx="2878667" cy="100806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defTabSz="6858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350" b="0" i="0" u="none" strike="noStrike" cap="none" normalizeH="0" baseline="0">
              <a:ln>
                <a:noFill/>
              </a:ln>
              <a:effectLst/>
            </a:endParaRPr>
          </a:p>
        </p:txBody>
      </p:sp>
      <p:pic>
        <p:nvPicPr>
          <p:cNvPr id="27" name="Picture 26" descr="team_turning_gears_1_08_09_pc_pr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234" y="5196988"/>
            <a:ext cx="2038349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ash Man Transparen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979" y="3276904"/>
            <a:ext cx="20701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/>
          <p:nvPr userDrawn="1"/>
        </p:nvSpPr>
        <p:spPr bwMode="auto">
          <a:xfrm>
            <a:off x="9531599" y="3140536"/>
            <a:ext cx="2520000" cy="170625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defTabSz="6858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35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30" name="Text Box 13"/>
          <p:cNvSpPr>
            <a:spLocks noChangeArrowheads="1"/>
          </p:cNvSpPr>
          <p:nvPr userDrawn="1"/>
        </p:nvSpPr>
        <p:spPr bwMode="auto">
          <a:xfrm>
            <a:off x="9531599" y="3205848"/>
            <a:ext cx="2520000" cy="1655762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26670" tIns="26670" rIns="26670" bIns="26670"/>
          <a:lstStyle/>
          <a:p>
            <a:pPr lvl="0" algn="ctr"/>
            <a:r>
              <a:rPr lang="en-GB" sz="1500" b="1" dirty="0">
                <a:solidFill>
                  <a:srgbClr val="002060"/>
                </a:solidFill>
                <a:latin typeface="Trebuchet MS" panose="020B0603020202020204" pitchFamily="34" charset="0"/>
              </a:rPr>
              <a:t>Financial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5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obtaining favourable loan rates from lenders</a:t>
            </a:r>
          </a:p>
        </p:txBody>
      </p:sp>
      <p:pic>
        <p:nvPicPr>
          <p:cNvPr id="31" name="Picture 30" descr="SaleMenTrans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80" y="3448761"/>
            <a:ext cx="2520000" cy="113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Line 8"/>
          <p:cNvSpPr>
            <a:spLocks noChangeShapeType="1"/>
          </p:cNvSpPr>
          <p:nvPr userDrawn="1"/>
        </p:nvSpPr>
        <p:spPr bwMode="auto">
          <a:xfrm flipH="1">
            <a:off x="2883623" y="4400060"/>
            <a:ext cx="1801832" cy="852488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33" name="Line 9"/>
          <p:cNvSpPr>
            <a:spLocks noChangeShapeType="1"/>
          </p:cNvSpPr>
          <p:nvPr userDrawn="1"/>
        </p:nvSpPr>
        <p:spPr bwMode="auto">
          <a:xfrm>
            <a:off x="3541909" y="3790460"/>
            <a:ext cx="1110756" cy="24765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34" name="Line 10"/>
          <p:cNvSpPr>
            <a:spLocks noChangeShapeType="1"/>
          </p:cNvSpPr>
          <p:nvPr userDrawn="1"/>
        </p:nvSpPr>
        <p:spPr bwMode="auto">
          <a:xfrm flipV="1">
            <a:off x="8392904" y="3934922"/>
            <a:ext cx="1157345" cy="207816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35" name="Line 11"/>
          <p:cNvSpPr>
            <a:spLocks noChangeShapeType="1"/>
          </p:cNvSpPr>
          <p:nvPr userDrawn="1"/>
        </p:nvSpPr>
        <p:spPr bwMode="auto">
          <a:xfrm>
            <a:off x="8141138" y="4478114"/>
            <a:ext cx="1681183" cy="760148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36" name="Line 14"/>
          <p:cNvSpPr>
            <a:spLocks noChangeShapeType="1"/>
          </p:cNvSpPr>
          <p:nvPr userDrawn="1"/>
        </p:nvSpPr>
        <p:spPr bwMode="auto">
          <a:xfrm>
            <a:off x="6359450" y="4636454"/>
            <a:ext cx="23284" cy="811359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37" name="Rounded Rectangle 36"/>
          <p:cNvSpPr/>
          <p:nvPr userDrawn="1"/>
        </p:nvSpPr>
        <p:spPr bwMode="auto">
          <a:xfrm>
            <a:off x="8833833" y="5231913"/>
            <a:ext cx="2878667" cy="100806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defTabSz="6858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35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38" name="Rounded Rectangle 37"/>
          <p:cNvSpPr/>
          <p:nvPr userDrawn="1"/>
        </p:nvSpPr>
        <p:spPr bwMode="auto">
          <a:xfrm>
            <a:off x="1037455" y="3140536"/>
            <a:ext cx="2520000" cy="170625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defTabSz="6858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35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41" name="Text Box 15"/>
          <p:cNvSpPr>
            <a:spLocks noChangeArrowheads="1"/>
          </p:cNvSpPr>
          <p:nvPr userDrawn="1"/>
        </p:nvSpPr>
        <p:spPr bwMode="auto">
          <a:xfrm>
            <a:off x="4943400" y="5447813"/>
            <a:ext cx="2878667" cy="1008063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26670" tIns="26670" rIns="26670" bIns="26670"/>
          <a:lstStyle/>
          <a:p>
            <a:pPr lvl="0" algn="ctr"/>
            <a:r>
              <a:rPr lang="en-GB" sz="1500" b="1" dirty="0">
                <a:solidFill>
                  <a:srgbClr val="002060"/>
                </a:solidFill>
                <a:latin typeface="Trebuchet MS" panose="020B0603020202020204" pitchFamily="34" charset="0"/>
              </a:rPr>
              <a:t>Managerial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5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employing specialist staff</a:t>
            </a:r>
          </a:p>
        </p:txBody>
      </p:sp>
      <p:pic>
        <p:nvPicPr>
          <p:cNvPr id="42" name="Picture 41" descr="Trolleyman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00" y="4981085"/>
            <a:ext cx="192828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6"/>
          <p:cNvSpPr>
            <a:spLocks noChangeArrowheads="1"/>
          </p:cNvSpPr>
          <p:nvPr userDrawn="1"/>
        </p:nvSpPr>
        <p:spPr bwMode="auto">
          <a:xfrm>
            <a:off x="1006371" y="3205848"/>
            <a:ext cx="2575960" cy="1655762"/>
          </a:xfrm>
          <a:prstGeom prst="roundRect">
            <a:avLst>
              <a:gd name="adj" fmla="val 0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26670" tIns="26670" rIns="26670" bIns="26670"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/>
            <a:r>
              <a:rPr lang="en-GB" sz="1500" b="1" dirty="0">
                <a:solidFill>
                  <a:srgbClr val="002060"/>
                </a:solidFill>
                <a:latin typeface="Trebuchet MS" panose="020B0603020202020204" pitchFamily="34" charset="0"/>
              </a:rPr>
              <a:t>Marketing</a:t>
            </a:r>
          </a:p>
          <a:p>
            <a:pPr algn="ctr"/>
            <a:r>
              <a:rPr lang="en-GB" sz="1350" dirty="0">
                <a:solidFill>
                  <a:schemeClr val="tx1"/>
                </a:solidFill>
                <a:latin typeface="+mn-lt"/>
              </a:rPr>
              <a:t>e.g. being able to advertise a brand rather than a product</a:t>
            </a:r>
          </a:p>
        </p:txBody>
      </p:sp>
      <p:sp>
        <p:nvSpPr>
          <p:cNvPr id="44" name="Rounded Rectangle 43"/>
          <p:cNvSpPr/>
          <p:nvPr userDrawn="1"/>
        </p:nvSpPr>
        <p:spPr bwMode="auto">
          <a:xfrm>
            <a:off x="1179251" y="5252551"/>
            <a:ext cx="2878667" cy="100806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defTabSz="6858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35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45" name="Text Box 7"/>
          <p:cNvSpPr>
            <a:spLocks noChangeArrowheads="1"/>
          </p:cNvSpPr>
          <p:nvPr userDrawn="1"/>
        </p:nvSpPr>
        <p:spPr bwMode="auto">
          <a:xfrm>
            <a:off x="1167267" y="5231913"/>
            <a:ext cx="2878667" cy="1008063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26670" tIns="26670" rIns="26670" bIns="26670"/>
          <a:lstStyle/>
          <a:p>
            <a:pPr lvl="0" algn="ctr"/>
            <a:r>
              <a:rPr lang="en-GB" sz="1500" b="1" dirty="0">
                <a:solidFill>
                  <a:srgbClr val="002060"/>
                </a:solidFill>
                <a:latin typeface="Trebuchet MS" panose="020B0603020202020204" pitchFamily="34" charset="0"/>
              </a:rPr>
              <a:t>Purchasing 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5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buying </a:t>
            </a:r>
            <a:br>
              <a:rPr lang="en-GB" sz="135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GB" sz="135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 bulk</a:t>
            </a:r>
          </a:p>
        </p:txBody>
      </p:sp>
      <p:sp>
        <p:nvSpPr>
          <p:cNvPr id="46" name="Text Box 12"/>
          <p:cNvSpPr>
            <a:spLocks noChangeArrowheads="1"/>
          </p:cNvSpPr>
          <p:nvPr userDrawn="1"/>
        </p:nvSpPr>
        <p:spPr bwMode="auto">
          <a:xfrm>
            <a:off x="8833833" y="5231913"/>
            <a:ext cx="2878667" cy="1008063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26670" tIns="26670" rIns="26670" bIns="26670"/>
          <a:lstStyle/>
          <a:p>
            <a:pPr lvl="0" algn="ctr"/>
            <a:r>
              <a:rPr lang="en-GB" sz="1500" b="1" dirty="0">
                <a:solidFill>
                  <a:srgbClr val="002060"/>
                </a:solidFill>
                <a:latin typeface="Trebuchet MS" panose="020B0603020202020204" pitchFamily="34" charset="0"/>
              </a:rPr>
              <a:t>Technical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5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can afford better equipment</a:t>
            </a:r>
          </a:p>
        </p:txBody>
      </p:sp>
      <p:sp>
        <p:nvSpPr>
          <p:cNvPr id="47" name="Title 2"/>
          <p:cNvSpPr>
            <a:spLocks noGrp="1"/>
          </p:cNvSpPr>
          <p:nvPr>
            <p:ph type="title"/>
          </p:nvPr>
        </p:nvSpPr>
        <p:spPr>
          <a:xfrm>
            <a:off x="1083601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9" name="Rounded Rectangle 38"/>
          <p:cNvSpPr/>
          <p:nvPr userDrawn="1"/>
        </p:nvSpPr>
        <p:spPr bwMode="auto">
          <a:xfrm>
            <a:off x="4699450" y="3301826"/>
            <a:ext cx="3693452" cy="1349463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/>
          <a:p>
            <a:pPr marL="4763" marR="0" lvl="0" indent="-4763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708938" y="3301825"/>
            <a:ext cx="3674479" cy="1321929"/>
          </a:xfrm>
        </p:spPr>
        <p:txBody>
          <a:bodyPr anchor="ctr"/>
          <a:lstStyle>
            <a:lvl1pPr marL="0" indent="0" algn="ctr">
              <a:buNone/>
              <a:defRPr sz="1950" b="1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73759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 animBg="1"/>
      <p:bldP spid="34" grpId="0" animBg="1"/>
      <p:bldP spid="35" grpId="0" animBg="1"/>
      <p:bldP spid="36" grpId="0" animBg="1"/>
      <p:bldP spid="41" grpId="0"/>
      <p:bldP spid="43" grpId="0"/>
      <p:bldP spid="45" grpId="0"/>
      <p:bldP spid="46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+Picture+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Box 11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8282511" y="3632567"/>
            <a:ext cx="3600000" cy="1547812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1500" dirty="0">
                <a:solidFill>
                  <a:srgbClr val="002060"/>
                </a:solidFill>
                <a:latin typeface="Trebuchet MS" panose="020B0603020202020204" pitchFamily="34" charset="0"/>
              </a:rPr>
              <a:t>EFFICIENCY RATIOS</a:t>
            </a:r>
          </a:p>
          <a:p>
            <a:pPr lvl="0"/>
            <a:r>
              <a:rPr kumimoji="0" lang="en-US" sz="135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indicate how efficiently a business is using its resources and collecting its debts</a:t>
            </a:r>
          </a:p>
          <a:p>
            <a:pPr lvl="0"/>
            <a:endParaRPr lang="en-GB" sz="1500" dirty="0"/>
          </a:p>
        </p:txBody>
      </p:sp>
      <p:sp>
        <p:nvSpPr>
          <p:cNvPr id="8" name="Text Box 12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7160455" y="2157413"/>
            <a:ext cx="4788000" cy="1295400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1500" dirty="0">
                <a:solidFill>
                  <a:srgbClr val="002060"/>
                </a:solidFill>
                <a:latin typeface="Trebuchet MS" panose="020B0603020202020204" pitchFamily="34" charset="0"/>
              </a:rPr>
              <a:t>PROFITABILITY RATIOS</a:t>
            </a:r>
          </a:p>
          <a:p>
            <a:pPr lvl="0"/>
            <a:r>
              <a:rPr kumimoji="0" lang="en-US" sz="135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compare the profits of the business with sales, assets and the capital employed in the business</a:t>
            </a:r>
            <a:endParaRPr kumimoji="0" lang="en-GB" sz="135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9" name="Text Box 13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41009" y="2157413"/>
            <a:ext cx="4788000" cy="1295400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1500" dirty="0">
                <a:solidFill>
                  <a:srgbClr val="002060"/>
                </a:solidFill>
                <a:latin typeface="Trebuchet MS" panose="020B0603020202020204" pitchFamily="34" charset="0"/>
              </a:rPr>
              <a:t>SHAREHOLDER RATIOS</a:t>
            </a:r>
          </a:p>
          <a:p>
            <a:pPr lvl="0"/>
            <a:r>
              <a:rPr kumimoji="0" lang="en-US" sz="135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can be used to assess the rate of return on shares and the prospects of shareholders investment</a:t>
            </a:r>
            <a:endParaRPr kumimoji="0" lang="en-GB" sz="135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Text Box 14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2855382" y="5384800"/>
            <a:ext cx="6809123" cy="1295400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1500" dirty="0">
                <a:solidFill>
                  <a:srgbClr val="002060"/>
                </a:solidFill>
                <a:latin typeface="Trebuchet MS" panose="020B0603020202020204" pitchFamily="34" charset="0"/>
              </a:rPr>
              <a:t>SOLVENCY RATIOS</a:t>
            </a:r>
          </a:p>
          <a:p>
            <a:pPr lvl="0"/>
            <a:r>
              <a:rPr kumimoji="0" lang="en-US" sz="135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measure the degree to which a business is relying on long-term loans.  They reflect of a business’s financial strategy</a:t>
            </a:r>
            <a:endParaRPr kumimoji="0" lang="en-GB" sz="135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" name="Text Box 15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41009" y="3644901"/>
            <a:ext cx="3600000" cy="1547812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146" tIns="27146" rIns="27146" bIns="27146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500" b="1" kern="1200" dirty="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rPr>
              <a:t>LIQUIDITY RATIOS</a:t>
            </a:r>
          </a:p>
          <a:p>
            <a:pPr lvl="0"/>
            <a:r>
              <a:rPr lang="en-US" sz="1350" b="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rPr>
              <a:t>These measure how easily a business could meet its short-term debts or liabilities</a:t>
            </a:r>
            <a:endParaRPr lang="en-GB" sz="1350" b="0" kern="1200" dirty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 descr="stick_figure_calculator_pc_400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652" y="3085020"/>
            <a:ext cx="2670163" cy="235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1083601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85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per_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nk_yellow_folder_documents_800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19101"/>
            <a:ext cx="12462935" cy="701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4" descr="confidential_rubber_stamp_800_cl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4551">
            <a:off x="1880302" y="2644017"/>
            <a:ext cx="9091543" cy="276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9"/>
          <p:cNvGrpSpPr>
            <a:grpSpLocks/>
          </p:cNvGrpSpPr>
          <p:nvPr userDrawn="1"/>
        </p:nvGrpSpPr>
        <p:grpSpPr bwMode="auto">
          <a:xfrm rot="292506">
            <a:off x="905219" y="1044355"/>
            <a:ext cx="4500000" cy="4500000"/>
            <a:chOff x="-124286" y="993774"/>
            <a:chExt cx="6189756" cy="5543464"/>
          </a:xfrm>
        </p:grpSpPr>
        <p:pic>
          <p:nvPicPr>
            <p:cNvPr id="10" name="Picture 20" descr="stack_pap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78042">
              <a:off x="-124286" y="993774"/>
              <a:ext cx="6189756" cy="5543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 rot="21019674">
              <a:off x="523472" y="2690531"/>
              <a:ext cx="4752676" cy="3678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18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One set of ratio data is of little use on it’s own.  In order to be meaningful it requires comparison with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1800" b="1" dirty="0">
                  <a:latin typeface="Kalam Bold" panose="02000000000000000000" pitchFamily="2" charset="0"/>
                </a:rPr>
                <a:t> </a:t>
              </a:r>
              <a:r>
                <a:rPr lang="en-GB" sz="18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- historical data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18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 - similar firms</a:t>
              </a:r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 rot="-580326">
              <a:off x="324469" y="1622915"/>
              <a:ext cx="4373396" cy="677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5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1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Having Sufficient Data</a:t>
              </a:r>
            </a:p>
          </p:txBody>
        </p:sp>
      </p:grpSp>
      <p:grpSp>
        <p:nvGrpSpPr>
          <p:cNvPr id="13" name="Group 25"/>
          <p:cNvGrpSpPr>
            <a:grpSpLocks/>
          </p:cNvGrpSpPr>
          <p:nvPr userDrawn="1"/>
        </p:nvGrpSpPr>
        <p:grpSpPr bwMode="auto">
          <a:xfrm rot="840731">
            <a:off x="4198918" y="2861133"/>
            <a:ext cx="4527335" cy="4500000"/>
            <a:chOff x="-356090" y="-248380"/>
            <a:chExt cx="4318021" cy="6019372"/>
          </a:xfrm>
        </p:grpSpPr>
        <p:pic>
          <p:nvPicPr>
            <p:cNvPr id="14" name="Picture 20" descr="stack_pap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78042">
              <a:off x="-330019" y="-248380"/>
              <a:ext cx="4291950" cy="5396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 rot="21019674">
              <a:off x="126574" y="1823087"/>
              <a:ext cx="3739886" cy="3947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1800" b="0" dirty="0">
                  <a:latin typeface="Kalam Bold" panose="02000000000000000000" pitchFamily="2" charset="0"/>
                  <a:cs typeface="Kalam Bold" panose="02000000000000000000" pitchFamily="2" charset="0"/>
                </a:rPr>
                <a:t>When making comparisons any changes in the external environment should be considered (i.e. changes in the economy)</a:t>
              </a:r>
            </a:p>
          </p:txBody>
        </p:sp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 rot="21019674">
              <a:off x="-356090" y="351387"/>
              <a:ext cx="3739967" cy="109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5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1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Changes In </a:t>
              </a:r>
              <a:br>
                <a:rPr lang="en-GB" sz="21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</a:br>
              <a:r>
                <a:rPr lang="en-GB" sz="21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The External Environment</a:t>
              </a:r>
            </a:p>
          </p:txBody>
        </p:sp>
      </p:grpSp>
      <p:grpSp>
        <p:nvGrpSpPr>
          <p:cNvPr id="17" name="Group 24"/>
          <p:cNvGrpSpPr>
            <a:grpSpLocks/>
          </p:cNvGrpSpPr>
          <p:nvPr userDrawn="1"/>
        </p:nvGrpSpPr>
        <p:grpSpPr bwMode="auto">
          <a:xfrm rot="257097">
            <a:off x="7945843" y="1085033"/>
            <a:ext cx="4500000" cy="4500000"/>
            <a:chOff x="-195263" y="1154113"/>
            <a:chExt cx="3959226" cy="5558100"/>
          </a:xfrm>
        </p:grpSpPr>
        <p:pic>
          <p:nvPicPr>
            <p:cNvPr id="18" name="Picture 20" descr="stack_pap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78042">
              <a:off x="-195263" y="1154113"/>
              <a:ext cx="3959226" cy="497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 rot="-580326">
              <a:off x="390741" y="2764304"/>
              <a:ext cx="3206750" cy="3947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18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It is important to ensure that any comparison is “like-for-like”.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18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Firms may use different accounting principles</a:t>
              </a:r>
            </a:p>
          </p:txBody>
        </p:sp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 rot="-580326">
              <a:off x="-15028" y="1765191"/>
              <a:ext cx="3206750" cy="109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5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1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Differences In Accounting Techniques</a:t>
              </a:r>
            </a:p>
          </p:txBody>
        </p:sp>
      </p:grpSp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1083601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67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tep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0" descr="C:\Users\Ade\Documents\My Dropbox\My Pictures\Fotolia\NotepadTran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393">
            <a:off x="1097449" y="1153821"/>
            <a:ext cx="5691716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>
            <a:spLocks noChangeArrowheads="1"/>
          </p:cNvSpPr>
          <p:nvPr userDrawn="1"/>
        </p:nvSpPr>
        <p:spPr bwMode="auto">
          <a:xfrm rot="21255828">
            <a:off x="1230796" y="2350798"/>
            <a:ext cx="5014384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82550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233488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lvl="2" eaLnBrk="1" hangingPunct="1">
              <a:spcBef>
                <a:spcPct val="20000"/>
              </a:spcBef>
            </a:pPr>
            <a:endParaRPr lang="en-GB" sz="135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GB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 algn="l" eaLnBrk="1" hangingPunct="1">
              <a:lnSpc>
                <a:spcPts val="12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</a:pPr>
            <a:r>
              <a:rPr lang="en-GB" sz="1800" dirty="0">
                <a:latin typeface="Kalam Bold" panose="02000000000000000000" pitchFamily="2" charset="0"/>
                <a:cs typeface="Kalam Bold" panose="02000000000000000000" pitchFamily="2" charset="0"/>
              </a:rPr>
              <a:t>New workers may be more enthusiastic</a:t>
            </a:r>
            <a:br>
              <a:rPr lang="en-GB" sz="18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18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2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</a:pPr>
            <a:r>
              <a:rPr lang="en-GB" sz="1800" dirty="0">
                <a:latin typeface="Kalam Bold" panose="02000000000000000000" pitchFamily="2" charset="0"/>
                <a:cs typeface="Kalam Bold" panose="02000000000000000000" pitchFamily="2" charset="0"/>
              </a:rPr>
              <a:t>A firm can employ staff who have the specific skills they require</a:t>
            </a:r>
            <a:br>
              <a:rPr lang="en-GB" sz="18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18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2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</a:pPr>
            <a:r>
              <a:rPr lang="en-GB" sz="1800" dirty="0">
                <a:latin typeface="Kalam Bold" panose="02000000000000000000" pitchFamily="2" charset="0"/>
                <a:cs typeface="Kalam Bold" panose="02000000000000000000" pitchFamily="2" charset="0"/>
              </a:rPr>
              <a:t>New staff may bring new ideas and new ways of working</a:t>
            </a:r>
          </a:p>
          <a:p>
            <a:pPr lvl="1" eaLnBrk="1" hangingPunct="1">
              <a:spcBef>
                <a:spcPct val="20000"/>
              </a:spcBef>
              <a:buFont typeface="Wingdings 3" panose="05040102010807070707" pitchFamily="18" charset="2"/>
              <a:buNone/>
            </a:pPr>
            <a:endParaRPr lang="en-GB" sz="1350" dirty="0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 userDrawn="1"/>
        </p:nvSpPr>
        <p:spPr bwMode="auto">
          <a:xfrm rot="21240000">
            <a:off x="1474216" y="1866610"/>
            <a:ext cx="4514849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82550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>
              <a:lnSpc>
                <a:spcPts val="2550"/>
              </a:lnSpc>
              <a:spcBef>
                <a:spcPct val="20000"/>
              </a:spcBef>
            </a:pPr>
            <a:r>
              <a:rPr lang="en-GB" sz="1800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rPr>
              <a:t>Labour Turnover Can Have  Positive Impacts...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None/>
            </a:pPr>
            <a:endParaRPr lang="en-GB" sz="15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32" name="Picture 10" descr="C:\Users\Ade\Documents\My Dropbox\My Pictures\Fotolia\NotepadTran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">
            <a:off x="6492630" y="1153529"/>
            <a:ext cx="5691717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>
            <a:spLocks noChangeArrowheads="1"/>
          </p:cNvSpPr>
          <p:nvPr userDrawn="1"/>
        </p:nvSpPr>
        <p:spPr bwMode="auto">
          <a:xfrm rot="360000">
            <a:off x="7294849" y="1866316"/>
            <a:ext cx="4514849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82550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>
              <a:lnSpc>
                <a:spcPts val="2550"/>
              </a:lnSpc>
              <a:spcBef>
                <a:spcPct val="20000"/>
              </a:spcBef>
            </a:pPr>
            <a:r>
              <a:rPr lang="en-GB" sz="1800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rPr>
              <a:t>Labour Turnover Can  Also Have  Negative Impacts...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None/>
            </a:pPr>
            <a:endParaRPr lang="en-GB" sz="1500" dirty="0">
              <a:latin typeface="Arial" panose="020B0604020202020204" pitchFamily="34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 userDrawn="1"/>
        </p:nvSpPr>
        <p:spPr bwMode="auto">
          <a:xfrm rot="420000">
            <a:off x="6469878" y="3088539"/>
            <a:ext cx="5107117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lvl="1" algn="l" eaLnBrk="1" hangingPunct="1">
              <a:lnSpc>
                <a:spcPts val="12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</a:pPr>
            <a:r>
              <a:rPr lang="en-GB" sz="1800" dirty="0">
                <a:latin typeface="Kalam Bold" panose="02000000000000000000" pitchFamily="2" charset="0"/>
                <a:cs typeface="Kalam Bold" panose="02000000000000000000" pitchFamily="2" charset="0"/>
              </a:rPr>
              <a:t>Recruiting new workers is expensive</a:t>
            </a:r>
            <a:br>
              <a:rPr lang="en-GB" sz="18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18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2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</a:pPr>
            <a:r>
              <a:rPr lang="en-GB" sz="1800" dirty="0">
                <a:latin typeface="Kalam Bold" panose="02000000000000000000" pitchFamily="2" charset="0"/>
                <a:cs typeface="Kalam Bold" panose="02000000000000000000" pitchFamily="2" charset="0"/>
              </a:rPr>
              <a:t>New staff will need training, which is costly</a:t>
            </a:r>
            <a:br>
              <a:rPr lang="en-GB" sz="18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18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2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</a:pPr>
            <a:r>
              <a:rPr lang="en-GB" sz="1800" dirty="0">
                <a:latin typeface="Kalam Bold" panose="02000000000000000000" pitchFamily="2" charset="0"/>
                <a:cs typeface="Kalam Bold" panose="02000000000000000000" pitchFamily="2" charset="0"/>
              </a:rPr>
              <a:t>It can have a negative impact on staff morale if lots of staff are leaving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GB" sz="1350" dirty="0">
              <a:latin typeface="Arial" panose="020B0604020202020204" pitchFamily="34" charset="0"/>
            </a:endParaRPr>
          </a:p>
        </p:txBody>
      </p:sp>
      <p:pic>
        <p:nvPicPr>
          <p:cNvPr id="35" name="Picture 34" descr="CrossManTrans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614" y="5080057"/>
            <a:ext cx="1261151" cy="12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TickManTrans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02" y="5147906"/>
            <a:ext cx="1250289" cy="126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083601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28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bldLvl="4" autoUpdateAnimBg="0"/>
      <p:bldP spid="31" grpId="0" build="p" bldLvl="4" autoUpdateAnimBg="0"/>
      <p:bldP spid="33" grpId="0" build="p" bldLvl="4" autoUpdateAnimBg="0"/>
      <p:bldP spid="34" grpId="0" build="p" bldLvl="4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825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dv_Disa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332001" y="2000112"/>
            <a:ext cx="10273847" cy="4386620"/>
            <a:chOff x="722809" y="2014180"/>
            <a:chExt cx="10946375" cy="4614486"/>
          </a:xfrm>
        </p:grpSpPr>
        <p:pic>
          <p:nvPicPr>
            <p:cNvPr id="11" name="Picture 78" descr="notebook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809" y="2014180"/>
              <a:ext cx="10946375" cy="4545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148" y="2732810"/>
              <a:ext cx="2391488" cy="3826382"/>
            </a:xfrm>
            <a:prstGeom prst="rect">
              <a:avLst/>
            </a:prstGeom>
          </p:spPr>
        </p:pic>
        <p:sp>
          <p:nvSpPr>
            <p:cNvPr id="14" name="Rectangle 84"/>
            <p:cNvSpPr>
              <a:spLocks noChangeArrowheads="1"/>
            </p:cNvSpPr>
            <p:nvPr userDrawn="1"/>
          </p:nvSpPr>
          <p:spPr bwMode="auto">
            <a:xfrm>
              <a:off x="6883401" y="2492018"/>
              <a:ext cx="4451351" cy="3800475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195" tIns="36195" rIns="36195" bIns="36195" anchor="ctr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20" name="Text Box 34"/>
            <p:cNvSpPr txBox="1">
              <a:spLocks noChangeArrowheads="1"/>
            </p:cNvSpPr>
            <p:nvPr userDrawn="1"/>
          </p:nvSpPr>
          <p:spPr bwMode="auto">
            <a:xfrm>
              <a:off x="6862234" y="2533293"/>
              <a:ext cx="4563532" cy="2233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165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Unlimited liability – except limited partners &amp; LLPs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165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External capital may be difficult to obtain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165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Legal costs may be incurred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165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Possible disagreements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165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Complications if one partner wants to leave</a:t>
              </a:r>
              <a:endParaRPr lang="en-US" sz="1650" dirty="0">
                <a:solidFill>
                  <a:srgbClr val="002060"/>
                </a:solidFill>
                <a:latin typeface="Kalam Bold" panose="02000000000000000000" pitchFamily="2" charset="0"/>
                <a:cs typeface="Kalam Bold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049" y="2395049"/>
              <a:ext cx="2646012" cy="4233617"/>
            </a:xfrm>
            <a:prstGeom prst="rect">
              <a:avLst/>
            </a:prstGeom>
          </p:spPr>
        </p:pic>
        <p:sp>
          <p:nvSpPr>
            <p:cNvPr id="15" name="Rectangle 83"/>
            <p:cNvSpPr>
              <a:spLocks noChangeArrowheads="1"/>
            </p:cNvSpPr>
            <p:nvPr userDrawn="1"/>
          </p:nvSpPr>
          <p:spPr bwMode="auto">
            <a:xfrm>
              <a:off x="1117601" y="2704236"/>
              <a:ext cx="4451349" cy="3800475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195" tIns="36195" rIns="36195" bIns="36195" anchor="ctr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9" name="Text Box 34"/>
            <p:cNvSpPr txBox="1">
              <a:spLocks noChangeArrowheads="1"/>
            </p:cNvSpPr>
            <p:nvPr userDrawn="1"/>
          </p:nvSpPr>
          <p:spPr bwMode="auto">
            <a:xfrm>
              <a:off x="1003301" y="2519005"/>
              <a:ext cx="4880297" cy="2233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165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Easy to set up – a Deed of Partnership is advisable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165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Usually small – so less capital is needed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165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Capital can be obtained from partners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165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Responsibilities and decisions can be shared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165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It can be a family business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 userDrawn="1"/>
          </p:nvSpPr>
          <p:spPr bwMode="auto">
            <a:xfrm>
              <a:off x="1373717" y="2104667"/>
              <a:ext cx="4087283" cy="43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2100" b="1" u="sng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Advantages</a:t>
              </a:r>
              <a:endParaRPr lang="en-US" sz="1800" b="1" u="sng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endParaRPr>
            </a:p>
          </p:txBody>
        </p:sp>
        <p:sp>
          <p:nvSpPr>
            <p:cNvPr id="17" name="Text Box 57"/>
            <p:cNvSpPr txBox="1">
              <a:spLocks noChangeArrowheads="1"/>
            </p:cNvSpPr>
            <p:nvPr userDrawn="1"/>
          </p:nvSpPr>
          <p:spPr bwMode="auto">
            <a:xfrm>
              <a:off x="7027334" y="2103080"/>
              <a:ext cx="4087284" cy="43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2100" b="1" u="sng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Disadvantages</a:t>
              </a:r>
              <a:endParaRPr lang="en-US" sz="1800" b="1" u="sng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endParaRPr>
            </a:p>
          </p:txBody>
        </p:sp>
      </p:grpSp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1083601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663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_Not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lank_yellow_sticky_note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41" y="3654427"/>
            <a:ext cx="4506384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3"/>
          <p:cNvGrpSpPr>
            <a:grpSpLocks/>
          </p:cNvGrpSpPr>
          <p:nvPr userDrawn="1"/>
        </p:nvGrpSpPr>
        <p:grpSpPr bwMode="auto">
          <a:xfrm>
            <a:off x="658251" y="1602677"/>
            <a:ext cx="7274984" cy="4092575"/>
            <a:chOff x="-205" y="2011"/>
            <a:chExt cx="3437" cy="2578"/>
          </a:xfrm>
        </p:grpSpPr>
        <p:pic>
          <p:nvPicPr>
            <p:cNvPr id="6" name="Picture 31" descr="blank_yellow_folder_documents_lar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5" y="2011"/>
              <a:ext cx="3437" cy="2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 rot="-240000">
              <a:off x="192" y="2267"/>
              <a:ext cx="2473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195" tIns="36195" rIns="36195" bIns="36195" anchor="ctr" anchorCtr="1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r>
                <a:rPr lang="en-GB" sz="1500" b="1" dirty="0">
                  <a:solidFill>
                    <a:srgbClr val="0070BF"/>
                  </a:solidFill>
                  <a:latin typeface="+mn-lt"/>
                </a:rPr>
                <a:t>The Articles of Association</a:t>
              </a:r>
              <a:endParaRPr lang="en-GB" sz="1500" b="1" noProof="1">
                <a:solidFill>
                  <a:srgbClr val="0070BF"/>
                </a:solidFill>
                <a:latin typeface="+mn-lt"/>
              </a:endParaRPr>
            </a:p>
          </p:txBody>
        </p:sp>
      </p:grpSp>
      <p:grpSp>
        <p:nvGrpSpPr>
          <p:cNvPr id="9" name="Group 36"/>
          <p:cNvGrpSpPr>
            <a:grpSpLocks/>
          </p:cNvGrpSpPr>
          <p:nvPr userDrawn="1"/>
        </p:nvGrpSpPr>
        <p:grpSpPr bwMode="auto">
          <a:xfrm>
            <a:off x="7823441" y="1108964"/>
            <a:ext cx="3304104" cy="2998802"/>
            <a:chOff x="4014" y="563"/>
            <a:chExt cx="1831" cy="1604"/>
          </a:xfrm>
        </p:grpSpPr>
        <p:pic>
          <p:nvPicPr>
            <p:cNvPr id="10" name="Picture 6" descr="paper_clip_attached_two_sticky_notes_206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563"/>
              <a:ext cx="1831" cy="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 rot="359445">
              <a:off x="4229" y="1124"/>
              <a:ext cx="1169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1050" b="1" dirty="0">
                  <a:latin typeface="Trebuchet MS" panose="020B0603020202020204" pitchFamily="34" charset="0"/>
                </a:rPr>
                <a:t>That’s why American companies have the letters “</a:t>
              </a:r>
              <a:r>
                <a:rPr lang="en-GB" sz="1050" b="1" dirty="0" err="1">
                  <a:latin typeface="Trebuchet MS" panose="020B0603020202020204" pitchFamily="34" charset="0"/>
                </a:rPr>
                <a:t>Inc</a:t>
              </a:r>
              <a:r>
                <a:rPr lang="en-GB" sz="1050" b="1" dirty="0">
                  <a:latin typeface="Trebuchet MS" panose="020B0603020202020204" pitchFamily="34" charset="0"/>
                </a:rPr>
                <a:t>” at the end of their name</a:t>
              </a:r>
              <a:endParaRPr lang="en-GB" sz="1050" b="1" dirty="0">
                <a:solidFill>
                  <a:srgbClr val="2D2DB9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12" name="Picture 26" descr="information_button_symbol_400_clr_617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8967">
              <a:off x="4366" y="733"/>
              <a:ext cx="380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 rot="21358217">
            <a:off x="1752403" y="2733958"/>
            <a:ext cx="5346032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4"/>
          </p:nvPr>
        </p:nvSpPr>
        <p:spPr>
          <a:xfrm rot="21358217">
            <a:off x="8253141" y="4088460"/>
            <a:ext cx="3083275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083601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0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5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EECA-D644-4F04-882C-CE601AE152BD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ADED-FFCD-430A-9048-4CBE5311A03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0D293-0E48-4E69-AA6D-449B8D317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3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ADED-FFCD-430A-9048-4CBE5311A039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0D293-0E48-4E69-AA6D-449B8D317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89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  <p:sldLayoutId id="2147483719" r:id="rId35"/>
    <p:sldLayoutId id="2147483720" r:id="rId36"/>
    <p:sldLayoutId id="2147483721" r:id="rId37"/>
    <p:sldLayoutId id="2147483722" r:id="rId38"/>
    <p:sldLayoutId id="2147483723" r:id="rId3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youtube.com/watch?v=qlfAL3AQbKQ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youtube.com/watch?v=r3KInswRuvY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youtube.com/watch?v=FjXdQma_NA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ljE33J4afc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zbEHCZwgPE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GzbEHCZwgPE?feature=oembed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https://www.youtube.com/embed/JYcHj3_Wz_k?feature=oembed" TargetMode="External"/><Relationship Id="rId1" Type="http://schemas.openxmlformats.org/officeDocument/2006/relationships/video" Target="https://www.youtube.com/embed/_IR7jL4EnCE?feature=oembed" TargetMode="Externa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hyperlink" Target="http://www.dailymail.co.uk/femail/article-3135291/Hooked-colouring-s-peculiar-craze-thousands-grown-women-suddenly-ready-Crayon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.uk/gp/product/B01I29J290/ref=s9_acsd_al_bw_c_x_1_w?pf_rd_m=A3P5ROKL5A1OLE&amp;pf_rd_s=merchandised-search-3&amp;pf_rd_r=FCFVX9R6AY6FX7DEEQ34&amp;pf_rd_r=FCFVX9R6AY6FX7DEEQ34&amp;pf_rd_t=101&amp;pf_rd_p=03f0cb88-a85c-474f-8d32-2dd34b6e80f5&amp;pf_rd_p=03f0cb88-a85c-474f-8d32-2dd34b6e80f5&amp;pf_rd_i=1083377303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6zgQH3tUK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102780"/>
            <a:ext cx="9144000" cy="2536559"/>
          </a:xfrm>
        </p:spPr>
        <p:txBody>
          <a:bodyPr>
            <a:normAutofit fontScale="40000" lnSpcReduction="20000"/>
          </a:bodyPr>
          <a:lstStyle/>
          <a:p>
            <a:r>
              <a:rPr lang="en-GB" sz="11000" b="1" dirty="0">
                <a:solidFill>
                  <a:srgbClr val="0070C0"/>
                </a:solidFill>
              </a:rPr>
              <a:t>Edexcel A2 Business</a:t>
            </a:r>
          </a:p>
          <a:p>
            <a:r>
              <a:rPr lang="en-GB" sz="9800" dirty="0"/>
              <a:t>1.3.5 Marketing Strategy</a:t>
            </a:r>
          </a:p>
          <a:p>
            <a:endParaRPr lang="en-GB" sz="4000" dirty="0"/>
          </a:p>
          <a:p>
            <a:endParaRPr lang="en-GB" sz="4000" dirty="0"/>
          </a:p>
          <a:p>
            <a:r>
              <a:rPr lang="en-GB" sz="11200" dirty="0"/>
              <a:t>Revisionstation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822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117496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6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Product life cycle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84074" y="1770452"/>
            <a:ext cx="8943286" cy="4896544"/>
            <a:chOff x="1724714" y="1231972"/>
            <a:chExt cx="8943286" cy="4896544"/>
          </a:xfrm>
        </p:grpSpPr>
        <p:sp>
          <p:nvSpPr>
            <p:cNvPr id="4" name="Rounded Rectangle 3"/>
            <p:cNvSpPr/>
            <p:nvPr/>
          </p:nvSpPr>
          <p:spPr>
            <a:xfrm>
              <a:off x="1724714" y="1231972"/>
              <a:ext cx="8928992" cy="489654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423592" y="1772816"/>
              <a:ext cx="0" cy="34563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423592" y="5157193"/>
              <a:ext cx="8244408" cy="4017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31557" y="1532087"/>
              <a:ext cx="0" cy="345638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015733" y="1532087"/>
              <a:ext cx="0" cy="345638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472264" y="1532087"/>
              <a:ext cx="0" cy="345638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4007768" y="1555154"/>
              <a:ext cx="1224136" cy="864096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Introduction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591943" y="1550540"/>
              <a:ext cx="1224136" cy="864096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Growth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105421" y="1577271"/>
              <a:ext cx="1224136" cy="864096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Maturity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614972" y="1577271"/>
              <a:ext cx="1224136" cy="864096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Decline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348272" y="2410021"/>
              <a:ext cx="7140217" cy="2787588"/>
            </a:xfrm>
            <a:custGeom>
              <a:avLst/>
              <a:gdLst>
                <a:gd name="connsiteX0" fmla="*/ 0 w 7643674"/>
                <a:gd name="connsiteY0" fmla="*/ 2760955 h 2787588"/>
                <a:gd name="connsiteX1" fmla="*/ 168676 w 7643674"/>
                <a:gd name="connsiteY1" fmla="*/ 2769833 h 2787588"/>
                <a:gd name="connsiteX2" fmla="*/ 195309 w 7643674"/>
                <a:gd name="connsiteY2" fmla="*/ 2778710 h 2787588"/>
                <a:gd name="connsiteX3" fmla="*/ 239697 w 7643674"/>
                <a:gd name="connsiteY3" fmla="*/ 2787588 h 2787588"/>
                <a:gd name="connsiteX4" fmla="*/ 363984 w 7643674"/>
                <a:gd name="connsiteY4" fmla="*/ 2769833 h 2787588"/>
                <a:gd name="connsiteX5" fmla="*/ 417250 w 7643674"/>
                <a:gd name="connsiteY5" fmla="*/ 2752077 h 2787588"/>
                <a:gd name="connsiteX6" fmla="*/ 443883 w 7643674"/>
                <a:gd name="connsiteY6" fmla="*/ 2743200 h 2787588"/>
                <a:gd name="connsiteX7" fmla="*/ 470516 w 7643674"/>
                <a:gd name="connsiteY7" fmla="*/ 2734322 h 2787588"/>
                <a:gd name="connsiteX8" fmla="*/ 612559 w 7643674"/>
                <a:gd name="connsiteY8" fmla="*/ 2707689 h 2787588"/>
                <a:gd name="connsiteX9" fmla="*/ 639192 w 7643674"/>
                <a:gd name="connsiteY9" fmla="*/ 2689934 h 2787588"/>
                <a:gd name="connsiteX10" fmla="*/ 683580 w 7643674"/>
                <a:gd name="connsiteY10" fmla="*/ 2681056 h 2787588"/>
                <a:gd name="connsiteX11" fmla="*/ 719091 w 7643674"/>
                <a:gd name="connsiteY11" fmla="*/ 2672178 h 2787588"/>
                <a:gd name="connsiteX12" fmla="*/ 772357 w 7643674"/>
                <a:gd name="connsiteY12" fmla="*/ 2654423 h 2787588"/>
                <a:gd name="connsiteX13" fmla="*/ 798990 w 7643674"/>
                <a:gd name="connsiteY13" fmla="*/ 2645545 h 2787588"/>
                <a:gd name="connsiteX14" fmla="*/ 878889 w 7643674"/>
                <a:gd name="connsiteY14" fmla="*/ 2601157 h 2787588"/>
                <a:gd name="connsiteX15" fmla="*/ 932155 w 7643674"/>
                <a:gd name="connsiteY15" fmla="*/ 2565646 h 2787588"/>
                <a:gd name="connsiteX16" fmla="*/ 985421 w 7643674"/>
                <a:gd name="connsiteY16" fmla="*/ 2530136 h 2787588"/>
                <a:gd name="connsiteX17" fmla="*/ 1012054 w 7643674"/>
                <a:gd name="connsiteY17" fmla="*/ 2512380 h 2787588"/>
                <a:gd name="connsiteX18" fmla="*/ 1038687 w 7643674"/>
                <a:gd name="connsiteY18" fmla="*/ 2485747 h 2787588"/>
                <a:gd name="connsiteX19" fmla="*/ 1065320 w 7643674"/>
                <a:gd name="connsiteY19" fmla="*/ 2467992 h 2787588"/>
                <a:gd name="connsiteX20" fmla="*/ 1127464 w 7643674"/>
                <a:gd name="connsiteY20" fmla="*/ 2405848 h 2787588"/>
                <a:gd name="connsiteX21" fmla="*/ 1154097 w 7643674"/>
                <a:gd name="connsiteY21" fmla="*/ 2379215 h 2787588"/>
                <a:gd name="connsiteX22" fmla="*/ 1180730 w 7643674"/>
                <a:gd name="connsiteY22" fmla="*/ 2361460 h 2787588"/>
                <a:gd name="connsiteX23" fmla="*/ 1216241 w 7643674"/>
                <a:gd name="connsiteY23" fmla="*/ 2325949 h 2787588"/>
                <a:gd name="connsiteX24" fmla="*/ 1242874 w 7643674"/>
                <a:gd name="connsiteY24" fmla="*/ 2308194 h 2787588"/>
                <a:gd name="connsiteX25" fmla="*/ 1260629 w 7643674"/>
                <a:gd name="connsiteY25" fmla="*/ 2290438 h 2787588"/>
                <a:gd name="connsiteX26" fmla="*/ 1278384 w 7643674"/>
                <a:gd name="connsiteY26" fmla="*/ 2263805 h 2787588"/>
                <a:gd name="connsiteX27" fmla="*/ 1305017 w 7643674"/>
                <a:gd name="connsiteY27" fmla="*/ 2254928 h 2787588"/>
                <a:gd name="connsiteX28" fmla="*/ 1349406 w 7643674"/>
                <a:gd name="connsiteY28" fmla="*/ 2228295 h 2787588"/>
                <a:gd name="connsiteX29" fmla="*/ 1420427 w 7643674"/>
                <a:gd name="connsiteY29" fmla="*/ 2157273 h 2787588"/>
                <a:gd name="connsiteX30" fmla="*/ 1447060 w 7643674"/>
                <a:gd name="connsiteY30" fmla="*/ 2130640 h 2787588"/>
                <a:gd name="connsiteX31" fmla="*/ 1473693 w 7643674"/>
                <a:gd name="connsiteY31" fmla="*/ 2095130 h 2787588"/>
                <a:gd name="connsiteX32" fmla="*/ 1526959 w 7643674"/>
                <a:gd name="connsiteY32" fmla="*/ 2041864 h 2787588"/>
                <a:gd name="connsiteX33" fmla="*/ 1544714 w 7643674"/>
                <a:gd name="connsiteY33" fmla="*/ 2015231 h 2787588"/>
                <a:gd name="connsiteX34" fmla="*/ 1562470 w 7643674"/>
                <a:gd name="connsiteY34" fmla="*/ 1997475 h 2787588"/>
                <a:gd name="connsiteX35" fmla="*/ 1597980 w 7643674"/>
                <a:gd name="connsiteY35" fmla="*/ 1944209 h 2787588"/>
                <a:gd name="connsiteX36" fmla="*/ 1615736 w 7643674"/>
                <a:gd name="connsiteY36" fmla="*/ 1917576 h 2787588"/>
                <a:gd name="connsiteX37" fmla="*/ 1651246 w 7643674"/>
                <a:gd name="connsiteY37" fmla="*/ 1864310 h 2787588"/>
                <a:gd name="connsiteX38" fmla="*/ 1686757 w 7643674"/>
                <a:gd name="connsiteY38" fmla="*/ 1802167 h 2787588"/>
                <a:gd name="connsiteX39" fmla="*/ 1704512 w 7643674"/>
                <a:gd name="connsiteY39" fmla="*/ 1784411 h 2787588"/>
                <a:gd name="connsiteX40" fmla="*/ 1722268 w 7643674"/>
                <a:gd name="connsiteY40" fmla="*/ 1740023 h 2787588"/>
                <a:gd name="connsiteX41" fmla="*/ 1748901 w 7643674"/>
                <a:gd name="connsiteY41" fmla="*/ 1713390 h 2787588"/>
                <a:gd name="connsiteX42" fmla="*/ 1793289 w 7643674"/>
                <a:gd name="connsiteY42" fmla="*/ 1660124 h 2787588"/>
                <a:gd name="connsiteX43" fmla="*/ 1846555 w 7643674"/>
                <a:gd name="connsiteY43" fmla="*/ 1571347 h 2787588"/>
                <a:gd name="connsiteX44" fmla="*/ 1890943 w 7643674"/>
                <a:gd name="connsiteY44" fmla="*/ 1509204 h 2787588"/>
                <a:gd name="connsiteX45" fmla="*/ 1908699 w 7643674"/>
                <a:gd name="connsiteY45" fmla="*/ 1491448 h 2787588"/>
                <a:gd name="connsiteX46" fmla="*/ 1953087 w 7643674"/>
                <a:gd name="connsiteY46" fmla="*/ 1429304 h 2787588"/>
                <a:gd name="connsiteX47" fmla="*/ 1979720 w 7643674"/>
                <a:gd name="connsiteY47" fmla="*/ 1367161 h 2787588"/>
                <a:gd name="connsiteX48" fmla="*/ 1997476 w 7643674"/>
                <a:gd name="connsiteY48" fmla="*/ 1349405 h 2787588"/>
                <a:gd name="connsiteX49" fmla="*/ 2015231 w 7643674"/>
                <a:gd name="connsiteY49" fmla="*/ 1322772 h 2787588"/>
                <a:gd name="connsiteX50" fmla="*/ 2059619 w 7643674"/>
                <a:gd name="connsiteY50" fmla="*/ 1269506 h 2787588"/>
                <a:gd name="connsiteX51" fmla="*/ 2068497 w 7643674"/>
                <a:gd name="connsiteY51" fmla="*/ 1242873 h 2787588"/>
                <a:gd name="connsiteX52" fmla="*/ 2086252 w 7643674"/>
                <a:gd name="connsiteY52" fmla="*/ 1216240 h 2787588"/>
                <a:gd name="connsiteX53" fmla="*/ 2130641 w 7643674"/>
                <a:gd name="connsiteY53" fmla="*/ 1154097 h 2787588"/>
                <a:gd name="connsiteX54" fmla="*/ 2157274 w 7643674"/>
                <a:gd name="connsiteY54" fmla="*/ 1100831 h 2787588"/>
                <a:gd name="connsiteX55" fmla="*/ 2192784 w 7643674"/>
                <a:gd name="connsiteY55" fmla="*/ 1029809 h 2787588"/>
                <a:gd name="connsiteX56" fmla="*/ 2210540 w 7643674"/>
                <a:gd name="connsiteY56" fmla="*/ 994299 h 2787588"/>
                <a:gd name="connsiteX57" fmla="*/ 2228295 w 7643674"/>
                <a:gd name="connsiteY57" fmla="*/ 976543 h 2787588"/>
                <a:gd name="connsiteX58" fmla="*/ 2254928 w 7643674"/>
                <a:gd name="connsiteY58" fmla="*/ 914400 h 2787588"/>
                <a:gd name="connsiteX59" fmla="*/ 2272683 w 7643674"/>
                <a:gd name="connsiteY59" fmla="*/ 896644 h 2787588"/>
                <a:gd name="connsiteX60" fmla="*/ 2308194 w 7643674"/>
                <a:gd name="connsiteY60" fmla="*/ 825623 h 2787588"/>
                <a:gd name="connsiteX61" fmla="*/ 2317072 w 7643674"/>
                <a:gd name="connsiteY61" fmla="*/ 798990 h 2787588"/>
                <a:gd name="connsiteX62" fmla="*/ 2334827 w 7643674"/>
                <a:gd name="connsiteY62" fmla="*/ 772357 h 2787588"/>
                <a:gd name="connsiteX63" fmla="*/ 2352582 w 7643674"/>
                <a:gd name="connsiteY63" fmla="*/ 736846 h 2787588"/>
                <a:gd name="connsiteX64" fmla="*/ 2396971 w 7643674"/>
                <a:gd name="connsiteY64" fmla="*/ 674703 h 2787588"/>
                <a:gd name="connsiteX65" fmla="*/ 2423604 w 7643674"/>
                <a:gd name="connsiteY65" fmla="*/ 621437 h 2787588"/>
                <a:gd name="connsiteX66" fmla="*/ 2432481 w 7643674"/>
                <a:gd name="connsiteY66" fmla="*/ 594804 h 2787588"/>
                <a:gd name="connsiteX67" fmla="*/ 2485747 w 7643674"/>
                <a:gd name="connsiteY67" fmla="*/ 541537 h 2787588"/>
                <a:gd name="connsiteX68" fmla="*/ 2503503 w 7643674"/>
                <a:gd name="connsiteY68" fmla="*/ 523782 h 2787588"/>
                <a:gd name="connsiteX69" fmla="*/ 2556769 w 7643674"/>
                <a:gd name="connsiteY69" fmla="*/ 452761 h 2787588"/>
                <a:gd name="connsiteX70" fmla="*/ 2601157 w 7643674"/>
                <a:gd name="connsiteY70" fmla="*/ 408372 h 2787588"/>
                <a:gd name="connsiteX71" fmla="*/ 2618912 w 7643674"/>
                <a:gd name="connsiteY71" fmla="*/ 381739 h 2787588"/>
                <a:gd name="connsiteX72" fmla="*/ 2645545 w 7643674"/>
                <a:gd name="connsiteY72" fmla="*/ 355106 h 2787588"/>
                <a:gd name="connsiteX73" fmla="*/ 2672178 w 7643674"/>
                <a:gd name="connsiteY73" fmla="*/ 319596 h 2787588"/>
                <a:gd name="connsiteX74" fmla="*/ 2716567 w 7643674"/>
                <a:gd name="connsiteY74" fmla="*/ 275207 h 2787588"/>
                <a:gd name="connsiteX75" fmla="*/ 2743200 w 7643674"/>
                <a:gd name="connsiteY75" fmla="*/ 248574 h 2787588"/>
                <a:gd name="connsiteX76" fmla="*/ 2769833 w 7643674"/>
                <a:gd name="connsiteY76" fmla="*/ 221941 h 2787588"/>
                <a:gd name="connsiteX77" fmla="*/ 2796466 w 7643674"/>
                <a:gd name="connsiteY77" fmla="*/ 195308 h 2787588"/>
                <a:gd name="connsiteX78" fmla="*/ 2849732 w 7643674"/>
                <a:gd name="connsiteY78" fmla="*/ 168675 h 2787588"/>
                <a:gd name="connsiteX79" fmla="*/ 2876365 w 7643674"/>
                <a:gd name="connsiteY79" fmla="*/ 150920 h 2787588"/>
                <a:gd name="connsiteX80" fmla="*/ 2938509 w 7643674"/>
                <a:gd name="connsiteY80" fmla="*/ 133165 h 2787588"/>
                <a:gd name="connsiteX81" fmla="*/ 3009530 w 7643674"/>
                <a:gd name="connsiteY81" fmla="*/ 97654 h 2787588"/>
                <a:gd name="connsiteX82" fmla="*/ 3036163 w 7643674"/>
                <a:gd name="connsiteY82" fmla="*/ 88776 h 2787588"/>
                <a:gd name="connsiteX83" fmla="*/ 3080551 w 7643674"/>
                <a:gd name="connsiteY83" fmla="*/ 71021 h 2787588"/>
                <a:gd name="connsiteX84" fmla="*/ 3151573 w 7643674"/>
                <a:gd name="connsiteY84" fmla="*/ 53266 h 2787588"/>
                <a:gd name="connsiteX85" fmla="*/ 3187083 w 7643674"/>
                <a:gd name="connsiteY85" fmla="*/ 44388 h 2787588"/>
                <a:gd name="connsiteX86" fmla="*/ 3240349 w 7643674"/>
                <a:gd name="connsiteY86" fmla="*/ 26633 h 2787588"/>
                <a:gd name="connsiteX87" fmla="*/ 3266982 w 7643674"/>
                <a:gd name="connsiteY87" fmla="*/ 17755 h 2787588"/>
                <a:gd name="connsiteX88" fmla="*/ 3338004 w 7643674"/>
                <a:gd name="connsiteY88" fmla="*/ 0 h 2787588"/>
                <a:gd name="connsiteX89" fmla="*/ 3666477 w 7643674"/>
                <a:gd name="connsiteY89" fmla="*/ 8877 h 2787588"/>
                <a:gd name="connsiteX90" fmla="*/ 3755254 w 7643674"/>
                <a:gd name="connsiteY90" fmla="*/ 35510 h 2787588"/>
                <a:gd name="connsiteX91" fmla="*/ 3799643 w 7643674"/>
                <a:gd name="connsiteY91" fmla="*/ 44388 h 2787588"/>
                <a:gd name="connsiteX92" fmla="*/ 3852909 w 7643674"/>
                <a:gd name="connsiteY92" fmla="*/ 62143 h 2787588"/>
                <a:gd name="connsiteX93" fmla="*/ 3879542 w 7643674"/>
                <a:gd name="connsiteY93" fmla="*/ 71021 h 2787588"/>
                <a:gd name="connsiteX94" fmla="*/ 3977196 w 7643674"/>
                <a:gd name="connsiteY94" fmla="*/ 97654 h 2787588"/>
                <a:gd name="connsiteX95" fmla="*/ 4021584 w 7643674"/>
                <a:gd name="connsiteY95" fmla="*/ 106532 h 2787588"/>
                <a:gd name="connsiteX96" fmla="*/ 4057095 w 7643674"/>
                <a:gd name="connsiteY96" fmla="*/ 115409 h 2787588"/>
                <a:gd name="connsiteX97" fmla="*/ 4190260 w 7643674"/>
                <a:gd name="connsiteY97" fmla="*/ 133165 h 2787588"/>
                <a:gd name="connsiteX98" fmla="*/ 4216893 w 7643674"/>
                <a:gd name="connsiteY98" fmla="*/ 142042 h 2787588"/>
                <a:gd name="connsiteX99" fmla="*/ 4252404 w 7643674"/>
                <a:gd name="connsiteY99" fmla="*/ 150920 h 2787588"/>
                <a:gd name="connsiteX100" fmla="*/ 4305670 w 7643674"/>
                <a:gd name="connsiteY100" fmla="*/ 177553 h 2787588"/>
                <a:gd name="connsiteX101" fmla="*/ 4341180 w 7643674"/>
                <a:gd name="connsiteY101" fmla="*/ 195308 h 2787588"/>
                <a:gd name="connsiteX102" fmla="*/ 4385569 w 7643674"/>
                <a:gd name="connsiteY102" fmla="*/ 221941 h 2787588"/>
                <a:gd name="connsiteX103" fmla="*/ 4429957 w 7643674"/>
                <a:gd name="connsiteY103" fmla="*/ 257452 h 2787588"/>
                <a:gd name="connsiteX104" fmla="*/ 4465468 w 7643674"/>
                <a:gd name="connsiteY104" fmla="*/ 292963 h 2787588"/>
                <a:gd name="connsiteX105" fmla="*/ 4500978 w 7643674"/>
                <a:gd name="connsiteY105" fmla="*/ 319596 h 2787588"/>
                <a:gd name="connsiteX106" fmla="*/ 4518734 w 7643674"/>
                <a:gd name="connsiteY106" fmla="*/ 337351 h 2787588"/>
                <a:gd name="connsiteX107" fmla="*/ 4563122 w 7643674"/>
                <a:gd name="connsiteY107" fmla="*/ 372862 h 2787588"/>
                <a:gd name="connsiteX108" fmla="*/ 4589755 w 7643674"/>
                <a:gd name="connsiteY108" fmla="*/ 399495 h 2787588"/>
                <a:gd name="connsiteX109" fmla="*/ 4687409 w 7643674"/>
                <a:gd name="connsiteY109" fmla="*/ 470516 h 2787588"/>
                <a:gd name="connsiteX110" fmla="*/ 4731798 w 7643674"/>
                <a:gd name="connsiteY110" fmla="*/ 523782 h 2787588"/>
                <a:gd name="connsiteX111" fmla="*/ 4758431 w 7643674"/>
                <a:gd name="connsiteY111" fmla="*/ 541537 h 2787588"/>
                <a:gd name="connsiteX112" fmla="*/ 4802819 w 7643674"/>
                <a:gd name="connsiteY112" fmla="*/ 594804 h 2787588"/>
                <a:gd name="connsiteX113" fmla="*/ 4820575 w 7643674"/>
                <a:gd name="connsiteY113" fmla="*/ 621437 h 2787588"/>
                <a:gd name="connsiteX114" fmla="*/ 4856085 w 7643674"/>
                <a:gd name="connsiteY114" fmla="*/ 648070 h 2787588"/>
                <a:gd name="connsiteX115" fmla="*/ 4900474 w 7643674"/>
                <a:gd name="connsiteY115" fmla="*/ 692458 h 2787588"/>
                <a:gd name="connsiteX116" fmla="*/ 4935984 w 7643674"/>
                <a:gd name="connsiteY116" fmla="*/ 727969 h 2787588"/>
                <a:gd name="connsiteX117" fmla="*/ 4962617 w 7643674"/>
                <a:gd name="connsiteY117" fmla="*/ 754602 h 2787588"/>
                <a:gd name="connsiteX118" fmla="*/ 5007006 w 7643674"/>
                <a:gd name="connsiteY118" fmla="*/ 798990 h 2787588"/>
                <a:gd name="connsiteX119" fmla="*/ 5024761 w 7643674"/>
                <a:gd name="connsiteY119" fmla="*/ 825623 h 2787588"/>
                <a:gd name="connsiteX120" fmla="*/ 5042516 w 7643674"/>
                <a:gd name="connsiteY120" fmla="*/ 861134 h 2787588"/>
                <a:gd name="connsiteX121" fmla="*/ 5086905 w 7643674"/>
                <a:gd name="connsiteY121" fmla="*/ 905522 h 2787588"/>
                <a:gd name="connsiteX122" fmla="*/ 5131293 w 7643674"/>
                <a:gd name="connsiteY122" fmla="*/ 949910 h 2787588"/>
                <a:gd name="connsiteX123" fmla="*/ 5157926 w 7643674"/>
                <a:gd name="connsiteY123" fmla="*/ 985421 h 2787588"/>
                <a:gd name="connsiteX124" fmla="*/ 5193437 w 7643674"/>
                <a:gd name="connsiteY124" fmla="*/ 1012054 h 2787588"/>
                <a:gd name="connsiteX125" fmla="*/ 5211192 w 7643674"/>
                <a:gd name="connsiteY125" fmla="*/ 1047565 h 2787588"/>
                <a:gd name="connsiteX126" fmla="*/ 5237825 w 7643674"/>
                <a:gd name="connsiteY126" fmla="*/ 1083075 h 2787588"/>
                <a:gd name="connsiteX127" fmla="*/ 5264458 w 7643674"/>
                <a:gd name="connsiteY127" fmla="*/ 1109708 h 2787588"/>
                <a:gd name="connsiteX128" fmla="*/ 5291091 w 7643674"/>
                <a:gd name="connsiteY128" fmla="*/ 1145219 h 2787588"/>
                <a:gd name="connsiteX129" fmla="*/ 5317724 w 7643674"/>
                <a:gd name="connsiteY129" fmla="*/ 1171852 h 2787588"/>
                <a:gd name="connsiteX130" fmla="*/ 5335479 w 7643674"/>
                <a:gd name="connsiteY130" fmla="*/ 1198485 h 2787588"/>
                <a:gd name="connsiteX131" fmla="*/ 5406501 w 7643674"/>
                <a:gd name="connsiteY131" fmla="*/ 1260629 h 2787588"/>
                <a:gd name="connsiteX132" fmla="*/ 5450889 w 7643674"/>
                <a:gd name="connsiteY132" fmla="*/ 1331650 h 2787588"/>
                <a:gd name="connsiteX133" fmla="*/ 5468644 w 7643674"/>
                <a:gd name="connsiteY133" fmla="*/ 1358283 h 2787588"/>
                <a:gd name="connsiteX134" fmla="*/ 5504155 w 7643674"/>
                <a:gd name="connsiteY134" fmla="*/ 1393794 h 2787588"/>
                <a:gd name="connsiteX135" fmla="*/ 5530788 w 7643674"/>
                <a:gd name="connsiteY135" fmla="*/ 1429304 h 2787588"/>
                <a:gd name="connsiteX136" fmla="*/ 5548543 w 7643674"/>
                <a:gd name="connsiteY136" fmla="*/ 1455937 h 2787588"/>
                <a:gd name="connsiteX137" fmla="*/ 5592932 w 7643674"/>
                <a:gd name="connsiteY137" fmla="*/ 1500326 h 2787588"/>
                <a:gd name="connsiteX138" fmla="*/ 5655076 w 7643674"/>
                <a:gd name="connsiteY138" fmla="*/ 1571347 h 2787588"/>
                <a:gd name="connsiteX139" fmla="*/ 5672831 w 7643674"/>
                <a:gd name="connsiteY139" fmla="*/ 1589103 h 2787588"/>
                <a:gd name="connsiteX140" fmla="*/ 5699464 w 7643674"/>
                <a:gd name="connsiteY140" fmla="*/ 1597980 h 2787588"/>
                <a:gd name="connsiteX141" fmla="*/ 5734975 w 7643674"/>
                <a:gd name="connsiteY141" fmla="*/ 1624613 h 2787588"/>
                <a:gd name="connsiteX142" fmla="*/ 5788241 w 7643674"/>
                <a:gd name="connsiteY142" fmla="*/ 1669002 h 2787588"/>
                <a:gd name="connsiteX143" fmla="*/ 5841507 w 7643674"/>
                <a:gd name="connsiteY143" fmla="*/ 1731145 h 2787588"/>
                <a:gd name="connsiteX144" fmla="*/ 5930283 w 7643674"/>
                <a:gd name="connsiteY144" fmla="*/ 1828800 h 2787588"/>
                <a:gd name="connsiteX145" fmla="*/ 5948039 w 7643674"/>
                <a:gd name="connsiteY145" fmla="*/ 1864310 h 2787588"/>
                <a:gd name="connsiteX146" fmla="*/ 5992427 w 7643674"/>
                <a:gd name="connsiteY146" fmla="*/ 1899821 h 2787588"/>
                <a:gd name="connsiteX147" fmla="*/ 6045693 w 7643674"/>
                <a:gd name="connsiteY147" fmla="*/ 1953087 h 2787588"/>
                <a:gd name="connsiteX148" fmla="*/ 6063448 w 7643674"/>
                <a:gd name="connsiteY148" fmla="*/ 1979720 h 2787588"/>
                <a:gd name="connsiteX149" fmla="*/ 6169980 w 7643674"/>
                <a:gd name="connsiteY149" fmla="*/ 2041864 h 2787588"/>
                <a:gd name="connsiteX150" fmla="*/ 6214369 w 7643674"/>
                <a:gd name="connsiteY150" fmla="*/ 2068497 h 2787588"/>
                <a:gd name="connsiteX151" fmla="*/ 6249879 w 7643674"/>
                <a:gd name="connsiteY151" fmla="*/ 2095130 h 2787588"/>
                <a:gd name="connsiteX152" fmla="*/ 6276512 w 7643674"/>
                <a:gd name="connsiteY152" fmla="*/ 2104007 h 2787588"/>
                <a:gd name="connsiteX153" fmla="*/ 6303145 w 7643674"/>
                <a:gd name="connsiteY153" fmla="*/ 2121763 h 2787588"/>
                <a:gd name="connsiteX154" fmla="*/ 6320901 w 7643674"/>
                <a:gd name="connsiteY154" fmla="*/ 2139518 h 2787588"/>
                <a:gd name="connsiteX155" fmla="*/ 6383044 w 7643674"/>
                <a:gd name="connsiteY155" fmla="*/ 2157273 h 2787588"/>
                <a:gd name="connsiteX156" fmla="*/ 6471821 w 7643674"/>
                <a:gd name="connsiteY156" fmla="*/ 2201662 h 2787588"/>
                <a:gd name="connsiteX157" fmla="*/ 6542843 w 7643674"/>
                <a:gd name="connsiteY157" fmla="*/ 2228295 h 2787588"/>
                <a:gd name="connsiteX158" fmla="*/ 6569476 w 7643674"/>
                <a:gd name="connsiteY158" fmla="*/ 2246050 h 2787588"/>
                <a:gd name="connsiteX159" fmla="*/ 6604986 w 7643674"/>
                <a:gd name="connsiteY159" fmla="*/ 2254928 h 2787588"/>
                <a:gd name="connsiteX160" fmla="*/ 6658252 w 7643674"/>
                <a:gd name="connsiteY160" fmla="*/ 2281561 h 2787588"/>
                <a:gd name="connsiteX161" fmla="*/ 6693763 w 7643674"/>
                <a:gd name="connsiteY161" fmla="*/ 2299316 h 2787588"/>
                <a:gd name="connsiteX162" fmla="*/ 6747029 w 7643674"/>
                <a:gd name="connsiteY162" fmla="*/ 2317071 h 2787588"/>
                <a:gd name="connsiteX163" fmla="*/ 6773662 w 7643674"/>
                <a:gd name="connsiteY163" fmla="*/ 2325949 h 2787588"/>
                <a:gd name="connsiteX164" fmla="*/ 6862439 w 7643674"/>
                <a:gd name="connsiteY164" fmla="*/ 2334827 h 2787588"/>
                <a:gd name="connsiteX165" fmla="*/ 6924582 w 7643674"/>
                <a:gd name="connsiteY165" fmla="*/ 2352582 h 2787588"/>
                <a:gd name="connsiteX166" fmla="*/ 6995604 w 7643674"/>
                <a:gd name="connsiteY166" fmla="*/ 2370337 h 2787588"/>
                <a:gd name="connsiteX167" fmla="*/ 7031114 w 7643674"/>
                <a:gd name="connsiteY167" fmla="*/ 2379215 h 2787588"/>
                <a:gd name="connsiteX168" fmla="*/ 7119891 w 7643674"/>
                <a:gd name="connsiteY168" fmla="*/ 2396970 h 2787588"/>
                <a:gd name="connsiteX169" fmla="*/ 7643674 w 7643674"/>
                <a:gd name="connsiteY169" fmla="*/ 2396970 h 2787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7643674" h="2787588">
                  <a:moveTo>
                    <a:pt x="0" y="2760955"/>
                  </a:moveTo>
                  <a:cubicBezTo>
                    <a:pt x="56225" y="2763914"/>
                    <a:pt x="112604" y="2764736"/>
                    <a:pt x="168676" y="2769833"/>
                  </a:cubicBezTo>
                  <a:cubicBezTo>
                    <a:pt x="177995" y="2770680"/>
                    <a:pt x="186231" y="2776440"/>
                    <a:pt x="195309" y="2778710"/>
                  </a:cubicBezTo>
                  <a:cubicBezTo>
                    <a:pt x="209948" y="2782370"/>
                    <a:pt x="224901" y="2784629"/>
                    <a:pt x="239697" y="2787588"/>
                  </a:cubicBezTo>
                  <a:cubicBezTo>
                    <a:pt x="260705" y="2784962"/>
                    <a:pt x="338394" y="2776230"/>
                    <a:pt x="363984" y="2769833"/>
                  </a:cubicBezTo>
                  <a:cubicBezTo>
                    <a:pt x="382141" y="2765294"/>
                    <a:pt x="399495" y="2757995"/>
                    <a:pt x="417250" y="2752077"/>
                  </a:cubicBezTo>
                  <a:lnTo>
                    <a:pt x="443883" y="2743200"/>
                  </a:lnTo>
                  <a:cubicBezTo>
                    <a:pt x="452761" y="2740241"/>
                    <a:pt x="461437" y="2736592"/>
                    <a:pt x="470516" y="2734322"/>
                  </a:cubicBezTo>
                  <a:cubicBezTo>
                    <a:pt x="564684" y="2710781"/>
                    <a:pt x="517324" y="2719594"/>
                    <a:pt x="612559" y="2707689"/>
                  </a:cubicBezTo>
                  <a:cubicBezTo>
                    <a:pt x="621437" y="2701771"/>
                    <a:pt x="629202" y="2693680"/>
                    <a:pt x="639192" y="2689934"/>
                  </a:cubicBezTo>
                  <a:cubicBezTo>
                    <a:pt x="653320" y="2684636"/>
                    <a:pt x="668850" y="2684329"/>
                    <a:pt x="683580" y="2681056"/>
                  </a:cubicBezTo>
                  <a:cubicBezTo>
                    <a:pt x="695491" y="2678409"/>
                    <a:pt x="707404" y="2675684"/>
                    <a:pt x="719091" y="2672178"/>
                  </a:cubicBezTo>
                  <a:cubicBezTo>
                    <a:pt x="737017" y="2666800"/>
                    <a:pt x="754602" y="2660341"/>
                    <a:pt x="772357" y="2654423"/>
                  </a:cubicBezTo>
                  <a:cubicBezTo>
                    <a:pt x="781235" y="2651464"/>
                    <a:pt x="791204" y="2650736"/>
                    <a:pt x="798990" y="2645545"/>
                  </a:cubicBezTo>
                  <a:cubicBezTo>
                    <a:pt x="860042" y="2604844"/>
                    <a:pt x="832012" y="2616783"/>
                    <a:pt x="878889" y="2601157"/>
                  </a:cubicBezTo>
                  <a:cubicBezTo>
                    <a:pt x="937993" y="2542053"/>
                    <a:pt x="874341" y="2597765"/>
                    <a:pt x="932155" y="2565646"/>
                  </a:cubicBezTo>
                  <a:cubicBezTo>
                    <a:pt x="950809" y="2555283"/>
                    <a:pt x="967666" y="2541973"/>
                    <a:pt x="985421" y="2530136"/>
                  </a:cubicBezTo>
                  <a:cubicBezTo>
                    <a:pt x="994299" y="2524217"/>
                    <a:pt x="1004509" y="2519925"/>
                    <a:pt x="1012054" y="2512380"/>
                  </a:cubicBezTo>
                  <a:cubicBezTo>
                    <a:pt x="1020932" y="2503502"/>
                    <a:pt x="1029042" y="2493784"/>
                    <a:pt x="1038687" y="2485747"/>
                  </a:cubicBezTo>
                  <a:cubicBezTo>
                    <a:pt x="1046884" y="2478917"/>
                    <a:pt x="1057290" y="2475018"/>
                    <a:pt x="1065320" y="2467992"/>
                  </a:cubicBezTo>
                  <a:cubicBezTo>
                    <a:pt x="1065360" y="2467957"/>
                    <a:pt x="1115020" y="2418292"/>
                    <a:pt x="1127464" y="2405848"/>
                  </a:cubicBezTo>
                  <a:cubicBezTo>
                    <a:pt x="1136342" y="2396970"/>
                    <a:pt x="1143651" y="2386179"/>
                    <a:pt x="1154097" y="2379215"/>
                  </a:cubicBezTo>
                  <a:cubicBezTo>
                    <a:pt x="1162975" y="2373297"/>
                    <a:pt x="1172629" y="2368404"/>
                    <a:pt x="1180730" y="2361460"/>
                  </a:cubicBezTo>
                  <a:cubicBezTo>
                    <a:pt x="1193440" y="2350566"/>
                    <a:pt x="1202312" y="2335235"/>
                    <a:pt x="1216241" y="2325949"/>
                  </a:cubicBezTo>
                  <a:cubicBezTo>
                    <a:pt x="1225119" y="2320031"/>
                    <a:pt x="1234543" y="2314859"/>
                    <a:pt x="1242874" y="2308194"/>
                  </a:cubicBezTo>
                  <a:cubicBezTo>
                    <a:pt x="1249410" y="2302965"/>
                    <a:pt x="1255400" y="2296974"/>
                    <a:pt x="1260629" y="2290438"/>
                  </a:cubicBezTo>
                  <a:cubicBezTo>
                    <a:pt x="1267294" y="2282106"/>
                    <a:pt x="1270052" y="2270470"/>
                    <a:pt x="1278384" y="2263805"/>
                  </a:cubicBezTo>
                  <a:cubicBezTo>
                    <a:pt x="1285691" y="2257959"/>
                    <a:pt x="1296139" y="2257887"/>
                    <a:pt x="1305017" y="2254928"/>
                  </a:cubicBezTo>
                  <a:cubicBezTo>
                    <a:pt x="1391240" y="2168705"/>
                    <a:pt x="1245685" y="2308966"/>
                    <a:pt x="1349406" y="2228295"/>
                  </a:cubicBezTo>
                  <a:cubicBezTo>
                    <a:pt x="1349428" y="2228278"/>
                    <a:pt x="1404638" y="2173062"/>
                    <a:pt x="1420427" y="2157273"/>
                  </a:cubicBezTo>
                  <a:cubicBezTo>
                    <a:pt x="1429305" y="2148395"/>
                    <a:pt x="1439527" y="2140684"/>
                    <a:pt x="1447060" y="2130640"/>
                  </a:cubicBezTo>
                  <a:cubicBezTo>
                    <a:pt x="1455938" y="2118803"/>
                    <a:pt x="1463795" y="2106128"/>
                    <a:pt x="1473693" y="2095130"/>
                  </a:cubicBezTo>
                  <a:cubicBezTo>
                    <a:pt x="1490491" y="2076466"/>
                    <a:pt x="1513031" y="2062757"/>
                    <a:pt x="1526959" y="2041864"/>
                  </a:cubicBezTo>
                  <a:cubicBezTo>
                    <a:pt x="1532877" y="2032986"/>
                    <a:pt x="1538049" y="2023563"/>
                    <a:pt x="1544714" y="2015231"/>
                  </a:cubicBezTo>
                  <a:cubicBezTo>
                    <a:pt x="1549943" y="2008695"/>
                    <a:pt x="1557448" y="2004171"/>
                    <a:pt x="1562470" y="1997475"/>
                  </a:cubicBezTo>
                  <a:cubicBezTo>
                    <a:pt x="1575273" y="1980404"/>
                    <a:pt x="1586143" y="1961964"/>
                    <a:pt x="1597980" y="1944209"/>
                  </a:cubicBezTo>
                  <a:lnTo>
                    <a:pt x="1615736" y="1917576"/>
                  </a:lnTo>
                  <a:cubicBezTo>
                    <a:pt x="1631336" y="1870773"/>
                    <a:pt x="1614302" y="1908642"/>
                    <a:pt x="1651246" y="1864310"/>
                  </a:cubicBezTo>
                  <a:cubicBezTo>
                    <a:pt x="1681517" y="1827985"/>
                    <a:pt x="1657813" y="1845584"/>
                    <a:pt x="1686757" y="1802167"/>
                  </a:cubicBezTo>
                  <a:cubicBezTo>
                    <a:pt x="1691400" y="1795203"/>
                    <a:pt x="1698594" y="1790330"/>
                    <a:pt x="1704512" y="1784411"/>
                  </a:cubicBezTo>
                  <a:cubicBezTo>
                    <a:pt x="1710431" y="1769615"/>
                    <a:pt x="1713822" y="1753537"/>
                    <a:pt x="1722268" y="1740023"/>
                  </a:cubicBezTo>
                  <a:cubicBezTo>
                    <a:pt x="1728922" y="1729377"/>
                    <a:pt x="1740864" y="1723035"/>
                    <a:pt x="1748901" y="1713390"/>
                  </a:cubicBezTo>
                  <a:cubicBezTo>
                    <a:pt x="1810700" y="1639231"/>
                    <a:pt x="1715480" y="1737933"/>
                    <a:pt x="1793289" y="1660124"/>
                  </a:cubicBezTo>
                  <a:cubicBezTo>
                    <a:pt x="1820588" y="1605525"/>
                    <a:pt x="1803702" y="1635627"/>
                    <a:pt x="1846555" y="1571347"/>
                  </a:cubicBezTo>
                  <a:cubicBezTo>
                    <a:pt x="1861933" y="1548280"/>
                    <a:pt x="1872585" y="1531233"/>
                    <a:pt x="1890943" y="1509204"/>
                  </a:cubicBezTo>
                  <a:cubicBezTo>
                    <a:pt x="1896302" y="1502774"/>
                    <a:pt x="1903834" y="1498259"/>
                    <a:pt x="1908699" y="1491448"/>
                  </a:cubicBezTo>
                  <a:cubicBezTo>
                    <a:pt x="1960268" y="1419252"/>
                    <a:pt x="1913124" y="1469269"/>
                    <a:pt x="1953087" y="1429304"/>
                  </a:cubicBezTo>
                  <a:cubicBezTo>
                    <a:pt x="1960978" y="1405632"/>
                    <a:pt x="1965094" y="1389100"/>
                    <a:pt x="1979720" y="1367161"/>
                  </a:cubicBezTo>
                  <a:cubicBezTo>
                    <a:pt x="1984363" y="1360197"/>
                    <a:pt x="1992247" y="1355941"/>
                    <a:pt x="1997476" y="1349405"/>
                  </a:cubicBezTo>
                  <a:cubicBezTo>
                    <a:pt x="2004141" y="1341073"/>
                    <a:pt x="2009029" y="1331454"/>
                    <a:pt x="2015231" y="1322772"/>
                  </a:cubicBezTo>
                  <a:cubicBezTo>
                    <a:pt x="2041608" y="1285845"/>
                    <a:pt x="2034388" y="1294739"/>
                    <a:pt x="2059619" y="1269506"/>
                  </a:cubicBezTo>
                  <a:cubicBezTo>
                    <a:pt x="2062578" y="1260628"/>
                    <a:pt x="2064312" y="1251243"/>
                    <a:pt x="2068497" y="1242873"/>
                  </a:cubicBezTo>
                  <a:cubicBezTo>
                    <a:pt x="2073269" y="1233330"/>
                    <a:pt x="2080050" y="1224922"/>
                    <a:pt x="2086252" y="1216240"/>
                  </a:cubicBezTo>
                  <a:cubicBezTo>
                    <a:pt x="2141328" y="1139133"/>
                    <a:pt x="2088783" y="1216882"/>
                    <a:pt x="2130641" y="1154097"/>
                  </a:cubicBezTo>
                  <a:cubicBezTo>
                    <a:pt x="2148642" y="1100090"/>
                    <a:pt x="2127771" y="1154921"/>
                    <a:pt x="2157274" y="1100831"/>
                  </a:cubicBezTo>
                  <a:cubicBezTo>
                    <a:pt x="2169948" y="1077595"/>
                    <a:pt x="2180947" y="1053483"/>
                    <a:pt x="2192784" y="1029809"/>
                  </a:cubicBezTo>
                  <a:cubicBezTo>
                    <a:pt x="2198702" y="1017972"/>
                    <a:pt x="2201182" y="1003657"/>
                    <a:pt x="2210540" y="994299"/>
                  </a:cubicBezTo>
                  <a:lnTo>
                    <a:pt x="2228295" y="976543"/>
                  </a:lnTo>
                  <a:cubicBezTo>
                    <a:pt x="2236186" y="952870"/>
                    <a:pt x="2240302" y="936340"/>
                    <a:pt x="2254928" y="914400"/>
                  </a:cubicBezTo>
                  <a:cubicBezTo>
                    <a:pt x="2259571" y="907436"/>
                    <a:pt x="2266765" y="902563"/>
                    <a:pt x="2272683" y="896644"/>
                  </a:cubicBezTo>
                  <a:cubicBezTo>
                    <a:pt x="2292703" y="836587"/>
                    <a:pt x="2266263" y="909483"/>
                    <a:pt x="2308194" y="825623"/>
                  </a:cubicBezTo>
                  <a:cubicBezTo>
                    <a:pt x="2312379" y="817253"/>
                    <a:pt x="2312887" y="807360"/>
                    <a:pt x="2317072" y="798990"/>
                  </a:cubicBezTo>
                  <a:cubicBezTo>
                    <a:pt x="2321844" y="789447"/>
                    <a:pt x="2329534" y="781621"/>
                    <a:pt x="2334827" y="772357"/>
                  </a:cubicBezTo>
                  <a:cubicBezTo>
                    <a:pt x="2341393" y="760867"/>
                    <a:pt x="2346016" y="748336"/>
                    <a:pt x="2352582" y="736846"/>
                  </a:cubicBezTo>
                  <a:cubicBezTo>
                    <a:pt x="2362965" y="718676"/>
                    <a:pt x="2385542" y="689942"/>
                    <a:pt x="2396971" y="674703"/>
                  </a:cubicBezTo>
                  <a:cubicBezTo>
                    <a:pt x="2419283" y="607761"/>
                    <a:pt x="2389185" y="690275"/>
                    <a:pt x="2423604" y="621437"/>
                  </a:cubicBezTo>
                  <a:cubicBezTo>
                    <a:pt x="2427789" y="613067"/>
                    <a:pt x="2426736" y="602191"/>
                    <a:pt x="2432481" y="594804"/>
                  </a:cubicBezTo>
                  <a:cubicBezTo>
                    <a:pt x="2447897" y="574983"/>
                    <a:pt x="2467991" y="559293"/>
                    <a:pt x="2485747" y="541537"/>
                  </a:cubicBezTo>
                  <a:cubicBezTo>
                    <a:pt x="2491666" y="535618"/>
                    <a:pt x="2498481" y="530478"/>
                    <a:pt x="2503503" y="523782"/>
                  </a:cubicBezTo>
                  <a:cubicBezTo>
                    <a:pt x="2521258" y="500108"/>
                    <a:pt x="2535844" y="473686"/>
                    <a:pt x="2556769" y="452761"/>
                  </a:cubicBezTo>
                  <a:cubicBezTo>
                    <a:pt x="2571565" y="437965"/>
                    <a:pt x="2589550" y="425783"/>
                    <a:pt x="2601157" y="408372"/>
                  </a:cubicBezTo>
                  <a:cubicBezTo>
                    <a:pt x="2607075" y="399494"/>
                    <a:pt x="2612082" y="389936"/>
                    <a:pt x="2618912" y="381739"/>
                  </a:cubicBezTo>
                  <a:cubicBezTo>
                    <a:pt x="2626949" y="372094"/>
                    <a:pt x="2637374" y="364638"/>
                    <a:pt x="2645545" y="355106"/>
                  </a:cubicBezTo>
                  <a:cubicBezTo>
                    <a:pt x="2655174" y="343872"/>
                    <a:pt x="2662348" y="330655"/>
                    <a:pt x="2672178" y="319596"/>
                  </a:cubicBezTo>
                  <a:cubicBezTo>
                    <a:pt x="2686080" y="303956"/>
                    <a:pt x="2701771" y="290003"/>
                    <a:pt x="2716567" y="275207"/>
                  </a:cubicBezTo>
                  <a:lnTo>
                    <a:pt x="2743200" y="248574"/>
                  </a:lnTo>
                  <a:lnTo>
                    <a:pt x="2769833" y="221941"/>
                  </a:lnTo>
                  <a:cubicBezTo>
                    <a:pt x="2778711" y="213063"/>
                    <a:pt x="2786020" y="202272"/>
                    <a:pt x="2796466" y="195308"/>
                  </a:cubicBezTo>
                  <a:cubicBezTo>
                    <a:pt x="2872792" y="144425"/>
                    <a:pt x="2776222" y="205430"/>
                    <a:pt x="2849732" y="168675"/>
                  </a:cubicBezTo>
                  <a:cubicBezTo>
                    <a:pt x="2859275" y="163903"/>
                    <a:pt x="2866822" y="155692"/>
                    <a:pt x="2876365" y="150920"/>
                  </a:cubicBezTo>
                  <a:cubicBezTo>
                    <a:pt x="2889105" y="144550"/>
                    <a:pt x="2927126" y="136011"/>
                    <a:pt x="2938509" y="133165"/>
                  </a:cubicBezTo>
                  <a:cubicBezTo>
                    <a:pt x="2969498" y="102174"/>
                    <a:pt x="2948323" y="118056"/>
                    <a:pt x="3009530" y="97654"/>
                  </a:cubicBezTo>
                  <a:cubicBezTo>
                    <a:pt x="3018408" y="94695"/>
                    <a:pt x="3027474" y="92251"/>
                    <a:pt x="3036163" y="88776"/>
                  </a:cubicBezTo>
                  <a:cubicBezTo>
                    <a:pt x="3050959" y="82858"/>
                    <a:pt x="3065320" y="75707"/>
                    <a:pt x="3080551" y="71021"/>
                  </a:cubicBezTo>
                  <a:cubicBezTo>
                    <a:pt x="3103874" y="63845"/>
                    <a:pt x="3127899" y="59184"/>
                    <a:pt x="3151573" y="53266"/>
                  </a:cubicBezTo>
                  <a:cubicBezTo>
                    <a:pt x="3163410" y="50307"/>
                    <a:pt x="3175508" y="48246"/>
                    <a:pt x="3187083" y="44388"/>
                  </a:cubicBezTo>
                  <a:lnTo>
                    <a:pt x="3240349" y="26633"/>
                  </a:lnTo>
                  <a:cubicBezTo>
                    <a:pt x="3249227" y="23674"/>
                    <a:pt x="3257903" y="20025"/>
                    <a:pt x="3266982" y="17755"/>
                  </a:cubicBezTo>
                  <a:lnTo>
                    <a:pt x="3338004" y="0"/>
                  </a:lnTo>
                  <a:cubicBezTo>
                    <a:pt x="3447495" y="2959"/>
                    <a:pt x="3557070" y="3667"/>
                    <a:pt x="3666477" y="8877"/>
                  </a:cubicBezTo>
                  <a:cubicBezTo>
                    <a:pt x="3712165" y="11053"/>
                    <a:pt x="3711987" y="22530"/>
                    <a:pt x="3755254" y="35510"/>
                  </a:cubicBezTo>
                  <a:cubicBezTo>
                    <a:pt x="3769707" y="39846"/>
                    <a:pt x="3785085" y="40418"/>
                    <a:pt x="3799643" y="44388"/>
                  </a:cubicBezTo>
                  <a:cubicBezTo>
                    <a:pt x="3817699" y="49312"/>
                    <a:pt x="3835154" y="56225"/>
                    <a:pt x="3852909" y="62143"/>
                  </a:cubicBezTo>
                  <a:cubicBezTo>
                    <a:pt x="3861787" y="65102"/>
                    <a:pt x="3870366" y="69186"/>
                    <a:pt x="3879542" y="71021"/>
                  </a:cubicBezTo>
                  <a:cubicBezTo>
                    <a:pt x="3987686" y="92651"/>
                    <a:pt x="3853298" y="63864"/>
                    <a:pt x="3977196" y="97654"/>
                  </a:cubicBezTo>
                  <a:cubicBezTo>
                    <a:pt x="3991753" y="101624"/>
                    <a:pt x="4006854" y="103259"/>
                    <a:pt x="4021584" y="106532"/>
                  </a:cubicBezTo>
                  <a:cubicBezTo>
                    <a:pt x="4033495" y="109179"/>
                    <a:pt x="4045036" y="113554"/>
                    <a:pt x="4057095" y="115409"/>
                  </a:cubicBezTo>
                  <a:cubicBezTo>
                    <a:pt x="4119609" y="125026"/>
                    <a:pt x="4134257" y="120720"/>
                    <a:pt x="4190260" y="133165"/>
                  </a:cubicBezTo>
                  <a:cubicBezTo>
                    <a:pt x="4199395" y="135195"/>
                    <a:pt x="4207895" y="139471"/>
                    <a:pt x="4216893" y="142042"/>
                  </a:cubicBezTo>
                  <a:cubicBezTo>
                    <a:pt x="4228625" y="145394"/>
                    <a:pt x="4240672" y="147568"/>
                    <a:pt x="4252404" y="150920"/>
                  </a:cubicBezTo>
                  <a:cubicBezTo>
                    <a:pt x="4293095" y="162546"/>
                    <a:pt x="4266763" y="155321"/>
                    <a:pt x="4305670" y="177553"/>
                  </a:cubicBezTo>
                  <a:cubicBezTo>
                    <a:pt x="4317160" y="184119"/>
                    <a:pt x="4330169" y="187967"/>
                    <a:pt x="4341180" y="195308"/>
                  </a:cubicBezTo>
                  <a:cubicBezTo>
                    <a:pt x="4389923" y="227804"/>
                    <a:pt x="4323750" y="201336"/>
                    <a:pt x="4385569" y="221941"/>
                  </a:cubicBezTo>
                  <a:cubicBezTo>
                    <a:pt x="4445997" y="282372"/>
                    <a:pt x="4351580" y="190272"/>
                    <a:pt x="4429957" y="257452"/>
                  </a:cubicBezTo>
                  <a:cubicBezTo>
                    <a:pt x="4442667" y="268346"/>
                    <a:pt x="4452870" y="281940"/>
                    <a:pt x="4465468" y="292963"/>
                  </a:cubicBezTo>
                  <a:cubicBezTo>
                    <a:pt x="4476603" y="302706"/>
                    <a:pt x="4489611" y="310124"/>
                    <a:pt x="4500978" y="319596"/>
                  </a:cubicBezTo>
                  <a:cubicBezTo>
                    <a:pt x="4507408" y="324954"/>
                    <a:pt x="4512379" y="331904"/>
                    <a:pt x="4518734" y="337351"/>
                  </a:cubicBezTo>
                  <a:cubicBezTo>
                    <a:pt x="4533121" y="349682"/>
                    <a:pt x="4548862" y="360384"/>
                    <a:pt x="4563122" y="372862"/>
                  </a:cubicBezTo>
                  <a:cubicBezTo>
                    <a:pt x="4572570" y="381130"/>
                    <a:pt x="4580110" y="391458"/>
                    <a:pt x="4589755" y="399495"/>
                  </a:cubicBezTo>
                  <a:cubicBezTo>
                    <a:pt x="4621556" y="425995"/>
                    <a:pt x="4661810" y="432119"/>
                    <a:pt x="4687409" y="470516"/>
                  </a:cubicBezTo>
                  <a:cubicBezTo>
                    <a:pt x="4704867" y="496702"/>
                    <a:pt x="4706166" y="502422"/>
                    <a:pt x="4731798" y="523782"/>
                  </a:cubicBezTo>
                  <a:cubicBezTo>
                    <a:pt x="4739995" y="530612"/>
                    <a:pt x="4749553" y="535619"/>
                    <a:pt x="4758431" y="541537"/>
                  </a:cubicBezTo>
                  <a:cubicBezTo>
                    <a:pt x="4802509" y="607655"/>
                    <a:pt x="4745862" y="526456"/>
                    <a:pt x="4802819" y="594804"/>
                  </a:cubicBezTo>
                  <a:cubicBezTo>
                    <a:pt x="4809650" y="603001"/>
                    <a:pt x="4813030" y="613892"/>
                    <a:pt x="4820575" y="621437"/>
                  </a:cubicBezTo>
                  <a:cubicBezTo>
                    <a:pt x="4831037" y="631899"/>
                    <a:pt x="4845026" y="638240"/>
                    <a:pt x="4856085" y="648070"/>
                  </a:cubicBezTo>
                  <a:cubicBezTo>
                    <a:pt x="4871725" y="661972"/>
                    <a:pt x="4885678" y="677662"/>
                    <a:pt x="4900474" y="692458"/>
                  </a:cubicBezTo>
                  <a:lnTo>
                    <a:pt x="4935984" y="727969"/>
                  </a:lnTo>
                  <a:cubicBezTo>
                    <a:pt x="4944862" y="736847"/>
                    <a:pt x="4955653" y="744156"/>
                    <a:pt x="4962617" y="754602"/>
                  </a:cubicBezTo>
                  <a:cubicBezTo>
                    <a:pt x="4986292" y="790113"/>
                    <a:pt x="4971495" y="775317"/>
                    <a:pt x="5007006" y="798990"/>
                  </a:cubicBezTo>
                  <a:cubicBezTo>
                    <a:pt x="5012924" y="807868"/>
                    <a:pt x="5019468" y="816359"/>
                    <a:pt x="5024761" y="825623"/>
                  </a:cubicBezTo>
                  <a:cubicBezTo>
                    <a:pt x="5031327" y="837113"/>
                    <a:pt x="5034391" y="850688"/>
                    <a:pt x="5042516" y="861134"/>
                  </a:cubicBezTo>
                  <a:cubicBezTo>
                    <a:pt x="5055363" y="877651"/>
                    <a:pt x="5075298" y="888111"/>
                    <a:pt x="5086905" y="905522"/>
                  </a:cubicBezTo>
                  <a:cubicBezTo>
                    <a:pt x="5110578" y="941033"/>
                    <a:pt x="5095782" y="926237"/>
                    <a:pt x="5131293" y="949910"/>
                  </a:cubicBezTo>
                  <a:cubicBezTo>
                    <a:pt x="5140171" y="961747"/>
                    <a:pt x="5147464" y="974959"/>
                    <a:pt x="5157926" y="985421"/>
                  </a:cubicBezTo>
                  <a:cubicBezTo>
                    <a:pt x="5168388" y="995883"/>
                    <a:pt x="5183808" y="1000820"/>
                    <a:pt x="5193437" y="1012054"/>
                  </a:cubicBezTo>
                  <a:cubicBezTo>
                    <a:pt x="5202050" y="1022102"/>
                    <a:pt x="5204178" y="1036343"/>
                    <a:pt x="5211192" y="1047565"/>
                  </a:cubicBezTo>
                  <a:cubicBezTo>
                    <a:pt x="5219034" y="1060112"/>
                    <a:pt x="5228196" y="1071841"/>
                    <a:pt x="5237825" y="1083075"/>
                  </a:cubicBezTo>
                  <a:cubicBezTo>
                    <a:pt x="5245996" y="1092607"/>
                    <a:pt x="5256287" y="1100176"/>
                    <a:pt x="5264458" y="1109708"/>
                  </a:cubicBezTo>
                  <a:cubicBezTo>
                    <a:pt x="5274087" y="1120942"/>
                    <a:pt x="5281462" y="1133985"/>
                    <a:pt x="5291091" y="1145219"/>
                  </a:cubicBezTo>
                  <a:cubicBezTo>
                    <a:pt x="5299262" y="1154751"/>
                    <a:pt x="5309687" y="1162207"/>
                    <a:pt x="5317724" y="1171852"/>
                  </a:cubicBezTo>
                  <a:cubicBezTo>
                    <a:pt x="5324554" y="1180049"/>
                    <a:pt x="5327934" y="1190940"/>
                    <a:pt x="5335479" y="1198485"/>
                  </a:cubicBezTo>
                  <a:cubicBezTo>
                    <a:pt x="5377512" y="1240518"/>
                    <a:pt x="5358511" y="1183845"/>
                    <a:pt x="5406501" y="1260629"/>
                  </a:cubicBezTo>
                  <a:cubicBezTo>
                    <a:pt x="5421297" y="1284303"/>
                    <a:pt x="5435901" y="1308097"/>
                    <a:pt x="5450889" y="1331650"/>
                  </a:cubicBezTo>
                  <a:cubicBezTo>
                    <a:pt x="5456617" y="1340652"/>
                    <a:pt x="5461099" y="1350738"/>
                    <a:pt x="5468644" y="1358283"/>
                  </a:cubicBezTo>
                  <a:cubicBezTo>
                    <a:pt x="5480481" y="1370120"/>
                    <a:pt x="5494111" y="1380402"/>
                    <a:pt x="5504155" y="1393794"/>
                  </a:cubicBezTo>
                  <a:cubicBezTo>
                    <a:pt x="5513033" y="1405631"/>
                    <a:pt x="5522188" y="1417264"/>
                    <a:pt x="5530788" y="1429304"/>
                  </a:cubicBezTo>
                  <a:cubicBezTo>
                    <a:pt x="5536990" y="1437986"/>
                    <a:pt x="5541517" y="1447907"/>
                    <a:pt x="5548543" y="1455937"/>
                  </a:cubicBezTo>
                  <a:cubicBezTo>
                    <a:pt x="5562322" y="1471685"/>
                    <a:pt x="5581325" y="1482915"/>
                    <a:pt x="5592932" y="1500326"/>
                  </a:cubicBezTo>
                  <a:cubicBezTo>
                    <a:pt x="5622295" y="1544371"/>
                    <a:pt x="5603140" y="1519411"/>
                    <a:pt x="5655076" y="1571347"/>
                  </a:cubicBezTo>
                  <a:cubicBezTo>
                    <a:pt x="5660995" y="1577266"/>
                    <a:pt x="5664890" y="1586456"/>
                    <a:pt x="5672831" y="1589103"/>
                  </a:cubicBezTo>
                  <a:lnTo>
                    <a:pt x="5699464" y="1597980"/>
                  </a:lnTo>
                  <a:cubicBezTo>
                    <a:pt x="5711301" y="1606858"/>
                    <a:pt x="5723741" y="1614984"/>
                    <a:pt x="5734975" y="1624613"/>
                  </a:cubicBezTo>
                  <a:cubicBezTo>
                    <a:pt x="5794791" y="1675883"/>
                    <a:pt x="5729373" y="1629755"/>
                    <a:pt x="5788241" y="1669002"/>
                  </a:cubicBezTo>
                  <a:cubicBezTo>
                    <a:pt x="5833577" y="1737007"/>
                    <a:pt x="5769747" y="1645034"/>
                    <a:pt x="5841507" y="1731145"/>
                  </a:cubicBezTo>
                  <a:cubicBezTo>
                    <a:pt x="5922067" y="1827816"/>
                    <a:pt x="5861891" y="1777505"/>
                    <a:pt x="5930283" y="1828800"/>
                  </a:cubicBezTo>
                  <a:cubicBezTo>
                    <a:pt x="5936202" y="1840637"/>
                    <a:pt x="5940698" y="1853299"/>
                    <a:pt x="5948039" y="1864310"/>
                  </a:cubicBezTo>
                  <a:cubicBezTo>
                    <a:pt x="5962226" y="1885590"/>
                    <a:pt x="5972995" y="1882548"/>
                    <a:pt x="5992427" y="1899821"/>
                  </a:cubicBezTo>
                  <a:cubicBezTo>
                    <a:pt x="6011194" y="1916503"/>
                    <a:pt x="6031765" y="1932194"/>
                    <a:pt x="6045693" y="1953087"/>
                  </a:cubicBezTo>
                  <a:cubicBezTo>
                    <a:pt x="6051611" y="1961965"/>
                    <a:pt x="6055116" y="1973055"/>
                    <a:pt x="6063448" y="1979720"/>
                  </a:cubicBezTo>
                  <a:cubicBezTo>
                    <a:pt x="6115796" y="2021598"/>
                    <a:pt x="6123672" y="2016137"/>
                    <a:pt x="6169980" y="2041864"/>
                  </a:cubicBezTo>
                  <a:cubicBezTo>
                    <a:pt x="6185064" y="2050244"/>
                    <a:pt x="6200012" y="2058925"/>
                    <a:pt x="6214369" y="2068497"/>
                  </a:cubicBezTo>
                  <a:cubicBezTo>
                    <a:pt x="6226680" y="2076704"/>
                    <a:pt x="6237033" y="2087789"/>
                    <a:pt x="6249879" y="2095130"/>
                  </a:cubicBezTo>
                  <a:cubicBezTo>
                    <a:pt x="6258004" y="2099773"/>
                    <a:pt x="6267634" y="2101048"/>
                    <a:pt x="6276512" y="2104007"/>
                  </a:cubicBezTo>
                  <a:cubicBezTo>
                    <a:pt x="6285390" y="2109926"/>
                    <a:pt x="6294813" y="2115098"/>
                    <a:pt x="6303145" y="2121763"/>
                  </a:cubicBezTo>
                  <a:cubicBezTo>
                    <a:pt x="6309681" y="2126992"/>
                    <a:pt x="6313724" y="2135212"/>
                    <a:pt x="6320901" y="2139518"/>
                  </a:cubicBezTo>
                  <a:cubicBezTo>
                    <a:pt x="6330001" y="2144978"/>
                    <a:pt x="6376407" y="2155614"/>
                    <a:pt x="6383044" y="2157273"/>
                  </a:cubicBezTo>
                  <a:cubicBezTo>
                    <a:pt x="6446462" y="2199552"/>
                    <a:pt x="6415608" y="2187608"/>
                    <a:pt x="6471821" y="2201662"/>
                  </a:cubicBezTo>
                  <a:cubicBezTo>
                    <a:pt x="6534280" y="2243300"/>
                    <a:pt x="6455081" y="2195385"/>
                    <a:pt x="6542843" y="2228295"/>
                  </a:cubicBezTo>
                  <a:cubicBezTo>
                    <a:pt x="6552833" y="2232041"/>
                    <a:pt x="6559669" y="2241847"/>
                    <a:pt x="6569476" y="2246050"/>
                  </a:cubicBezTo>
                  <a:cubicBezTo>
                    <a:pt x="6580690" y="2250856"/>
                    <a:pt x="6593149" y="2251969"/>
                    <a:pt x="6604986" y="2254928"/>
                  </a:cubicBezTo>
                  <a:cubicBezTo>
                    <a:pt x="6637356" y="2287296"/>
                    <a:pt x="6605896" y="2261927"/>
                    <a:pt x="6658252" y="2281561"/>
                  </a:cubicBezTo>
                  <a:cubicBezTo>
                    <a:pt x="6670643" y="2286208"/>
                    <a:pt x="6681475" y="2294401"/>
                    <a:pt x="6693763" y="2299316"/>
                  </a:cubicBezTo>
                  <a:cubicBezTo>
                    <a:pt x="6711140" y="2306267"/>
                    <a:pt x="6729274" y="2311153"/>
                    <a:pt x="6747029" y="2317071"/>
                  </a:cubicBezTo>
                  <a:cubicBezTo>
                    <a:pt x="6755907" y="2320030"/>
                    <a:pt x="6764351" y="2325018"/>
                    <a:pt x="6773662" y="2325949"/>
                  </a:cubicBezTo>
                  <a:lnTo>
                    <a:pt x="6862439" y="2334827"/>
                  </a:lnTo>
                  <a:cubicBezTo>
                    <a:pt x="7039829" y="2379172"/>
                    <a:pt x="6784517" y="2314383"/>
                    <a:pt x="6924582" y="2352582"/>
                  </a:cubicBezTo>
                  <a:cubicBezTo>
                    <a:pt x="6948125" y="2359003"/>
                    <a:pt x="6971930" y="2364419"/>
                    <a:pt x="6995604" y="2370337"/>
                  </a:cubicBezTo>
                  <a:cubicBezTo>
                    <a:pt x="7007441" y="2373296"/>
                    <a:pt x="7019539" y="2375357"/>
                    <a:pt x="7031114" y="2379215"/>
                  </a:cubicBezTo>
                  <a:cubicBezTo>
                    <a:pt x="7064782" y="2390438"/>
                    <a:pt x="7077140" y="2396322"/>
                    <a:pt x="7119891" y="2396970"/>
                  </a:cubicBezTo>
                  <a:cubicBezTo>
                    <a:pt x="7294465" y="2399615"/>
                    <a:pt x="7469080" y="2396970"/>
                    <a:pt x="7643674" y="2396970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807968" y="5373216"/>
              <a:ext cx="2217944" cy="4320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Time</a:t>
              </a:r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1238660" y="3086962"/>
              <a:ext cx="1548172" cy="5760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Revenue £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935760" y="1570804"/>
              <a:ext cx="0" cy="345638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ounded Rectangle 18"/>
            <p:cNvSpPr/>
            <p:nvPr/>
          </p:nvSpPr>
          <p:spPr>
            <a:xfrm>
              <a:off x="2557964" y="1532087"/>
              <a:ext cx="1289645" cy="864096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3981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Product Development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/>
              <a:t>This is the first stage of the product lifecycle where a product is designed and market research is analysed to produce a product which will satisfy customer needs</a:t>
            </a:r>
          </a:p>
          <a:p>
            <a:r>
              <a:rPr lang="en-GB" dirty="0"/>
              <a:t>Cash flow at this point is tight, this is a very expensive phase and at this point the product is not making any revenue and therefore no profit</a:t>
            </a:r>
          </a:p>
          <a:p>
            <a:r>
              <a:rPr lang="en-GB" dirty="0"/>
              <a:t>All capital at this point will just be an investment, there is always a risk of the product not being a success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825625"/>
            <a:ext cx="5257800" cy="3303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22285" y="5263696"/>
            <a:ext cx="5231515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Watch the video – how many of these products have actually been launched on the market or are they all still in development?</a:t>
            </a:r>
          </a:p>
        </p:txBody>
      </p:sp>
    </p:spTree>
    <p:extLst>
      <p:ext uri="{BB962C8B-B14F-4D97-AF65-F5344CB8AC3E}">
        <p14:creationId xmlns:p14="http://schemas.microsoft.com/office/powerpoint/2010/main" val="1965823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Introduction of product to market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GB" dirty="0"/>
              <a:t>The </a:t>
            </a:r>
            <a:r>
              <a:rPr lang="en-GB" b="1" dirty="0"/>
              <a:t>introduction </a:t>
            </a:r>
            <a:r>
              <a:rPr lang="en-GB" dirty="0"/>
              <a:t>phase will involve high costs in research and development and the product may have been test marketed before launching, so profits may be negative</a:t>
            </a:r>
          </a:p>
          <a:p>
            <a:r>
              <a:rPr lang="en-GB" dirty="0"/>
              <a:t>Sales will be low as customers may not yet be aware of the products</a:t>
            </a:r>
          </a:p>
          <a:p>
            <a:r>
              <a:rPr lang="en-GB" dirty="0"/>
              <a:t>Advertising will be informative to let customers know that the product has been launched</a:t>
            </a:r>
          </a:p>
        </p:txBody>
      </p:sp>
      <p:pic>
        <p:nvPicPr>
          <p:cNvPr id="8" name="Content Placeholder 7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483230"/>
            <a:ext cx="5181600" cy="3036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7189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Growth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/>
              <a:t>Growth</a:t>
            </a:r>
            <a:r>
              <a:rPr lang="en-GB" dirty="0"/>
              <a:t> phase products are enjoying rapid growth in sales and profits</a:t>
            </a:r>
          </a:p>
          <a:p>
            <a:r>
              <a:rPr lang="en-GB" dirty="0"/>
              <a:t>At this stage the customers are aware of the product and demand is high</a:t>
            </a:r>
          </a:p>
          <a:p>
            <a:r>
              <a:rPr lang="en-GB" dirty="0"/>
              <a:t>A business may advertise the product to take advantage of the high demand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412" y="2306358"/>
            <a:ext cx="4945043" cy="3316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660" y="124758"/>
            <a:ext cx="1613322" cy="19412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5200" y="5712178"/>
            <a:ext cx="9335911" cy="6463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Amazon Echo Dot Alexa tech gadgets are in the growth phase – watch the video to see some of the things customers can do with it!</a:t>
            </a:r>
          </a:p>
        </p:txBody>
      </p:sp>
    </p:spTree>
    <p:extLst>
      <p:ext uri="{BB962C8B-B14F-4D97-AF65-F5344CB8AC3E}">
        <p14:creationId xmlns:p14="http://schemas.microsoft.com/office/powerpoint/2010/main" val="984956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Maturity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b="1" dirty="0"/>
              <a:t>Maturity</a:t>
            </a:r>
            <a:r>
              <a:rPr lang="en-GB" dirty="0"/>
              <a:t> phase products face intense competition now all the producers have joined the market</a:t>
            </a:r>
          </a:p>
          <a:p>
            <a:r>
              <a:rPr lang="en-GB" dirty="0"/>
              <a:t>Market is starting to be saturated – everyone has bought the product who is likely to buy</a:t>
            </a:r>
          </a:p>
          <a:p>
            <a:r>
              <a:rPr lang="en-GB" dirty="0"/>
              <a:t>Sales are high but profits are starting to fall</a:t>
            </a:r>
          </a:p>
          <a:p>
            <a:r>
              <a:rPr lang="en-GB" dirty="0"/>
              <a:t>Products have to be discounted to keep sales high – so prices may be lowered or the product may be put on sale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6172200" y="1690688"/>
            <a:ext cx="5657056" cy="5222006"/>
            <a:chOff x="6026944" y="1621129"/>
            <a:chExt cx="5657056" cy="52220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6284" y="1621129"/>
              <a:ext cx="2808288" cy="221537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59421" y="3413959"/>
              <a:ext cx="3324579" cy="207786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6065" y="4986785"/>
              <a:ext cx="2434557" cy="18563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6944" y="3774614"/>
              <a:ext cx="2425599" cy="1697919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9640711" y="274638"/>
            <a:ext cx="1941689" cy="14773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Why are laptops in the maturity phase of the product lifecycle?</a:t>
            </a:r>
          </a:p>
        </p:txBody>
      </p:sp>
    </p:spTree>
    <p:extLst>
      <p:ext uri="{BB962C8B-B14F-4D97-AF65-F5344CB8AC3E}">
        <p14:creationId xmlns:p14="http://schemas.microsoft.com/office/powerpoint/2010/main" val="2337230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Decline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200" b="1" dirty="0"/>
              <a:t>Decline</a:t>
            </a:r>
            <a:r>
              <a:rPr lang="en-GB" sz="2200" dirty="0"/>
              <a:t> phase products may be limited in production </a:t>
            </a:r>
          </a:p>
          <a:p>
            <a:r>
              <a:rPr lang="en-GB" sz="2200" dirty="0"/>
              <a:t>At this stage profits and sales have fallen and the product may be withdrawn from sale</a:t>
            </a:r>
          </a:p>
          <a:p>
            <a:r>
              <a:rPr lang="en-GB" sz="2200" dirty="0"/>
              <a:t>The business may decide to heavily discount to get any last sales before the product becomes obsolete</a:t>
            </a:r>
          </a:p>
          <a:p>
            <a:r>
              <a:rPr lang="en-GB" sz="2200" dirty="0"/>
              <a:t>There is a trend towards more disposable items rather than products that can be fixed or repair – they are simply replaced with new ones, therefore repairable goods are in decline phase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AutoShape 4" descr="Image result for old console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7668" y="1825625"/>
            <a:ext cx="3193421" cy="28191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54584" y="5027438"/>
            <a:ext cx="4016831" cy="14773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What year was the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Blackberry withdrawn?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prstClr val="white"/>
                </a:solidFill>
                <a:latin typeface="Arial Black" panose="020B0A04020102020204" pitchFamily="34" charset="0"/>
              </a:rPr>
              <a:t>a) 2006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b) 2016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prstClr val="white"/>
                </a:solidFill>
                <a:latin typeface="Arial Black" panose="020B0A04020102020204" pitchFamily="34" charset="0"/>
              </a:rPr>
              <a:t>C) 2010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090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>
                <a:solidFill>
                  <a:srgbClr val="0070C0"/>
                </a:solidFill>
              </a:rPr>
              <a:t>Extension strategies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43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Product lifecycle extension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1197"/>
            <a:ext cx="10515600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/>
              <a:t>There are lots of ways that a business can extend the lifecycle of a product rather than withdrawing it.  This may be to use to a store of raw materials or to keep loyal customers happy.  The five ways that your exam board would like you to be able to discuss are: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800" dirty="0"/>
              <a:t>updating packaging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800" dirty="0"/>
              <a:t>adding more or different features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800" dirty="0"/>
              <a:t>changing target market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800" dirty="0"/>
              <a:t>advertising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800" dirty="0"/>
              <a:t>price reduction</a:t>
            </a:r>
          </a:p>
          <a:p>
            <a:r>
              <a:rPr lang="en-GB" dirty="0"/>
              <a:t>Get ready to make some notes on these ways on the next few slides. </a:t>
            </a:r>
          </a:p>
        </p:txBody>
      </p:sp>
    </p:spTree>
    <p:extLst>
      <p:ext uri="{BB962C8B-B14F-4D97-AF65-F5344CB8AC3E}">
        <p14:creationId xmlns:p14="http://schemas.microsoft.com/office/powerpoint/2010/main" val="2030974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11429"/>
            <a:ext cx="10972800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Product life cycle - extension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02204" y="1282772"/>
            <a:ext cx="8928992" cy="48965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423592" y="1772816"/>
            <a:ext cx="0" cy="34563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423592" y="5157193"/>
            <a:ext cx="8244408" cy="401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31557" y="1532087"/>
            <a:ext cx="0" cy="34563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15733" y="1532087"/>
            <a:ext cx="0" cy="34563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472264" y="1532087"/>
            <a:ext cx="0" cy="34563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007768" y="1555154"/>
            <a:ext cx="1224136" cy="86409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Introduction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1943" y="1550540"/>
            <a:ext cx="1224136" cy="86409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Growth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105421" y="1577271"/>
            <a:ext cx="1224136" cy="86409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Maturity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614972" y="1577271"/>
            <a:ext cx="1224136" cy="86409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Decline</a:t>
            </a:r>
          </a:p>
        </p:txBody>
      </p:sp>
      <p:sp>
        <p:nvSpPr>
          <p:cNvPr id="5" name="Freeform 4"/>
          <p:cNvSpPr/>
          <p:nvPr/>
        </p:nvSpPr>
        <p:spPr>
          <a:xfrm>
            <a:off x="3348272" y="2410021"/>
            <a:ext cx="7140217" cy="2787588"/>
          </a:xfrm>
          <a:custGeom>
            <a:avLst/>
            <a:gdLst>
              <a:gd name="connsiteX0" fmla="*/ 0 w 7643674"/>
              <a:gd name="connsiteY0" fmla="*/ 2760955 h 2787588"/>
              <a:gd name="connsiteX1" fmla="*/ 168676 w 7643674"/>
              <a:gd name="connsiteY1" fmla="*/ 2769833 h 2787588"/>
              <a:gd name="connsiteX2" fmla="*/ 195309 w 7643674"/>
              <a:gd name="connsiteY2" fmla="*/ 2778710 h 2787588"/>
              <a:gd name="connsiteX3" fmla="*/ 239697 w 7643674"/>
              <a:gd name="connsiteY3" fmla="*/ 2787588 h 2787588"/>
              <a:gd name="connsiteX4" fmla="*/ 363984 w 7643674"/>
              <a:gd name="connsiteY4" fmla="*/ 2769833 h 2787588"/>
              <a:gd name="connsiteX5" fmla="*/ 417250 w 7643674"/>
              <a:gd name="connsiteY5" fmla="*/ 2752077 h 2787588"/>
              <a:gd name="connsiteX6" fmla="*/ 443883 w 7643674"/>
              <a:gd name="connsiteY6" fmla="*/ 2743200 h 2787588"/>
              <a:gd name="connsiteX7" fmla="*/ 470516 w 7643674"/>
              <a:gd name="connsiteY7" fmla="*/ 2734322 h 2787588"/>
              <a:gd name="connsiteX8" fmla="*/ 612559 w 7643674"/>
              <a:gd name="connsiteY8" fmla="*/ 2707689 h 2787588"/>
              <a:gd name="connsiteX9" fmla="*/ 639192 w 7643674"/>
              <a:gd name="connsiteY9" fmla="*/ 2689934 h 2787588"/>
              <a:gd name="connsiteX10" fmla="*/ 683580 w 7643674"/>
              <a:gd name="connsiteY10" fmla="*/ 2681056 h 2787588"/>
              <a:gd name="connsiteX11" fmla="*/ 719091 w 7643674"/>
              <a:gd name="connsiteY11" fmla="*/ 2672178 h 2787588"/>
              <a:gd name="connsiteX12" fmla="*/ 772357 w 7643674"/>
              <a:gd name="connsiteY12" fmla="*/ 2654423 h 2787588"/>
              <a:gd name="connsiteX13" fmla="*/ 798990 w 7643674"/>
              <a:gd name="connsiteY13" fmla="*/ 2645545 h 2787588"/>
              <a:gd name="connsiteX14" fmla="*/ 878889 w 7643674"/>
              <a:gd name="connsiteY14" fmla="*/ 2601157 h 2787588"/>
              <a:gd name="connsiteX15" fmla="*/ 932155 w 7643674"/>
              <a:gd name="connsiteY15" fmla="*/ 2565646 h 2787588"/>
              <a:gd name="connsiteX16" fmla="*/ 985421 w 7643674"/>
              <a:gd name="connsiteY16" fmla="*/ 2530136 h 2787588"/>
              <a:gd name="connsiteX17" fmla="*/ 1012054 w 7643674"/>
              <a:gd name="connsiteY17" fmla="*/ 2512380 h 2787588"/>
              <a:gd name="connsiteX18" fmla="*/ 1038687 w 7643674"/>
              <a:gd name="connsiteY18" fmla="*/ 2485747 h 2787588"/>
              <a:gd name="connsiteX19" fmla="*/ 1065320 w 7643674"/>
              <a:gd name="connsiteY19" fmla="*/ 2467992 h 2787588"/>
              <a:gd name="connsiteX20" fmla="*/ 1127464 w 7643674"/>
              <a:gd name="connsiteY20" fmla="*/ 2405848 h 2787588"/>
              <a:gd name="connsiteX21" fmla="*/ 1154097 w 7643674"/>
              <a:gd name="connsiteY21" fmla="*/ 2379215 h 2787588"/>
              <a:gd name="connsiteX22" fmla="*/ 1180730 w 7643674"/>
              <a:gd name="connsiteY22" fmla="*/ 2361460 h 2787588"/>
              <a:gd name="connsiteX23" fmla="*/ 1216241 w 7643674"/>
              <a:gd name="connsiteY23" fmla="*/ 2325949 h 2787588"/>
              <a:gd name="connsiteX24" fmla="*/ 1242874 w 7643674"/>
              <a:gd name="connsiteY24" fmla="*/ 2308194 h 2787588"/>
              <a:gd name="connsiteX25" fmla="*/ 1260629 w 7643674"/>
              <a:gd name="connsiteY25" fmla="*/ 2290438 h 2787588"/>
              <a:gd name="connsiteX26" fmla="*/ 1278384 w 7643674"/>
              <a:gd name="connsiteY26" fmla="*/ 2263805 h 2787588"/>
              <a:gd name="connsiteX27" fmla="*/ 1305017 w 7643674"/>
              <a:gd name="connsiteY27" fmla="*/ 2254928 h 2787588"/>
              <a:gd name="connsiteX28" fmla="*/ 1349406 w 7643674"/>
              <a:gd name="connsiteY28" fmla="*/ 2228295 h 2787588"/>
              <a:gd name="connsiteX29" fmla="*/ 1420427 w 7643674"/>
              <a:gd name="connsiteY29" fmla="*/ 2157273 h 2787588"/>
              <a:gd name="connsiteX30" fmla="*/ 1447060 w 7643674"/>
              <a:gd name="connsiteY30" fmla="*/ 2130640 h 2787588"/>
              <a:gd name="connsiteX31" fmla="*/ 1473693 w 7643674"/>
              <a:gd name="connsiteY31" fmla="*/ 2095130 h 2787588"/>
              <a:gd name="connsiteX32" fmla="*/ 1526959 w 7643674"/>
              <a:gd name="connsiteY32" fmla="*/ 2041864 h 2787588"/>
              <a:gd name="connsiteX33" fmla="*/ 1544714 w 7643674"/>
              <a:gd name="connsiteY33" fmla="*/ 2015231 h 2787588"/>
              <a:gd name="connsiteX34" fmla="*/ 1562470 w 7643674"/>
              <a:gd name="connsiteY34" fmla="*/ 1997475 h 2787588"/>
              <a:gd name="connsiteX35" fmla="*/ 1597980 w 7643674"/>
              <a:gd name="connsiteY35" fmla="*/ 1944209 h 2787588"/>
              <a:gd name="connsiteX36" fmla="*/ 1615736 w 7643674"/>
              <a:gd name="connsiteY36" fmla="*/ 1917576 h 2787588"/>
              <a:gd name="connsiteX37" fmla="*/ 1651246 w 7643674"/>
              <a:gd name="connsiteY37" fmla="*/ 1864310 h 2787588"/>
              <a:gd name="connsiteX38" fmla="*/ 1686757 w 7643674"/>
              <a:gd name="connsiteY38" fmla="*/ 1802167 h 2787588"/>
              <a:gd name="connsiteX39" fmla="*/ 1704512 w 7643674"/>
              <a:gd name="connsiteY39" fmla="*/ 1784411 h 2787588"/>
              <a:gd name="connsiteX40" fmla="*/ 1722268 w 7643674"/>
              <a:gd name="connsiteY40" fmla="*/ 1740023 h 2787588"/>
              <a:gd name="connsiteX41" fmla="*/ 1748901 w 7643674"/>
              <a:gd name="connsiteY41" fmla="*/ 1713390 h 2787588"/>
              <a:gd name="connsiteX42" fmla="*/ 1793289 w 7643674"/>
              <a:gd name="connsiteY42" fmla="*/ 1660124 h 2787588"/>
              <a:gd name="connsiteX43" fmla="*/ 1846555 w 7643674"/>
              <a:gd name="connsiteY43" fmla="*/ 1571347 h 2787588"/>
              <a:gd name="connsiteX44" fmla="*/ 1890943 w 7643674"/>
              <a:gd name="connsiteY44" fmla="*/ 1509204 h 2787588"/>
              <a:gd name="connsiteX45" fmla="*/ 1908699 w 7643674"/>
              <a:gd name="connsiteY45" fmla="*/ 1491448 h 2787588"/>
              <a:gd name="connsiteX46" fmla="*/ 1953087 w 7643674"/>
              <a:gd name="connsiteY46" fmla="*/ 1429304 h 2787588"/>
              <a:gd name="connsiteX47" fmla="*/ 1979720 w 7643674"/>
              <a:gd name="connsiteY47" fmla="*/ 1367161 h 2787588"/>
              <a:gd name="connsiteX48" fmla="*/ 1997476 w 7643674"/>
              <a:gd name="connsiteY48" fmla="*/ 1349405 h 2787588"/>
              <a:gd name="connsiteX49" fmla="*/ 2015231 w 7643674"/>
              <a:gd name="connsiteY49" fmla="*/ 1322772 h 2787588"/>
              <a:gd name="connsiteX50" fmla="*/ 2059619 w 7643674"/>
              <a:gd name="connsiteY50" fmla="*/ 1269506 h 2787588"/>
              <a:gd name="connsiteX51" fmla="*/ 2068497 w 7643674"/>
              <a:gd name="connsiteY51" fmla="*/ 1242873 h 2787588"/>
              <a:gd name="connsiteX52" fmla="*/ 2086252 w 7643674"/>
              <a:gd name="connsiteY52" fmla="*/ 1216240 h 2787588"/>
              <a:gd name="connsiteX53" fmla="*/ 2130641 w 7643674"/>
              <a:gd name="connsiteY53" fmla="*/ 1154097 h 2787588"/>
              <a:gd name="connsiteX54" fmla="*/ 2157274 w 7643674"/>
              <a:gd name="connsiteY54" fmla="*/ 1100831 h 2787588"/>
              <a:gd name="connsiteX55" fmla="*/ 2192784 w 7643674"/>
              <a:gd name="connsiteY55" fmla="*/ 1029809 h 2787588"/>
              <a:gd name="connsiteX56" fmla="*/ 2210540 w 7643674"/>
              <a:gd name="connsiteY56" fmla="*/ 994299 h 2787588"/>
              <a:gd name="connsiteX57" fmla="*/ 2228295 w 7643674"/>
              <a:gd name="connsiteY57" fmla="*/ 976543 h 2787588"/>
              <a:gd name="connsiteX58" fmla="*/ 2254928 w 7643674"/>
              <a:gd name="connsiteY58" fmla="*/ 914400 h 2787588"/>
              <a:gd name="connsiteX59" fmla="*/ 2272683 w 7643674"/>
              <a:gd name="connsiteY59" fmla="*/ 896644 h 2787588"/>
              <a:gd name="connsiteX60" fmla="*/ 2308194 w 7643674"/>
              <a:gd name="connsiteY60" fmla="*/ 825623 h 2787588"/>
              <a:gd name="connsiteX61" fmla="*/ 2317072 w 7643674"/>
              <a:gd name="connsiteY61" fmla="*/ 798990 h 2787588"/>
              <a:gd name="connsiteX62" fmla="*/ 2334827 w 7643674"/>
              <a:gd name="connsiteY62" fmla="*/ 772357 h 2787588"/>
              <a:gd name="connsiteX63" fmla="*/ 2352582 w 7643674"/>
              <a:gd name="connsiteY63" fmla="*/ 736846 h 2787588"/>
              <a:gd name="connsiteX64" fmla="*/ 2396971 w 7643674"/>
              <a:gd name="connsiteY64" fmla="*/ 674703 h 2787588"/>
              <a:gd name="connsiteX65" fmla="*/ 2423604 w 7643674"/>
              <a:gd name="connsiteY65" fmla="*/ 621437 h 2787588"/>
              <a:gd name="connsiteX66" fmla="*/ 2432481 w 7643674"/>
              <a:gd name="connsiteY66" fmla="*/ 594804 h 2787588"/>
              <a:gd name="connsiteX67" fmla="*/ 2485747 w 7643674"/>
              <a:gd name="connsiteY67" fmla="*/ 541537 h 2787588"/>
              <a:gd name="connsiteX68" fmla="*/ 2503503 w 7643674"/>
              <a:gd name="connsiteY68" fmla="*/ 523782 h 2787588"/>
              <a:gd name="connsiteX69" fmla="*/ 2556769 w 7643674"/>
              <a:gd name="connsiteY69" fmla="*/ 452761 h 2787588"/>
              <a:gd name="connsiteX70" fmla="*/ 2601157 w 7643674"/>
              <a:gd name="connsiteY70" fmla="*/ 408372 h 2787588"/>
              <a:gd name="connsiteX71" fmla="*/ 2618912 w 7643674"/>
              <a:gd name="connsiteY71" fmla="*/ 381739 h 2787588"/>
              <a:gd name="connsiteX72" fmla="*/ 2645545 w 7643674"/>
              <a:gd name="connsiteY72" fmla="*/ 355106 h 2787588"/>
              <a:gd name="connsiteX73" fmla="*/ 2672178 w 7643674"/>
              <a:gd name="connsiteY73" fmla="*/ 319596 h 2787588"/>
              <a:gd name="connsiteX74" fmla="*/ 2716567 w 7643674"/>
              <a:gd name="connsiteY74" fmla="*/ 275207 h 2787588"/>
              <a:gd name="connsiteX75" fmla="*/ 2743200 w 7643674"/>
              <a:gd name="connsiteY75" fmla="*/ 248574 h 2787588"/>
              <a:gd name="connsiteX76" fmla="*/ 2769833 w 7643674"/>
              <a:gd name="connsiteY76" fmla="*/ 221941 h 2787588"/>
              <a:gd name="connsiteX77" fmla="*/ 2796466 w 7643674"/>
              <a:gd name="connsiteY77" fmla="*/ 195308 h 2787588"/>
              <a:gd name="connsiteX78" fmla="*/ 2849732 w 7643674"/>
              <a:gd name="connsiteY78" fmla="*/ 168675 h 2787588"/>
              <a:gd name="connsiteX79" fmla="*/ 2876365 w 7643674"/>
              <a:gd name="connsiteY79" fmla="*/ 150920 h 2787588"/>
              <a:gd name="connsiteX80" fmla="*/ 2938509 w 7643674"/>
              <a:gd name="connsiteY80" fmla="*/ 133165 h 2787588"/>
              <a:gd name="connsiteX81" fmla="*/ 3009530 w 7643674"/>
              <a:gd name="connsiteY81" fmla="*/ 97654 h 2787588"/>
              <a:gd name="connsiteX82" fmla="*/ 3036163 w 7643674"/>
              <a:gd name="connsiteY82" fmla="*/ 88776 h 2787588"/>
              <a:gd name="connsiteX83" fmla="*/ 3080551 w 7643674"/>
              <a:gd name="connsiteY83" fmla="*/ 71021 h 2787588"/>
              <a:gd name="connsiteX84" fmla="*/ 3151573 w 7643674"/>
              <a:gd name="connsiteY84" fmla="*/ 53266 h 2787588"/>
              <a:gd name="connsiteX85" fmla="*/ 3187083 w 7643674"/>
              <a:gd name="connsiteY85" fmla="*/ 44388 h 2787588"/>
              <a:gd name="connsiteX86" fmla="*/ 3240349 w 7643674"/>
              <a:gd name="connsiteY86" fmla="*/ 26633 h 2787588"/>
              <a:gd name="connsiteX87" fmla="*/ 3266982 w 7643674"/>
              <a:gd name="connsiteY87" fmla="*/ 17755 h 2787588"/>
              <a:gd name="connsiteX88" fmla="*/ 3338004 w 7643674"/>
              <a:gd name="connsiteY88" fmla="*/ 0 h 2787588"/>
              <a:gd name="connsiteX89" fmla="*/ 3666477 w 7643674"/>
              <a:gd name="connsiteY89" fmla="*/ 8877 h 2787588"/>
              <a:gd name="connsiteX90" fmla="*/ 3755254 w 7643674"/>
              <a:gd name="connsiteY90" fmla="*/ 35510 h 2787588"/>
              <a:gd name="connsiteX91" fmla="*/ 3799643 w 7643674"/>
              <a:gd name="connsiteY91" fmla="*/ 44388 h 2787588"/>
              <a:gd name="connsiteX92" fmla="*/ 3852909 w 7643674"/>
              <a:gd name="connsiteY92" fmla="*/ 62143 h 2787588"/>
              <a:gd name="connsiteX93" fmla="*/ 3879542 w 7643674"/>
              <a:gd name="connsiteY93" fmla="*/ 71021 h 2787588"/>
              <a:gd name="connsiteX94" fmla="*/ 3977196 w 7643674"/>
              <a:gd name="connsiteY94" fmla="*/ 97654 h 2787588"/>
              <a:gd name="connsiteX95" fmla="*/ 4021584 w 7643674"/>
              <a:gd name="connsiteY95" fmla="*/ 106532 h 2787588"/>
              <a:gd name="connsiteX96" fmla="*/ 4057095 w 7643674"/>
              <a:gd name="connsiteY96" fmla="*/ 115409 h 2787588"/>
              <a:gd name="connsiteX97" fmla="*/ 4190260 w 7643674"/>
              <a:gd name="connsiteY97" fmla="*/ 133165 h 2787588"/>
              <a:gd name="connsiteX98" fmla="*/ 4216893 w 7643674"/>
              <a:gd name="connsiteY98" fmla="*/ 142042 h 2787588"/>
              <a:gd name="connsiteX99" fmla="*/ 4252404 w 7643674"/>
              <a:gd name="connsiteY99" fmla="*/ 150920 h 2787588"/>
              <a:gd name="connsiteX100" fmla="*/ 4305670 w 7643674"/>
              <a:gd name="connsiteY100" fmla="*/ 177553 h 2787588"/>
              <a:gd name="connsiteX101" fmla="*/ 4341180 w 7643674"/>
              <a:gd name="connsiteY101" fmla="*/ 195308 h 2787588"/>
              <a:gd name="connsiteX102" fmla="*/ 4385569 w 7643674"/>
              <a:gd name="connsiteY102" fmla="*/ 221941 h 2787588"/>
              <a:gd name="connsiteX103" fmla="*/ 4429957 w 7643674"/>
              <a:gd name="connsiteY103" fmla="*/ 257452 h 2787588"/>
              <a:gd name="connsiteX104" fmla="*/ 4465468 w 7643674"/>
              <a:gd name="connsiteY104" fmla="*/ 292963 h 2787588"/>
              <a:gd name="connsiteX105" fmla="*/ 4500978 w 7643674"/>
              <a:gd name="connsiteY105" fmla="*/ 319596 h 2787588"/>
              <a:gd name="connsiteX106" fmla="*/ 4518734 w 7643674"/>
              <a:gd name="connsiteY106" fmla="*/ 337351 h 2787588"/>
              <a:gd name="connsiteX107" fmla="*/ 4563122 w 7643674"/>
              <a:gd name="connsiteY107" fmla="*/ 372862 h 2787588"/>
              <a:gd name="connsiteX108" fmla="*/ 4589755 w 7643674"/>
              <a:gd name="connsiteY108" fmla="*/ 399495 h 2787588"/>
              <a:gd name="connsiteX109" fmla="*/ 4687409 w 7643674"/>
              <a:gd name="connsiteY109" fmla="*/ 470516 h 2787588"/>
              <a:gd name="connsiteX110" fmla="*/ 4731798 w 7643674"/>
              <a:gd name="connsiteY110" fmla="*/ 523782 h 2787588"/>
              <a:gd name="connsiteX111" fmla="*/ 4758431 w 7643674"/>
              <a:gd name="connsiteY111" fmla="*/ 541537 h 2787588"/>
              <a:gd name="connsiteX112" fmla="*/ 4802819 w 7643674"/>
              <a:gd name="connsiteY112" fmla="*/ 594804 h 2787588"/>
              <a:gd name="connsiteX113" fmla="*/ 4820575 w 7643674"/>
              <a:gd name="connsiteY113" fmla="*/ 621437 h 2787588"/>
              <a:gd name="connsiteX114" fmla="*/ 4856085 w 7643674"/>
              <a:gd name="connsiteY114" fmla="*/ 648070 h 2787588"/>
              <a:gd name="connsiteX115" fmla="*/ 4900474 w 7643674"/>
              <a:gd name="connsiteY115" fmla="*/ 692458 h 2787588"/>
              <a:gd name="connsiteX116" fmla="*/ 4935984 w 7643674"/>
              <a:gd name="connsiteY116" fmla="*/ 727969 h 2787588"/>
              <a:gd name="connsiteX117" fmla="*/ 4962617 w 7643674"/>
              <a:gd name="connsiteY117" fmla="*/ 754602 h 2787588"/>
              <a:gd name="connsiteX118" fmla="*/ 5007006 w 7643674"/>
              <a:gd name="connsiteY118" fmla="*/ 798990 h 2787588"/>
              <a:gd name="connsiteX119" fmla="*/ 5024761 w 7643674"/>
              <a:gd name="connsiteY119" fmla="*/ 825623 h 2787588"/>
              <a:gd name="connsiteX120" fmla="*/ 5042516 w 7643674"/>
              <a:gd name="connsiteY120" fmla="*/ 861134 h 2787588"/>
              <a:gd name="connsiteX121" fmla="*/ 5086905 w 7643674"/>
              <a:gd name="connsiteY121" fmla="*/ 905522 h 2787588"/>
              <a:gd name="connsiteX122" fmla="*/ 5131293 w 7643674"/>
              <a:gd name="connsiteY122" fmla="*/ 949910 h 2787588"/>
              <a:gd name="connsiteX123" fmla="*/ 5157926 w 7643674"/>
              <a:gd name="connsiteY123" fmla="*/ 985421 h 2787588"/>
              <a:gd name="connsiteX124" fmla="*/ 5193437 w 7643674"/>
              <a:gd name="connsiteY124" fmla="*/ 1012054 h 2787588"/>
              <a:gd name="connsiteX125" fmla="*/ 5211192 w 7643674"/>
              <a:gd name="connsiteY125" fmla="*/ 1047565 h 2787588"/>
              <a:gd name="connsiteX126" fmla="*/ 5237825 w 7643674"/>
              <a:gd name="connsiteY126" fmla="*/ 1083075 h 2787588"/>
              <a:gd name="connsiteX127" fmla="*/ 5264458 w 7643674"/>
              <a:gd name="connsiteY127" fmla="*/ 1109708 h 2787588"/>
              <a:gd name="connsiteX128" fmla="*/ 5291091 w 7643674"/>
              <a:gd name="connsiteY128" fmla="*/ 1145219 h 2787588"/>
              <a:gd name="connsiteX129" fmla="*/ 5317724 w 7643674"/>
              <a:gd name="connsiteY129" fmla="*/ 1171852 h 2787588"/>
              <a:gd name="connsiteX130" fmla="*/ 5335479 w 7643674"/>
              <a:gd name="connsiteY130" fmla="*/ 1198485 h 2787588"/>
              <a:gd name="connsiteX131" fmla="*/ 5406501 w 7643674"/>
              <a:gd name="connsiteY131" fmla="*/ 1260629 h 2787588"/>
              <a:gd name="connsiteX132" fmla="*/ 5450889 w 7643674"/>
              <a:gd name="connsiteY132" fmla="*/ 1331650 h 2787588"/>
              <a:gd name="connsiteX133" fmla="*/ 5468644 w 7643674"/>
              <a:gd name="connsiteY133" fmla="*/ 1358283 h 2787588"/>
              <a:gd name="connsiteX134" fmla="*/ 5504155 w 7643674"/>
              <a:gd name="connsiteY134" fmla="*/ 1393794 h 2787588"/>
              <a:gd name="connsiteX135" fmla="*/ 5530788 w 7643674"/>
              <a:gd name="connsiteY135" fmla="*/ 1429304 h 2787588"/>
              <a:gd name="connsiteX136" fmla="*/ 5548543 w 7643674"/>
              <a:gd name="connsiteY136" fmla="*/ 1455937 h 2787588"/>
              <a:gd name="connsiteX137" fmla="*/ 5592932 w 7643674"/>
              <a:gd name="connsiteY137" fmla="*/ 1500326 h 2787588"/>
              <a:gd name="connsiteX138" fmla="*/ 5655076 w 7643674"/>
              <a:gd name="connsiteY138" fmla="*/ 1571347 h 2787588"/>
              <a:gd name="connsiteX139" fmla="*/ 5672831 w 7643674"/>
              <a:gd name="connsiteY139" fmla="*/ 1589103 h 2787588"/>
              <a:gd name="connsiteX140" fmla="*/ 5699464 w 7643674"/>
              <a:gd name="connsiteY140" fmla="*/ 1597980 h 2787588"/>
              <a:gd name="connsiteX141" fmla="*/ 5734975 w 7643674"/>
              <a:gd name="connsiteY141" fmla="*/ 1624613 h 2787588"/>
              <a:gd name="connsiteX142" fmla="*/ 5788241 w 7643674"/>
              <a:gd name="connsiteY142" fmla="*/ 1669002 h 2787588"/>
              <a:gd name="connsiteX143" fmla="*/ 5841507 w 7643674"/>
              <a:gd name="connsiteY143" fmla="*/ 1731145 h 2787588"/>
              <a:gd name="connsiteX144" fmla="*/ 5930283 w 7643674"/>
              <a:gd name="connsiteY144" fmla="*/ 1828800 h 2787588"/>
              <a:gd name="connsiteX145" fmla="*/ 5948039 w 7643674"/>
              <a:gd name="connsiteY145" fmla="*/ 1864310 h 2787588"/>
              <a:gd name="connsiteX146" fmla="*/ 5992427 w 7643674"/>
              <a:gd name="connsiteY146" fmla="*/ 1899821 h 2787588"/>
              <a:gd name="connsiteX147" fmla="*/ 6045693 w 7643674"/>
              <a:gd name="connsiteY147" fmla="*/ 1953087 h 2787588"/>
              <a:gd name="connsiteX148" fmla="*/ 6063448 w 7643674"/>
              <a:gd name="connsiteY148" fmla="*/ 1979720 h 2787588"/>
              <a:gd name="connsiteX149" fmla="*/ 6169980 w 7643674"/>
              <a:gd name="connsiteY149" fmla="*/ 2041864 h 2787588"/>
              <a:gd name="connsiteX150" fmla="*/ 6214369 w 7643674"/>
              <a:gd name="connsiteY150" fmla="*/ 2068497 h 2787588"/>
              <a:gd name="connsiteX151" fmla="*/ 6249879 w 7643674"/>
              <a:gd name="connsiteY151" fmla="*/ 2095130 h 2787588"/>
              <a:gd name="connsiteX152" fmla="*/ 6276512 w 7643674"/>
              <a:gd name="connsiteY152" fmla="*/ 2104007 h 2787588"/>
              <a:gd name="connsiteX153" fmla="*/ 6303145 w 7643674"/>
              <a:gd name="connsiteY153" fmla="*/ 2121763 h 2787588"/>
              <a:gd name="connsiteX154" fmla="*/ 6320901 w 7643674"/>
              <a:gd name="connsiteY154" fmla="*/ 2139518 h 2787588"/>
              <a:gd name="connsiteX155" fmla="*/ 6383044 w 7643674"/>
              <a:gd name="connsiteY155" fmla="*/ 2157273 h 2787588"/>
              <a:gd name="connsiteX156" fmla="*/ 6471821 w 7643674"/>
              <a:gd name="connsiteY156" fmla="*/ 2201662 h 2787588"/>
              <a:gd name="connsiteX157" fmla="*/ 6542843 w 7643674"/>
              <a:gd name="connsiteY157" fmla="*/ 2228295 h 2787588"/>
              <a:gd name="connsiteX158" fmla="*/ 6569476 w 7643674"/>
              <a:gd name="connsiteY158" fmla="*/ 2246050 h 2787588"/>
              <a:gd name="connsiteX159" fmla="*/ 6604986 w 7643674"/>
              <a:gd name="connsiteY159" fmla="*/ 2254928 h 2787588"/>
              <a:gd name="connsiteX160" fmla="*/ 6658252 w 7643674"/>
              <a:gd name="connsiteY160" fmla="*/ 2281561 h 2787588"/>
              <a:gd name="connsiteX161" fmla="*/ 6693763 w 7643674"/>
              <a:gd name="connsiteY161" fmla="*/ 2299316 h 2787588"/>
              <a:gd name="connsiteX162" fmla="*/ 6747029 w 7643674"/>
              <a:gd name="connsiteY162" fmla="*/ 2317071 h 2787588"/>
              <a:gd name="connsiteX163" fmla="*/ 6773662 w 7643674"/>
              <a:gd name="connsiteY163" fmla="*/ 2325949 h 2787588"/>
              <a:gd name="connsiteX164" fmla="*/ 6862439 w 7643674"/>
              <a:gd name="connsiteY164" fmla="*/ 2334827 h 2787588"/>
              <a:gd name="connsiteX165" fmla="*/ 6924582 w 7643674"/>
              <a:gd name="connsiteY165" fmla="*/ 2352582 h 2787588"/>
              <a:gd name="connsiteX166" fmla="*/ 6995604 w 7643674"/>
              <a:gd name="connsiteY166" fmla="*/ 2370337 h 2787588"/>
              <a:gd name="connsiteX167" fmla="*/ 7031114 w 7643674"/>
              <a:gd name="connsiteY167" fmla="*/ 2379215 h 2787588"/>
              <a:gd name="connsiteX168" fmla="*/ 7119891 w 7643674"/>
              <a:gd name="connsiteY168" fmla="*/ 2396970 h 2787588"/>
              <a:gd name="connsiteX169" fmla="*/ 7643674 w 7643674"/>
              <a:gd name="connsiteY169" fmla="*/ 2396970 h 278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7643674" h="2787588">
                <a:moveTo>
                  <a:pt x="0" y="2760955"/>
                </a:moveTo>
                <a:cubicBezTo>
                  <a:pt x="56225" y="2763914"/>
                  <a:pt x="112604" y="2764736"/>
                  <a:pt x="168676" y="2769833"/>
                </a:cubicBezTo>
                <a:cubicBezTo>
                  <a:pt x="177995" y="2770680"/>
                  <a:pt x="186231" y="2776440"/>
                  <a:pt x="195309" y="2778710"/>
                </a:cubicBezTo>
                <a:cubicBezTo>
                  <a:pt x="209948" y="2782370"/>
                  <a:pt x="224901" y="2784629"/>
                  <a:pt x="239697" y="2787588"/>
                </a:cubicBezTo>
                <a:cubicBezTo>
                  <a:pt x="260705" y="2784962"/>
                  <a:pt x="338394" y="2776230"/>
                  <a:pt x="363984" y="2769833"/>
                </a:cubicBezTo>
                <a:cubicBezTo>
                  <a:pt x="382141" y="2765294"/>
                  <a:pt x="399495" y="2757995"/>
                  <a:pt x="417250" y="2752077"/>
                </a:cubicBezTo>
                <a:lnTo>
                  <a:pt x="443883" y="2743200"/>
                </a:lnTo>
                <a:cubicBezTo>
                  <a:pt x="452761" y="2740241"/>
                  <a:pt x="461437" y="2736592"/>
                  <a:pt x="470516" y="2734322"/>
                </a:cubicBezTo>
                <a:cubicBezTo>
                  <a:pt x="564684" y="2710781"/>
                  <a:pt x="517324" y="2719594"/>
                  <a:pt x="612559" y="2707689"/>
                </a:cubicBezTo>
                <a:cubicBezTo>
                  <a:pt x="621437" y="2701771"/>
                  <a:pt x="629202" y="2693680"/>
                  <a:pt x="639192" y="2689934"/>
                </a:cubicBezTo>
                <a:cubicBezTo>
                  <a:pt x="653320" y="2684636"/>
                  <a:pt x="668850" y="2684329"/>
                  <a:pt x="683580" y="2681056"/>
                </a:cubicBezTo>
                <a:cubicBezTo>
                  <a:pt x="695491" y="2678409"/>
                  <a:pt x="707404" y="2675684"/>
                  <a:pt x="719091" y="2672178"/>
                </a:cubicBezTo>
                <a:cubicBezTo>
                  <a:pt x="737017" y="2666800"/>
                  <a:pt x="754602" y="2660341"/>
                  <a:pt x="772357" y="2654423"/>
                </a:cubicBezTo>
                <a:cubicBezTo>
                  <a:pt x="781235" y="2651464"/>
                  <a:pt x="791204" y="2650736"/>
                  <a:pt x="798990" y="2645545"/>
                </a:cubicBezTo>
                <a:cubicBezTo>
                  <a:pt x="860042" y="2604844"/>
                  <a:pt x="832012" y="2616783"/>
                  <a:pt x="878889" y="2601157"/>
                </a:cubicBezTo>
                <a:cubicBezTo>
                  <a:pt x="937993" y="2542053"/>
                  <a:pt x="874341" y="2597765"/>
                  <a:pt x="932155" y="2565646"/>
                </a:cubicBezTo>
                <a:cubicBezTo>
                  <a:pt x="950809" y="2555283"/>
                  <a:pt x="967666" y="2541973"/>
                  <a:pt x="985421" y="2530136"/>
                </a:cubicBezTo>
                <a:cubicBezTo>
                  <a:pt x="994299" y="2524217"/>
                  <a:pt x="1004509" y="2519925"/>
                  <a:pt x="1012054" y="2512380"/>
                </a:cubicBezTo>
                <a:cubicBezTo>
                  <a:pt x="1020932" y="2503502"/>
                  <a:pt x="1029042" y="2493784"/>
                  <a:pt x="1038687" y="2485747"/>
                </a:cubicBezTo>
                <a:cubicBezTo>
                  <a:pt x="1046884" y="2478917"/>
                  <a:pt x="1057290" y="2475018"/>
                  <a:pt x="1065320" y="2467992"/>
                </a:cubicBezTo>
                <a:cubicBezTo>
                  <a:pt x="1065360" y="2467957"/>
                  <a:pt x="1115020" y="2418292"/>
                  <a:pt x="1127464" y="2405848"/>
                </a:cubicBezTo>
                <a:cubicBezTo>
                  <a:pt x="1136342" y="2396970"/>
                  <a:pt x="1143651" y="2386179"/>
                  <a:pt x="1154097" y="2379215"/>
                </a:cubicBezTo>
                <a:cubicBezTo>
                  <a:pt x="1162975" y="2373297"/>
                  <a:pt x="1172629" y="2368404"/>
                  <a:pt x="1180730" y="2361460"/>
                </a:cubicBezTo>
                <a:cubicBezTo>
                  <a:pt x="1193440" y="2350566"/>
                  <a:pt x="1202312" y="2335235"/>
                  <a:pt x="1216241" y="2325949"/>
                </a:cubicBezTo>
                <a:cubicBezTo>
                  <a:pt x="1225119" y="2320031"/>
                  <a:pt x="1234543" y="2314859"/>
                  <a:pt x="1242874" y="2308194"/>
                </a:cubicBezTo>
                <a:cubicBezTo>
                  <a:pt x="1249410" y="2302965"/>
                  <a:pt x="1255400" y="2296974"/>
                  <a:pt x="1260629" y="2290438"/>
                </a:cubicBezTo>
                <a:cubicBezTo>
                  <a:pt x="1267294" y="2282106"/>
                  <a:pt x="1270052" y="2270470"/>
                  <a:pt x="1278384" y="2263805"/>
                </a:cubicBezTo>
                <a:cubicBezTo>
                  <a:pt x="1285691" y="2257959"/>
                  <a:pt x="1296139" y="2257887"/>
                  <a:pt x="1305017" y="2254928"/>
                </a:cubicBezTo>
                <a:cubicBezTo>
                  <a:pt x="1391240" y="2168705"/>
                  <a:pt x="1245685" y="2308966"/>
                  <a:pt x="1349406" y="2228295"/>
                </a:cubicBezTo>
                <a:cubicBezTo>
                  <a:pt x="1349428" y="2228278"/>
                  <a:pt x="1404638" y="2173062"/>
                  <a:pt x="1420427" y="2157273"/>
                </a:cubicBezTo>
                <a:cubicBezTo>
                  <a:pt x="1429305" y="2148395"/>
                  <a:pt x="1439527" y="2140684"/>
                  <a:pt x="1447060" y="2130640"/>
                </a:cubicBezTo>
                <a:cubicBezTo>
                  <a:pt x="1455938" y="2118803"/>
                  <a:pt x="1463795" y="2106128"/>
                  <a:pt x="1473693" y="2095130"/>
                </a:cubicBezTo>
                <a:cubicBezTo>
                  <a:pt x="1490491" y="2076466"/>
                  <a:pt x="1513031" y="2062757"/>
                  <a:pt x="1526959" y="2041864"/>
                </a:cubicBezTo>
                <a:cubicBezTo>
                  <a:pt x="1532877" y="2032986"/>
                  <a:pt x="1538049" y="2023563"/>
                  <a:pt x="1544714" y="2015231"/>
                </a:cubicBezTo>
                <a:cubicBezTo>
                  <a:pt x="1549943" y="2008695"/>
                  <a:pt x="1557448" y="2004171"/>
                  <a:pt x="1562470" y="1997475"/>
                </a:cubicBezTo>
                <a:cubicBezTo>
                  <a:pt x="1575273" y="1980404"/>
                  <a:pt x="1586143" y="1961964"/>
                  <a:pt x="1597980" y="1944209"/>
                </a:cubicBezTo>
                <a:lnTo>
                  <a:pt x="1615736" y="1917576"/>
                </a:lnTo>
                <a:cubicBezTo>
                  <a:pt x="1631336" y="1870773"/>
                  <a:pt x="1614302" y="1908642"/>
                  <a:pt x="1651246" y="1864310"/>
                </a:cubicBezTo>
                <a:cubicBezTo>
                  <a:pt x="1681517" y="1827985"/>
                  <a:pt x="1657813" y="1845584"/>
                  <a:pt x="1686757" y="1802167"/>
                </a:cubicBezTo>
                <a:cubicBezTo>
                  <a:pt x="1691400" y="1795203"/>
                  <a:pt x="1698594" y="1790330"/>
                  <a:pt x="1704512" y="1784411"/>
                </a:cubicBezTo>
                <a:cubicBezTo>
                  <a:pt x="1710431" y="1769615"/>
                  <a:pt x="1713822" y="1753537"/>
                  <a:pt x="1722268" y="1740023"/>
                </a:cubicBezTo>
                <a:cubicBezTo>
                  <a:pt x="1728922" y="1729377"/>
                  <a:pt x="1740864" y="1723035"/>
                  <a:pt x="1748901" y="1713390"/>
                </a:cubicBezTo>
                <a:cubicBezTo>
                  <a:pt x="1810700" y="1639231"/>
                  <a:pt x="1715480" y="1737933"/>
                  <a:pt x="1793289" y="1660124"/>
                </a:cubicBezTo>
                <a:cubicBezTo>
                  <a:pt x="1820588" y="1605525"/>
                  <a:pt x="1803702" y="1635627"/>
                  <a:pt x="1846555" y="1571347"/>
                </a:cubicBezTo>
                <a:cubicBezTo>
                  <a:pt x="1861933" y="1548280"/>
                  <a:pt x="1872585" y="1531233"/>
                  <a:pt x="1890943" y="1509204"/>
                </a:cubicBezTo>
                <a:cubicBezTo>
                  <a:pt x="1896302" y="1502774"/>
                  <a:pt x="1903834" y="1498259"/>
                  <a:pt x="1908699" y="1491448"/>
                </a:cubicBezTo>
                <a:cubicBezTo>
                  <a:pt x="1960268" y="1419252"/>
                  <a:pt x="1913124" y="1469269"/>
                  <a:pt x="1953087" y="1429304"/>
                </a:cubicBezTo>
                <a:cubicBezTo>
                  <a:pt x="1960978" y="1405632"/>
                  <a:pt x="1965094" y="1389100"/>
                  <a:pt x="1979720" y="1367161"/>
                </a:cubicBezTo>
                <a:cubicBezTo>
                  <a:pt x="1984363" y="1360197"/>
                  <a:pt x="1992247" y="1355941"/>
                  <a:pt x="1997476" y="1349405"/>
                </a:cubicBezTo>
                <a:cubicBezTo>
                  <a:pt x="2004141" y="1341073"/>
                  <a:pt x="2009029" y="1331454"/>
                  <a:pt x="2015231" y="1322772"/>
                </a:cubicBezTo>
                <a:cubicBezTo>
                  <a:pt x="2041608" y="1285845"/>
                  <a:pt x="2034388" y="1294739"/>
                  <a:pt x="2059619" y="1269506"/>
                </a:cubicBezTo>
                <a:cubicBezTo>
                  <a:pt x="2062578" y="1260628"/>
                  <a:pt x="2064312" y="1251243"/>
                  <a:pt x="2068497" y="1242873"/>
                </a:cubicBezTo>
                <a:cubicBezTo>
                  <a:pt x="2073269" y="1233330"/>
                  <a:pt x="2080050" y="1224922"/>
                  <a:pt x="2086252" y="1216240"/>
                </a:cubicBezTo>
                <a:cubicBezTo>
                  <a:pt x="2141328" y="1139133"/>
                  <a:pt x="2088783" y="1216882"/>
                  <a:pt x="2130641" y="1154097"/>
                </a:cubicBezTo>
                <a:cubicBezTo>
                  <a:pt x="2148642" y="1100090"/>
                  <a:pt x="2127771" y="1154921"/>
                  <a:pt x="2157274" y="1100831"/>
                </a:cubicBezTo>
                <a:cubicBezTo>
                  <a:pt x="2169948" y="1077595"/>
                  <a:pt x="2180947" y="1053483"/>
                  <a:pt x="2192784" y="1029809"/>
                </a:cubicBezTo>
                <a:cubicBezTo>
                  <a:pt x="2198702" y="1017972"/>
                  <a:pt x="2201182" y="1003657"/>
                  <a:pt x="2210540" y="994299"/>
                </a:cubicBezTo>
                <a:lnTo>
                  <a:pt x="2228295" y="976543"/>
                </a:lnTo>
                <a:cubicBezTo>
                  <a:pt x="2236186" y="952870"/>
                  <a:pt x="2240302" y="936340"/>
                  <a:pt x="2254928" y="914400"/>
                </a:cubicBezTo>
                <a:cubicBezTo>
                  <a:pt x="2259571" y="907436"/>
                  <a:pt x="2266765" y="902563"/>
                  <a:pt x="2272683" y="896644"/>
                </a:cubicBezTo>
                <a:cubicBezTo>
                  <a:pt x="2292703" y="836587"/>
                  <a:pt x="2266263" y="909483"/>
                  <a:pt x="2308194" y="825623"/>
                </a:cubicBezTo>
                <a:cubicBezTo>
                  <a:pt x="2312379" y="817253"/>
                  <a:pt x="2312887" y="807360"/>
                  <a:pt x="2317072" y="798990"/>
                </a:cubicBezTo>
                <a:cubicBezTo>
                  <a:pt x="2321844" y="789447"/>
                  <a:pt x="2329534" y="781621"/>
                  <a:pt x="2334827" y="772357"/>
                </a:cubicBezTo>
                <a:cubicBezTo>
                  <a:pt x="2341393" y="760867"/>
                  <a:pt x="2346016" y="748336"/>
                  <a:pt x="2352582" y="736846"/>
                </a:cubicBezTo>
                <a:cubicBezTo>
                  <a:pt x="2362965" y="718676"/>
                  <a:pt x="2385542" y="689942"/>
                  <a:pt x="2396971" y="674703"/>
                </a:cubicBezTo>
                <a:cubicBezTo>
                  <a:pt x="2419283" y="607761"/>
                  <a:pt x="2389185" y="690275"/>
                  <a:pt x="2423604" y="621437"/>
                </a:cubicBezTo>
                <a:cubicBezTo>
                  <a:pt x="2427789" y="613067"/>
                  <a:pt x="2426736" y="602191"/>
                  <a:pt x="2432481" y="594804"/>
                </a:cubicBezTo>
                <a:cubicBezTo>
                  <a:pt x="2447897" y="574983"/>
                  <a:pt x="2467991" y="559293"/>
                  <a:pt x="2485747" y="541537"/>
                </a:cubicBezTo>
                <a:cubicBezTo>
                  <a:pt x="2491666" y="535618"/>
                  <a:pt x="2498481" y="530478"/>
                  <a:pt x="2503503" y="523782"/>
                </a:cubicBezTo>
                <a:cubicBezTo>
                  <a:pt x="2521258" y="500108"/>
                  <a:pt x="2535844" y="473686"/>
                  <a:pt x="2556769" y="452761"/>
                </a:cubicBezTo>
                <a:cubicBezTo>
                  <a:pt x="2571565" y="437965"/>
                  <a:pt x="2589550" y="425783"/>
                  <a:pt x="2601157" y="408372"/>
                </a:cubicBezTo>
                <a:cubicBezTo>
                  <a:pt x="2607075" y="399494"/>
                  <a:pt x="2612082" y="389936"/>
                  <a:pt x="2618912" y="381739"/>
                </a:cubicBezTo>
                <a:cubicBezTo>
                  <a:pt x="2626949" y="372094"/>
                  <a:pt x="2637374" y="364638"/>
                  <a:pt x="2645545" y="355106"/>
                </a:cubicBezTo>
                <a:cubicBezTo>
                  <a:pt x="2655174" y="343872"/>
                  <a:pt x="2662348" y="330655"/>
                  <a:pt x="2672178" y="319596"/>
                </a:cubicBezTo>
                <a:cubicBezTo>
                  <a:pt x="2686080" y="303956"/>
                  <a:pt x="2701771" y="290003"/>
                  <a:pt x="2716567" y="275207"/>
                </a:cubicBezTo>
                <a:lnTo>
                  <a:pt x="2743200" y="248574"/>
                </a:lnTo>
                <a:lnTo>
                  <a:pt x="2769833" y="221941"/>
                </a:lnTo>
                <a:cubicBezTo>
                  <a:pt x="2778711" y="213063"/>
                  <a:pt x="2786020" y="202272"/>
                  <a:pt x="2796466" y="195308"/>
                </a:cubicBezTo>
                <a:cubicBezTo>
                  <a:pt x="2872792" y="144425"/>
                  <a:pt x="2776222" y="205430"/>
                  <a:pt x="2849732" y="168675"/>
                </a:cubicBezTo>
                <a:cubicBezTo>
                  <a:pt x="2859275" y="163903"/>
                  <a:pt x="2866822" y="155692"/>
                  <a:pt x="2876365" y="150920"/>
                </a:cubicBezTo>
                <a:cubicBezTo>
                  <a:pt x="2889105" y="144550"/>
                  <a:pt x="2927126" y="136011"/>
                  <a:pt x="2938509" y="133165"/>
                </a:cubicBezTo>
                <a:cubicBezTo>
                  <a:pt x="2969498" y="102174"/>
                  <a:pt x="2948323" y="118056"/>
                  <a:pt x="3009530" y="97654"/>
                </a:cubicBezTo>
                <a:cubicBezTo>
                  <a:pt x="3018408" y="94695"/>
                  <a:pt x="3027474" y="92251"/>
                  <a:pt x="3036163" y="88776"/>
                </a:cubicBezTo>
                <a:cubicBezTo>
                  <a:pt x="3050959" y="82858"/>
                  <a:pt x="3065320" y="75707"/>
                  <a:pt x="3080551" y="71021"/>
                </a:cubicBezTo>
                <a:cubicBezTo>
                  <a:pt x="3103874" y="63845"/>
                  <a:pt x="3127899" y="59184"/>
                  <a:pt x="3151573" y="53266"/>
                </a:cubicBezTo>
                <a:cubicBezTo>
                  <a:pt x="3163410" y="50307"/>
                  <a:pt x="3175508" y="48246"/>
                  <a:pt x="3187083" y="44388"/>
                </a:cubicBezTo>
                <a:lnTo>
                  <a:pt x="3240349" y="26633"/>
                </a:lnTo>
                <a:cubicBezTo>
                  <a:pt x="3249227" y="23674"/>
                  <a:pt x="3257903" y="20025"/>
                  <a:pt x="3266982" y="17755"/>
                </a:cubicBezTo>
                <a:lnTo>
                  <a:pt x="3338004" y="0"/>
                </a:lnTo>
                <a:cubicBezTo>
                  <a:pt x="3447495" y="2959"/>
                  <a:pt x="3557070" y="3667"/>
                  <a:pt x="3666477" y="8877"/>
                </a:cubicBezTo>
                <a:cubicBezTo>
                  <a:pt x="3712165" y="11053"/>
                  <a:pt x="3711987" y="22530"/>
                  <a:pt x="3755254" y="35510"/>
                </a:cubicBezTo>
                <a:cubicBezTo>
                  <a:pt x="3769707" y="39846"/>
                  <a:pt x="3785085" y="40418"/>
                  <a:pt x="3799643" y="44388"/>
                </a:cubicBezTo>
                <a:cubicBezTo>
                  <a:pt x="3817699" y="49312"/>
                  <a:pt x="3835154" y="56225"/>
                  <a:pt x="3852909" y="62143"/>
                </a:cubicBezTo>
                <a:cubicBezTo>
                  <a:pt x="3861787" y="65102"/>
                  <a:pt x="3870366" y="69186"/>
                  <a:pt x="3879542" y="71021"/>
                </a:cubicBezTo>
                <a:cubicBezTo>
                  <a:pt x="3987686" y="92651"/>
                  <a:pt x="3853298" y="63864"/>
                  <a:pt x="3977196" y="97654"/>
                </a:cubicBezTo>
                <a:cubicBezTo>
                  <a:pt x="3991753" y="101624"/>
                  <a:pt x="4006854" y="103259"/>
                  <a:pt x="4021584" y="106532"/>
                </a:cubicBezTo>
                <a:cubicBezTo>
                  <a:pt x="4033495" y="109179"/>
                  <a:pt x="4045036" y="113554"/>
                  <a:pt x="4057095" y="115409"/>
                </a:cubicBezTo>
                <a:cubicBezTo>
                  <a:pt x="4119609" y="125026"/>
                  <a:pt x="4134257" y="120720"/>
                  <a:pt x="4190260" y="133165"/>
                </a:cubicBezTo>
                <a:cubicBezTo>
                  <a:pt x="4199395" y="135195"/>
                  <a:pt x="4207895" y="139471"/>
                  <a:pt x="4216893" y="142042"/>
                </a:cubicBezTo>
                <a:cubicBezTo>
                  <a:pt x="4228625" y="145394"/>
                  <a:pt x="4240672" y="147568"/>
                  <a:pt x="4252404" y="150920"/>
                </a:cubicBezTo>
                <a:cubicBezTo>
                  <a:pt x="4293095" y="162546"/>
                  <a:pt x="4266763" y="155321"/>
                  <a:pt x="4305670" y="177553"/>
                </a:cubicBezTo>
                <a:cubicBezTo>
                  <a:pt x="4317160" y="184119"/>
                  <a:pt x="4330169" y="187967"/>
                  <a:pt x="4341180" y="195308"/>
                </a:cubicBezTo>
                <a:cubicBezTo>
                  <a:pt x="4389923" y="227804"/>
                  <a:pt x="4323750" y="201336"/>
                  <a:pt x="4385569" y="221941"/>
                </a:cubicBezTo>
                <a:cubicBezTo>
                  <a:pt x="4445997" y="282372"/>
                  <a:pt x="4351580" y="190272"/>
                  <a:pt x="4429957" y="257452"/>
                </a:cubicBezTo>
                <a:cubicBezTo>
                  <a:pt x="4442667" y="268346"/>
                  <a:pt x="4452870" y="281940"/>
                  <a:pt x="4465468" y="292963"/>
                </a:cubicBezTo>
                <a:cubicBezTo>
                  <a:pt x="4476603" y="302706"/>
                  <a:pt x="4489611" y="310124"/>
                  <a:pt x="4500978" y="319596"/>
                </a:cubicBezTo>
                <a:cubicBezTo>
                  <a:pt x="4507408" y="324954"/>
                  <a:pt x="4512379" y="331904"/>
                  <a:pt x="4518734" y="337351"/>
                </a:cubicBezTo>
                <a:cubicBezTo>
                  <a:pt x="4533121" y="349682"/>
                  <a:pt x="4548862" y="360384"/>
                  <a:pt x="4563122" y="372862"/>
                </a:cubicBezTo>
                <a:cubicBezTo>
                  <a:pt x="4572570" y="381130"/>
                  <a:pt x="4580110" y="391458"/>
                  <a:pt x="4589755" y="399495"/>
                </a:cubicBezTo>
                <a:cubicBezTo>
                  <a:pt x="4621556" y="425995"/>
                  <a:pt x="4661810" y="432119"/>
                  <a:pt x="4687409" y="470516"/>
                </a:cubicBezTo>
                <a:cubicBezTo>
                  <a:pt x="4704867" y="496702"/>
                  <a:pt x="4706166" y="502422"/>
                  <a:pt x="4731798" y="523782"/>
                </a:cubicBezTo>
                <a:cubicBezTo>
                  <a:pt x="4739995" y="530612"/>
                  <a:pt x="4749553" y="535619"/>
                  <a:pt x="4758431" y="541537"/>
                </a:cubicBezTo>
                <a:cubicBezTo>
                  <a:pt x="4802509" y="607655"/>
                  <a:pt x="4745862" y="526456"/>
                  <a:pt x="4802819" y="594804"/>
                </a:cubicBezTo>
                <a:cubicBezTo>
                  <a:pt x="4809650" y="603001"/>
                  <a:pt x="4813030" y="613892"/>
                  <a:pt x="4820575" y="621437"/>
                </a:cubicBezTo>
                <a:cubicBezTo>
                  <a:pt x="4831037" y="631899"/>
                  <a:pt x="4845026" y="638240"/>
                  <a:pt x="4856085" y="648070"/>
                </a:cubicBezTo>
                <a:cubicBezTo>
                  <a:pt x="4871725" y="661972"/>
                  <a:pt x="4885678" y="677662"/>
                  <a:pt x="4900474" y="692458"/>
                </a:cubicBezTo>
                <a:lnTo>
                  <a:pt x="4935984" y="727969"/>
                </a:lnTo>
                <a:cubicBezTo>
                  <a:pt x="4944862" y="736847"/>
                  <a:pt x="4955653" y="744156"/>
                  <a:pt x="4962617" y="754602"/>
                </a:cubicBezTo>
                <a:cubicBezTo>
                  <a:pt x="4986292" y="790113"/>
                  <a:pt x="4971495" y="775317"/>
                  <a:pt x="5007006" y="798990"/>
                </a:cubicBezTo>
                <a:cubicBezTo>
                  <a:pt x="5012924" y="807868"/>
                  <a:pt x="5019468" y="816359"/>
                  <a:pt x="5024761" y="825623"/>
                </a:cubicBezTo>
                <a:cubicBezTo>
                  <a:pt x="5031327" y="837113"/>
                  <a:pt x="5034391" y="850688"/>
                  <a:pt x="5042516" y="861134"/>
                </a:cubicBezTo>
                <a:cubicBezTo>
                  <a:pt x="5055363" y="877651"/>
                  <a:pt x="5075298" y="888111"/>
                  <a:pt x="5086905" y="905522"/>
                </a:cubicBezTo>
                <a:cubicBezTo>
                  <a:pt x="5110578" y="941033"/>
                  <a:pt x="5095782" y="926237"/>
                  <a:pt x="5131293" y="949910"/>
                </a:cubicBezTo>
                <a:cubicBezTo>
                  <a:pt x="5140171" y="961747"/>
                  <a:pt x="5147464" y="974959"/>
                  <a:pt x="5157926" y="985421"/>
                </a:cubicBezTo>
                <a:cubicBezTo>
                  <a:pt x="5168388" y="995883"/>
                  <a:pt x="5183808" y="1000820"/>
                  <a:pt x="5193437" y="1012054"/>
                </a:cubicBezTo>
                <a:cubicBezTo>
                  <a:pt x="5202050" y="1022102"/>
                  <a:pt x="5204178" y="1036343"/>
                  <a:pt x="5211192" y="1047565"/>
                </a:cubicBezTo>
                <a:cubicBezTo>
                  <a:pt x="5219034" y="1060112"/>
                  <a:pt x="5228196" y="1071841"/>
                  <a:pt x="5237825" y="1083075"/>
                </a:cubicBezTo>
                <a:cubicBezTo>
                  <a:pt x="5245996" y="1092607"/>
                  <a:pt x="5256287" y="1100176"/>
                  <a:pt x="5264458" y="1109708"/>
                </a:cubicBezTo>
                <a:cubicBezTo>
                  <a:pt x="5274087" y="1120942"/>
                  <a:pt x="5281462" y="1133985"/>
                  <a:pt x="5291091" y="1145219"/>
                </a:cubicBezTo>
                <a:cubicBezTo>
                  <a:pt x="5299262" y="1154751"/>
                  <a:pt x="5309687" y="1162207"/>
                  <a:pt x="5317724" y="1171852"/>
                </a:cubicBezTo>
                <a:cubicBezTo>
                  <a:pt x="5324554" y="1180049"/>
                  <a:pt x="5327934" y="1190940"/>
                  <a:pt x="5335479" y="1198485"/>
                </a:cubicBezTo>
                <a:cubicBezTo>
                  <a:pt x="5377512" y="1240518"/>
                  <a:pt x="5358511" y="1183845"/>
                  <a:pt x="5406501" y="1260629"/>
                </a:cubicBezTo>
                <a:cubicBezTo>
                  <a:pt x="5421297" y="1284303"/>
                  <a:pt x="5435901" y="1308097"/>
                  <a:pt x="5450889" y="1331650"/>
                </a:cubicBezTo>
                <a:cubicBezTo>
                  <a:pt x="5456617" y="1340652"/>
                  <a:pt x="5461099" y="1350738"/>
                  <a:pt x="5468644" y="1358283"/>
                </a:cubicBezTo>
                <a:cubicBezTo>
                  <a:pt x="5480481" y="1370120"/>
                  <a:pt x="5494111" y="1380402"/>
                  <a:pt x="5504155" y="1393794"/>
                </a:cubicBezTo>
                <a:cubicBezTo>
                  <a:pt x="5513033" y="1405631"/>
                  <a:pt x="5522188" y="1417264"/>
                  <a:pt x="5530788" y="1429304"/>
                </a:cubicBezTo>
                <a:cubicBezTo>
                  <a:pt x="5536990" y="1437986"/>
                  <a:pt x="5541517" y="1447907"/>
                  <a:pt x="5548543" y="1455937"/>
                </a:cubicBezTo>
                <a:cubicBezTo>
                  <a:pt x="5562322" y="1471685"/>
                  <a:pt x="5581325" y="1482915"/>
                  <a:pt x="5592932" y="1500326"/>
                </a:cubicBezTo>
                <a:cubicBezTo>
                  <a:pt x="5622295" y="1544371"/>
                  <a:pt x="5603140" y="1519411"/>
                  <a:pt x="5655076" y="1571347"/>
                </a:cubicBezTo>
                <a:cubicBezTo>
                  <a:pt x="5660995" y="1577266"/>
                  <a:pt x="5664890" y="1586456"/>
                  <a:pt x="5672831" y="1589103"/>
                </a:cubicBezTo>
                <a:lnTo>
                  <a:pt x="5699464" y="1597980"/>
                </a:lnTo>
                <a:cubicBezTo>
                  <a:pt x="5711301" y="1606858"/>
                  <a:pt x="5723741" y="1614984"/>
                  <a:pt x="5734975" y="1624613"/>
                </a:cubicBezTo>
                <a:cubicBezTo>
                  <a:pt x="5794791" y="1675883"/>
                  <a:pt x="5729373" y="1629755"/>
                  <a:pt x="5788241" y="1669002"/>
                </a:cubicBezTo>
                <a:cubicBezTo>
                  <a:pt x="5833577" y="1737007"/>
                  <a:pt x="5769747" y="1645034"/>
                  <a:pt x="5841507" y="1731145"/>
                </a:cubicBezTo>
                <a:cubicBezTo>
                  <a:pt x="5922067" y="1827816"/>
                  <a:pt x="5861891" y="1777505"/>
                  <a:pt x="5930283" y="1828800"/>
                </a:cubicBezTo>
                <a:cubicBezTo>
                  <a:pt x="5936202" y="1840637"/>
                  <a:pt x="5940698" y="1853299"/>
                  <a:pt x="5948039" y="1864310"/>
                </a:cubicBezTo>
                <a:cubicBezTo>
                  <a:pt x="5962226" y="1885590"/>
                  <a:pt x="5972995" y="1882548"/>
                  <a:pt x="5992427" y="1899821"/>
                </a:cubicBezTo>
                <a:cubicBezTo>
                  <a:pt x="6011194" y="1916503"/>
                  <a:pt x="6031765" y="1932194"/>
                  <a:pt x="6045693" y="1953087"/>
                </a:cubicBezTo>
                <a:cubicBezTo>
                  <a:pt x="6051611" y="1961965"/>
                  <a:pt x="6055116" y="1973055"/>
                  <a:pt x="6063448" y="1979720"/>
                </a:cubicBezTo>
                <a:cubicBezTo>
                  <a:pt x="6115796" y="2021598"/>
                  <a:pt x="6123672" y="2016137"/>
                  <a:pt x="6169980" y="2041864"/>
                </a:cubicBezTo>
                <a:cubicBezTo>
                  <a:pt x="6185064" y="2050244"/>
                  <a:pt x="6200012" y="2058925"/>
                  <a:pt x="6214369" y="2068497"/>
                </a:cubicBezTo>
                <a:cubicBezTo>
                  <a:pt x="6226680" y="2076704"/>
                  <a:pt x="6237033" y="2087789"/>
                  <a:pt x="6249879" y="2095130"/>
                </a:cubicBezTo>
                <a:cubicBezTo>
                  <a:pt x="6258004" y="2099773"/>
                  <a:pt x="6267634" y="2101048"/>
                  <a:pt x="6276512" y="2104007"/>
                </a:cubicBezTo>
                <a:cubicBezTo>
                  <a:pt x="6285390" y="2109926"/>
                  <a:pt x="6294813" y="2115098"/>
                  <a:pt x="6303145" y="2121763"/>
                </a:cubicBezTo>
                <a:cubicBezTo>
                  <a:pt x="6309681" y="2126992"/>
                  <a:pt x="6313724" y="2135212"/>
                  <a:pt x="6320901" y="2139518"/>
                </a:cubicBezTo>
                <a:cubicBezTo>
                  <a:pt x="6330001" y="2144978"/>
                  <a:pt x="6376407" y="2155614"/>
                  <a:pt x="6383044" y="2157273"/>
                </a:cubicBezTo>
                <a:cubicBezTo>
                  <a:pt x="6446462" y="2199552"/>
                  <a:pt x="6415608" y="2187608"/>
                  <a:pt x="6471821" y="2201662"/>
                </a:cubicBezTo>
                <a:cubicBezTo>
                  <a:pt x="6534280" y="2243300"/>
                  <a:pt x="6455081" y="2195385"/>
                  <a:pt x="6542843" y="2228295"/>
                </a:cubicBezTo>
                <a:cubicBezTo>
                  <a:pt x="6552833" y="2232041"/>
                  <a:pt x="6559669" y="2241847"/>
                  <a:pt x="6569476" y="2246050"/>
                </a:cubicBezTo>
                <a:cubicBezTo>
                  <a:pt x="6580690" y="2250856"/>
                  <a:pt x="6593149" y="2251969"/>
                  <a:pt x="6604986" y="2254928"/>
                </a:cubicBezTo>
                <a:cubicBezTo>
                  <a:pt x="6637356" y="2287296"/>
                  <a:pt x="6605896" y="2261927"/>
                  <a:pt x="6658252" y="2281561"/>
                </a:cubicBezTo>
                <a:cubicBezTo>
                  <a:pt x="6670643" y="2286208"/>
                  <a:pt x="6681475" y="2294401"/>
                  <a:pt x="6693763" y="2299316"/>
                </a:cubicBezTo>
                <a:cubicBezTo>
                  <a:pt x="6711140" y="2306267"/>
                  <a:pt x="6729274" y="2311153"/>
                  <a:pt x="6747029" y="2317071"/>
                </a:cubicBezTo>
                <a:cubicBezTo>
                  <a:pt x="6755907" y="2320030"/>
                  <a:pt x="6764351" y="2325018"/>
                  <a:pt x="6773662" y="2325949"/>
                </a:cubicBezTo>
                <a:lnTo>
                  <a:pt x="6862439" y="2334827"/>
                </a:lnTo>
                <a:cubicBezTo>
                  <a:pt x="7039829" y="2379172"/>
                  <a:pt x="6784517" y="2314383"/>
                  <a:pt x="6924582" y="2352582"/>
                </a:cubicBezTo>
                <a:cubicBezTo>
                  <a:pt x="6948125" y="2359003"/>
                  <a:pt x="6971930" y="2364419"/>
                  <a:pt x="6995604" y="2370337"/>
                </a:cubicBezTo>
                <a:cubicBezTo>
                  <a:pt x="7007441" y="2373296"/>
                  <a:pt x="7019539" y="2375357"/>
                  <a:pt x="7031114" y="2379215"/>
                </a:cubicBezTo>
                <a:cubicBezTo>
                  <a:pt x="7064782" y="2390438"/>
                  <a:pt x="7077140" y="2396322"/>
                  <a:pt x="7119891" y="2396970"/>
                </a:cubicBezTo>
                <a:cubicBezTo>
                  <a:pt x="7294465" y="2399615"/>
                  <a:pt x="7469080" y="2396970"/>
                  <a:pt x="7643674" y="2396970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07968" y="5373216"/>
            <a:ext cx="2217944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Time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1238660" y="3086962"/>
            <a:ext cx="15481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Revenue £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935760" y="1570804"/>
            <a:ext cx="0" cy="34563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557964" y="1532087"/>
            <a:ext cx="1289645" cy="86409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Development</a:t>
            </a:r>
          </a:p>
        </p:txBody>
      </p:sp>
      <p:cxnSp>
        <p:nvCxnSpPr>
          <p:cNvPr id="10" name="Straight Connector 9"/>
          <p:cNvCxnSpPr>
            <a:stCxn id="5" idx="99"/>
          </p:cNvCxnSpPr>
          <p:nvPr/>
        </p:nvCxnSpPr>
        <p:spPr>
          <a:xfrm>
            <a:off x="7320588" y="2560941"/>
            <a:ext cx="3310608" cy="399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>
          <a:xfrm rot="6500468">
            <a:off x="9737886" y="1174770"/>
            <a:ext cx="1454728" cy="13658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201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929A-7BD9-49CD-AF49-B7053B0B9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Watch the theory video on extension strategies and make notes </a:t>
            </a:r>
            <a:endParaRPr lang="en-GB" dirty="0"/>
          </a:p>
        </p:txBody>
      </p:sp>
      <p:pic>
        <p:nvPicPr>
          <p:cNvPr id="4" name="Online Media 3" title="Extension Strategies">
            <a:hlinkClick r:id="" action="ppaction://media"/>
            <a:extLst>
              <a:ext uri="{FF2B5EF4-FFF2-40B4-BE49-F238E27FC236}">
                <a16:creationId xmlns:a16="http://schemas.microsoft.com/office/drawing/2014/main" id="{EEF65CB9-B7C3-42E6-B356-B6C0B8EAA6F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71449" y="1868155"/>
            <a:ext cx="6249101" cy="353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1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Worksheet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86425"/>
            <a:ext cx="10515600" cy="4229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4631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8BA26-25B3-4EDE-8BD7-BD89CC704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Assess the impact of Lucozade's use of an extension strategy for the product? </a:t>
            </a:r>
            <a:endParaRPr lang="en-GB" dirty="0"/>
          </a:p>
        </p:txBody>
      </p:sp>
      <p:pic>
        <p:nvPicPr>
          <p:cNvPr id="4" name="Online Media 3" title="Product Lifecycle - The rebranding of Lucozade">
            <a:hlinkClick r:id="" action="ppaction://media"/>
            <a:extLst>
              <a:ext uri="{FF2B5EF4-FFF2-40B4-BE49-F238E27FC236}">
                <a16:creationId xmlns:a16="http://schemas.microsoft.com/office/drawing/2014/main" id="{511E28E3-8FEC-40F0-BA88-B99C3CA6EBB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2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1DC8-2BD0-4EC7-98DA-4094103E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Open Sans" panose="020B0606030504020204" pitchFamily="34" charset="0"/>
              </a:rPr>
              <a:t>Assess the impact of Lucozade's use of an extension strategy for the product? 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02DAD-AF27-488D-9398-24C252393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nline Media 3" title="Product Lifecycle - The rebranding of Lucozade">
            <a:hlinkClick r:id="" action="ppaction://media"/>
            <a:extLst>
              <a:ext uri="{FF2B5EF4-FFF2-40B4-BE49-F238E27FC236}">
                <a16:creationId xmlns:a16="http://schemas.microsoft.com/office/drawing/2014/main" id="{752BFBD5-D9EC-4C5B-863C-730B3C8EA43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63552" y="1600200"/>
            <a:ext cx="8147248" cy="459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2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B7F8-7500-4B04-BCC2-1E509A7D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Open Sans" panose="020B0606030504020204" pitchFamily="34" charset="0"/>
              </a:rPr>
              <a:t>Assess the impact of Lucozade's use of an extension strategy for the product? </a:t>
            </a:r>
            <a:endParaRPr lang="en-GB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5DED0F-EFDB-45DB-BEC5-38CF955A2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417638"/>
            <a:ext cx="5204520" cy="272722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1972 –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Who is the drink targeted at?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What is the purpose of the drink?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Why is it sold in such a big bottle?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What is the end slogan?</a:t>
            </a:r>
          </a:p>
          <a:p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06E547E-2A5B-4B36-BEA9-4BBAD575692D}"/>
              </a:ext>
            </a:extLst>
          </p:cNvPr>
          <p:cNvSpPr txBox="1">
            <a:spLocks/>
          </p:cNvSpPr>
          <p:nvPr/>
        </p:nvSpPr>
        <p:spPr>
          <a:xfrm>
            <a:off x="609600" y="4068606"/>
            <a:ext cx="5217840" cy="2438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Mid 1980’s –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Has the target market changed?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What image does Lucozade now want?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Why has the bottle shrunk?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How and why has the end slogan changed?</a:t>
            </a: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9D76C23-666E-4967-96A4-DC08F4789BC3}"/>
              </a:ext>
            </a:extLst>
          </p:cNvPr>
          <p:cNvSpPr txBox="1">
            <a:spLocks/>
          </p:cNvSpPr>
          <p:nvPr/>
        </p:nvSpPr>
        <p:spPr>
          <a:xfrm>
            <a:off x="6095999" y="1417638"/>
            <a:ext cx="5204519" cy="25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Late 1980’s –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Who is the drink now marketed at?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What adjective is used to describe the drink and why?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Why does the ingredient `Glucose` get mentioned?</a:t>
            </a: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2B2D82E4-37A3-42CE-AC3E-0B8A2BBCD8F0}"/>
              </a:ext>
            </a:extLst>
          </p:cNvPr>
          <p:cNvSpPr txBox="1">
            <a:spLocks/>
          </p:cNvSpPr>
          <p:nvPr/>
        </p:nvSpPr>
        <p:spPr>
          <a:xfrm>
            <a:off x="6095998" y="4068606"/>
            <a:ext cx="5204519" cy="25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1990’s –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Why are Lucozade introducing words like `Isotonic`?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What do you notice about the packaging?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Why is Lucozade using cans?</a:t>
            </a:r>
          </a:p>
        </p:txBody>
      </p:sp>
    </p:spTree>
    <p:extLst>
      <p:ext uri="{BB962C8B-B14F-4D97-AF65-F5344CB8AC3E}">
        <p14:creationId xmlns:p14="http://schemas.microsoft.com/office/powerpoint/2010/main" val="1047911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5CBD8-E495-4579-BF8C-360AFBF5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Open Sans" panose="020B0606030504020204" pitchFamily="34" charset="0"/>
              </a:rPr>
              <a:t>Assess the impact of Lucozade's use of an extension strategy for the product? </a:t>
            </a:r>
            <a:endParaRPr lang="en-GB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2ADB39-BCEA-4A3C-98EC-76FDB2B9C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794"/>
            <a:ext cx="5486400" cy="1728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2012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/>
              <a:t>How different is it from the first advert?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/>
              <a:t>Was the rebranding of Lucozade a success?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6" name="Online Media 5" title="Lucozade Energy: Find your flow (creative great ad tvc)">
            <a:hlinkClick r:id="" action="ppaction://media"/>
            <a:extLst>
              <a:ext uri="{FF2B5EF4-FFF2-40B4-BE49-F238E27FC236}">
                <a16:creationId xmlns:a16="http://schemas.microsoft.com/office/drawing/2014/main" id="{190D6D40-A516-47E9-9A4E-53F2EE65B34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51078" y="5170511"/>
            <a:ext cx="2540000" cy="1435100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9AD264B-20FE-4429-91DB-5C62167C6457}"/>
              </a:ext>
            </a:extLst>
          </p:cNvPr>
          <p:cNvSpPr txBox="1">
            <a:spLocks/>
          </p:cNvSpPr>
          <p:nvPr/>
        </p:nvSpPr>
        <p:spPr>
          <a:xfrm>
            <a:off x="609600" y="3347906"/>
            <a:ext cx="5486400" cy="1728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2015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How different is it from the last advert?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Who is the target audience?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What is the marketing message?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Online Media 7" title="Lucozade Sport | The Lionesses">
            <a:hlinkClick r:id="" action="ppaction://media"/>
            <a:extLst>
              <a:ext uri="{FF2B5EF4-FFF2-40B4-BE49-F238E27FC236}">
                <a16:creationId xmlns:a16="http://schemas.microsoft.com/office/drawing/2014/main" id="{857F4EF4-BBF0-47DD-9458-C113F355E75D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7536160" y="1683679"/>
            <a:ext cx="2540000" cy="1435100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62695E3-5526-42BD-85AE-A908C984A504}"/>
              </a:ext>
            </a:extLst>
          </p:cNvPr>
          <p:cNvSpPr txBox="1">
            <a:spLocks/>
          </p:cNvSpPr>
          <p:nvPr/>
        </p:nvSpPr>
        <p:spPr>
          <a:xfrm>
            <a:off x="6096000" y="3424141"/>
            <a:ext cx="5486400" cy="2218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2019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Who is the target audience?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How are they appealing to this target audience?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Why has the packaging changed?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How long will this campaign run for?</a:t>
            </a:r>
          </a:p>
        </p:txBody>
      </p:sp>
    </p:spTree>
    <p:extLst>
      <p:ext uri="{BB962C8B-B14F-4D97-AF65-F5344CB8AC3E}">
        <p14:creationId xmlns:p14="http://schemas.microsoft.com/office/powerpoint/2010/main" val="415013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3E5A6-3DB1-44EE-B80C-DF304FE38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2F6A6-8CDD-46FF-A6B7-9DC09A209DA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85000" lnSpcReduction="10000"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</a:rPr>
              <a:t>The length of time it takes for the life cycle to move from development to decline can vary massively from product to product.</a:t>
            </a:r>
            <a:br>
              <a:rPr lang="en-GB" b="0" i="0" dirty="0">
                <a:solidFill>
                  <a:srgbClr val="000000"/>
                </a:solidFill>
                <a:effectLst/>
              </a:rPr>
            </a:br>
            <a:br>
              <a:rPr lang="en-GB" b="0" i="0" dirty="0">
                <a:solidFill>
                  <a:srgbClr val="000000"/>
                </a:solidFill>
                <a:effectLst/>
              </a:rPr>
            </a:br>
            <a:r>
              <a:rPr lang="en-GB" b="0" i="0" dirty="0">
                <a:solidFill>
                  <a:srgbClr val="000000"/>
                </a:solidFill>
                <a:effectLst/>
              </a:rPr>
              <a:t>Can you think of any products:</a:t>
            </a:r>
          </a:p>
          <a:p>
            <a:pPr marL="0" indent="0">
              <a:buNone/>
            </a:pPr>
            <a:endParaRPr lang="en-GB" b="0" i="0" dirty="0">
              <a:solidFill>
                <a:srgbClr val="000000"/>
              </a:solidFill>
              <a:effectLst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</a:rPr>
              <a:t>That spend years in development?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</a:rPr>
              <a:t>That decline within weeks?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</a:rPr>
              <a:t>That are around for many years?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b="0" i="0" dirty="0">
                <a:solidFill>
                  <a:srgbClr val="000000"/>
                </a:solidFill>
                <a:effectLst/>
              </a:rPr>
              <a:t>​Why is it important to monitor a product's life cycle?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275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710" y="278039"/>
            <a:ext cx="10515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Product Lifecycle – extension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b="1" dirty="0"/>
              <a:t>Change the product</a:t>
            </a:r>
          </a:p>
          <a:p>
            <a:r>
              <a:rPr lang="en-GB" dirty="0"/>
              <a:t>Development or modification of a product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B. Change the promotion</a:t>
            </a:r>
          </a:p>
          <a:p>
            <a:r>
              <a:rPr lang="en-GB" dirty="0"/>
              <a:t>Rebranding or relaunching of products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146" y="4105303"/>
            <a:ext cx="3791679" cy="1945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661" y="2153345"/>
            <a:ext cx="23812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73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49"/>
            <a:ext cx="10515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Product lifecycle extension– modification of the product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1" y="1350725"/>
            <a:ext cx="10515600" cy="15696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Since its launch in 2007 the iPhone has been undergoing constant modification, adding new features and benefits to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encourage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consumers to buy the latest version.  Which version do you have? Are the labels correct?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35998"/>
            <a:ext cx="1516517" cy="26351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5682343"/>
            <a:ext cx="165622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iPhone </a:t>
            </a:r>
            <a:r>
              <a:rPr lang="en-GB" dirty="0" err="1"/>
              <a:t>XR</a:t>
            </a:r>
            <a:r>
              <a:rPr lang="en-GB" dirty="0"/>
              <a:t> £799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214" y="2935998"/>
            <a:ext cx="2218812" cy="34348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37026" y="2935998"/>
            <a:ext cx="1571712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iPhone </a:t>
            </a:r>
            <a:r>
              <a:rPr lang="en-GB" dirty="0" err="1"/>
              <a:t>XS</a:t>
            </a:r>
            <a:r>
              <a:rPr lang="en-GB" dirty="0"/>
              <a:t> Max</a:t>
            </a:r>
          </a:p>
          <a:p>
            <a:r>
              <a:rPr lang="en-GB" dirty="0"/>
              <a:t>£1099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754" y="2935998"/>
            <a:ext cx="2606046" cy="30207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96855" y="5867009"/>
            <a:ext cx="152798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iPhone 8 £749</a:t>
            </a:r>
          </a:p>
        </p:txBody>
      </p:sp>
    </p:spTree>
    <p:extLst>
      <p:ext uri="{BB962C8B-B14F-4D97-AF65-F5344CB8AC3E}">
        <p14:creationId xmlns:p14="http://schemas.microsoft.com/office/powerpoint/2010/main" val="2722847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800" dirty="0"/>
              <a:t>Product lifecycle extension: product modification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/>
              <a:t>Extension strategies are designed to extend the life of the product before it goes into decline</a:t>
            </a:r>
          </a:p>
          <a:p>
            <a:r>
              <a:rPr lang="en-GB" dirty="0"/>
              <a:t>One of the methods of extending the lifecycle is through product modification and a good example of this is cars, which retain the same engine but change the styling</a:t>
            </a:r>
          </a:p>
          <a:p>
            <a:r>
              <a:rPr lang="en-GB" dirty="0"/>
              <a:t>This strategy will either sell to a new market or remind the old market that its time to change the products to the new version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5" t="6556" r="205" b="-458"/>
          <a:stretch/>
        </p:blipFill>
        <p:spPr>
          <a:xfrm>
            <a:off x="6096000" y="1769722"/>
            <a:ext cx="5310588" cy="2231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843" y="4254420"/>
            <a:ext cx="3630385" cy="192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65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Suggested activity – timeline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/>
              <a:t>Find a car you are interested in and create a visual timeline by printing out images </a:t>
            </a:r>
          </a:p>
          <a:p>
            <a:r>
              <a:rPr lang="en-GB" dirty="0"/>
              <a:t>Can you show how the product has been modified over the years</a:t>
            </a:r>
          </a:p>
          <a:p>
            <a:r>
              <a:rPr lang="en-GB" dirty="0"/>
              <a:t>Can you also explain on your timeline how the product lifecycle extension will enable a business to continue to see the product in its modified form </a:t>
            </a:r>
          </a:p>
        </p:txBody>
      </p:sp>
      <p:pic>
        <p:nvPicPr>
          <p:cNvPr id="1026" name="Picture 2" descr="Image result for civic timel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2026" y="1825625"/>
            <a:ext cx="208429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33115" y="3701143"/>
            <a:ext cx="2220686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Your timeline could be horizontal or vertical</a:t>
            </a:r>
          </a:p>
        </p:txBody>
      </p:sp>
    </p:spTree>
    <p:extLst>
      <p:ext uri="{BB962C8B-B14F-4D97-AF65-F5344CB8AC3E}">
        <p14:creationId xmlns:p14="http://schemas.microsoft.com/office/powerpoint/2010/main" val="2210307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2884" y="1489331"/>
            <a:ext cx="11501361" cy="5180028"/>
            <a:chOff x="532884" y="1489331"/>
            <a:chExt cx="11501361" cy="51800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177" y="1489331"/>
              <a:ext cx="3312368" cy="287513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5398" y="1749190"/>
              <a:ext cx="4057816" cy="3018753"/>
            </a:xfrm>
            <a:prstGeom prst="rect">
              <a:avLst/>
            </a:prstGeom>
          </p:spPr>
        </p:pic>
        <p:pic>
          <p:nvPicPr>
            <p:cNvPr id="3074" name="Picture 2" descr="Image result for rebranded products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88322" y="3502325"/>
              <a:ext cx="4545923" cy="1724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Image result for rebranded products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84" y="4585037"/>
              <a:ext cx="4038372" cy="208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7400" y="1489331"/>
              <a:ext cx="3672408" cy="1612607"/>
            </a:xfrm>
            <a:prstGeom prst="rect">
              <a:avLst/>
            </a:prstGeom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34208" y="99459"/>
            <a:ext cx="10515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4800" dirty="0"/>
              <a:t>Product lifecycle extension - rebranding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27172" y="5127171"/>
            <a:ext cx="6814458" cy="132343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Many brands over the years have been through rebranding JIF to CIF is one of the most famous changes, others may be as simple as a pack or logo change, can you think of any other examples?</a:t>
            </a:r>
          </a:p>
        </p:txBody>
      </p:sp>
    </p:spTree>
    <p:extLst>
      <p:ext uri="{BB962C8B-B14F-4D97-AF65-F5344CB8AC3E}">
        <p14:creationId xmlns:p14="http://schemas.microsoft.com/office/powerpoint/2010/main" val="83539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From Edexcel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a) The product life cycle</a:t>
            </a:r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b) Extension strategies:</a:t>
            </a:r>
          </a:p>
          <a:p>
            <a:pPr lvl="1"/>
            <a:r>
              <a:rPr lang="en-GB" dirty="0">
                <a:highlight>
                  <a:srgbClr val="FFFF00"/>
                </a:highlight>
              </a:rPr>
              <a:t>product</a:t>
            </a:r>
          </a:p>
          <a:p>
            <a:pPr lvl="1"/>
            <a:r>
              <a:rPr lang="en-GB" dirty="0">
                <a:highlight>
                  <a:srgbClr val="FFFF00"/>
                </a:highlight>
              </a:rPr>
              <a:t>promotion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270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558" y="36056"/>
            <a:ext cx="10515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Product lifecycle extension – relaunch product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558" y="3451408"/>
            <a:ext cx="7072845" cy="14773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Just over 10 years ago, Burberry’s famous check design was banned in pubs and clubs from Aberdeen to Leicester for its association with hooliganism. Today, the company boasts brand ambassadors – can you name them?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4558" y="1618202"/>
            <a:ext cx="10907842" cy="4960210"/>
            <a:chOff x="522514" y="1618202"/>
            <a:chExt cx="11059886" cy="49602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4918" y="1875813"/>
              <a:ext cx="4620431" cy="100500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227" y="1618202"/>
              <a:ext cx="3454173" cy="420474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3766" y="5079566"/>
              <a:ext cx="1582869" cy="148676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3232" y="5079566"/>
              <a:ext cx="2248269" cy="149884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514" y="5079566"/>
              <a:ext cx="1838272" cy="142736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" y="1772163"/>
              <a:ext cx="4124325" cy="1552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6289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50528"/>
            <a:ext cx="12192000" cy="998389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dirty="0"/>
              <a:t>Product lifecycle extension – promotion</a:t>
            </a:r>
          </a:p>
        </p:txBody>
      </p:sp>
      <p:sp>
        <p:nvSpPr>
          <p:cNvPr id="6" name="AutoShape 2" descr="Image result for north face jacke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31504" y="1340768"/>
            <a:ext cx="8892480" cy="5203553"/>
            <a:chOff x="1631504" y="1340768"/>
            <a:chExt cx="8892480" cy="5203553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504" y="1340768"/>
              <a:ext cx="4150554" cy="5112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1477702"/>
              <a:ext cx="2185978" cy="279014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8174" y="1628800"/>
              <a:ext cx="1584176" cy="77096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1984" y="4267846"/>
              <a:ext cx="4572000" cy="2276475"/>
            </a:xfrm>
            <a:prstGeom prst="rect">
              <a:avLst/>
            </a:prstGeom>
          </p:spPr>
        </p:pic>
      </p:grpSp>
      <p:sp>
        <p:nvSpPr>
          <p:cNvPr id="11" name="Rounded Rectangle 10"/>
          <p:cNvSpPr/>
          <p:nvPr/>
        </p:nvSpPr>
        <p:spPr>
          <a:xfrm>
            <a:off x="8281978" y="2636912"/>
            <a:ext cx="1990486" cy="129614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North Face has found a new target market in teenagers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-50590" y="5417840"/>
            <a:ext cx="3024336" cy="144016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Daily Mail article – on colouring books for adults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/>
              </a:rPr>
              <a:t>here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654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99864" cy="13255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Starter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99865" cy="43513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What do you think these are?  How do they work?  What do they cost?</a:t>
            </a: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904" y="2648744"/>
            <a:ext cx="3152775" cy="2705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6679" y="2648744"/>
            <a:ext cx="59436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9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Definition of marketing and marketing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Marketing</a:t>
            </a:r>
            <a:r>
              <a:rPr lang="en-GB" dirty="0"/>
              <a:t>:  The management process of identifying, anticipating and satisfying consumer demands for profit</a:t>
            </a:r>
          </a:p>
          <a:p>
            <a:endParaRPr lang="en-GB" dirty="0"/>
          </a:p>
          <a:p>
            <a:r>
              <a:rPr lang="en-GB" dirty="0">
                <a:latin typeface="Arial Black" panose="020B0A04020102020204" pitchFamily="34" charset="0"/>
              </a:rPr>
              <a:t>Marketing strategy</a:t>
            </a:r>
            <a:r>
              <a:rPr lang="en-GB" dirty="0"/>
              <a:t>:  The methods used by a business to achieve their marketing objectives</a:t>
            </a:r>
          </a:p>
        </p:txBody>
      </p:sp>
    </p:spTree>
    <p:extLst>
      <p:ext uri="{BB962C8B-B14F-4D97-AF65-F5344CB8AC3E}">
        <p14:creationId xmlns:p14="http://schemas.microsoft.com/office/powerpoint/2010/main" val="212933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You will need a ruler and selection of colours for this lesson</a:t>
            </a:r>
          </a:p>
        </p:txBody>
      </p:sp>
      <p:pic>
        <p:nvPicPr>
          <p:cNvPr id="1026" name="Picture 2" descr="art, close-up, col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2058941"/>
            <a:ext cx="5181600" cy="388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ul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640309"/>
            <a:ext cx="5181600" cy="72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157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>
                <a:solidFill>
                  <a:srgbClr val="0070C0"/>
                </a:solidFill>
              </a:rPr>
              <a:t>The product life cycle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Product lifecycles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/>
              <a:t>Like humans - products go through a lifecycle</a:t>
            </a:r>
          </a:p>
          <a:p>
            <a:r>
              <a:rPr lang="en-GB" dirty="0"/>
              <a:t>From research and development at the start to launch (birth) and through to decline (death)</a:t>
            </a:r>
          </a:p>
          <a:p>
            <a:r>
              <a:rPr lang="en-GB" dirty="0"/>
              <a:t>Some products take longer than others to go through the lifecycle</a:t>
            </a:r>
          </a:p>
          <a:p>
            <a:r>
              <a:rPr lang="en-GB" dirty="0"/>
              <a:t>The marketing mix will change depending on the stage of the lifecycle the product is at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956" y="1825625"/>
            <a:ext cx="5150701" cy="36960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11956" y="5644963"/>
            <a:ext cx="5041844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Watch the cradle to grave XBOX ad and explain how humans go through a lifecycle</a:t>
            </a:r>
          </a:p>
        </p:txBody>
      </p:sp>
    </p:spTree>
    <p:extLst>
      <p:ext uri="{BB962C8B-B14F-4D97-AF65-F5344CB8AC3E}">
        <p14:creationId xmlns:p14="http://schemas.microsoft.com/office/powerpoint/2010/main" val="1836437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Draw a product lifecycle diagram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08285" y="2175587"/>
            <a:ext cx="8943286" cy="4032448"/>
            <a:chOff x="200714" y="1772816"/>
            <a:chExt cx="8943286" cy="403244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99592" y="1772816"/>
              <a:ext cx="0" cy="345638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899592" y="5157192"/>
              <a:ext cx="8244408" cy="4017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4283968" y="5373216"/>
              <a:ext cx="2217944" cy="4320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Time</a:t>
              </a:r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-285340" y="3086962"/>
              <a:ext cx="1548172" cy="5760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Revenue 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3381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4D90FE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5D5D5D"/>
    </a:hlink>
    <a:folHlink>
      <a:srgbClr val="002060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4D90FE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5D5D5D"/>
    </a:hlink>
    <a:folHlink>
      <a:srgbClr val="00206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1489</Words>
  <Application>Microsoft Office PowerPoint</Application>
  <PresentationFormat>Widescreen</PresentationFormat>
  <Paragraphs>176</Paragraphs>
  <Slides>31</Slides>
  <Notes>12</Notes>
  <HiddenSlides>0</HiddenSlides>
  <MMClips>5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Arial</vt:lpstr>
      <vt:lpstr>Arial Black</vt:lpstr>
      <vt:lpstr>Arial Rounded MT Bold</vt:lpstr>
      <vt:lpstr>Calibri</vt:lpstr>
      <vt:lpstr>Calibri Light</vt:lpstr>
      <vt:lpstr>Comic Sans MS</vt:lpstr>
      <vt:lpstr>Kalam Bold</vt:lpstr>
      <vt:lpstr>Open Sans</vt:lpstr>
      <vt:lpstr>Tempus Sans ITC</vt:lpstr>
      <vt:lpstr>Trebuchet MS</vt:lpstr>
      <vt:lpstr>Wingdings</vt:lpstr>
      <vt:lpstr>Wingdings 3</vt:lpstr>
      <vt:lpstr>Office Theme</vt:lpstr>
      <vt:lpstr>1_Office Theme</vt:lpstr>
      <vt:lpstr>3_Office Theme</vt:lpstr>
      <vt:lpstr>PowerPoint Presentation</vt:lpstr>
      <vt:lpstr>Worksheet</vt:lpstr>
      <vt:lpstr>From Edexcel</vt:lpstr>
      <vt:lpstr>Starter</vt:lpstr>
      <vt:lpstr>Definition of marketing and marketing strategy</vt:lpstr>
      <vt:lpstr>You will need a ruler and selection of colours for this lesson</vt:lpstr>
      <vt:lpstr>PowerPoint Presentation</vt:lpstr>
      <vt:lpstr>Product lifecycles</vt:lpstr>
      <vt:lpstr>Draw a product lifecycle diagram</vt:lpstr>
      <vt:lpstr>Product life cycle</vt:lpstr>
      <vt:lpstr>Product Development</vt:lpstr>
      <vt:lpstr>Introduction of product to market</vt:lpstr>
      <vt:lpstr>Growth phase</vt:lpstr>
      <vt:lpstr>Maturity phase</vt:lpstr>
      <vt:lpstr>Decline phase</vt:lpstr>
      <vt:lpstr>PowerPoint Presentation</vt:lpstr>
      <vt:lpstr>Product lifecycle extension strategies</vt:lpstr>
      <vt:lpstr>Product life cycle - extension</vt:lpstr>
      <vt:lpstr>Watch the theory video on extension strategies and make notes </vt:lpstr>
      <vt:lpstr>Assess the impact of Lucozade's use of an extension strategy for the product? </vt:lpstr>
      <vt:lpstr>Assess the impact of Lucozade's use of an extension strategy for the product? </vt:lpstr>
      <vt:lpstr>Assess the impact of Lucozade's use of an extension strategy for the product? </vt:lpstr>
      <vt:lpstr>Assess the impact of Lucozade's use of an extension strategy for the product? </vt:lpstr>
      <vt:lpstr>Activities</vt:lpstr>
      <vt:lpstr>Product Lifecycle – extension strategies</vt:lpstr>
      <vt:lpstr>Product lifecycle extension– modification of the product</vt:lpstr>
      <vt:lpstr>Product lifecycle extension: product modification</vt:lpstr>
      <vt:lpstr>Suggested activity – timeline </vt:lpstr>
      <vt:lpstr>Product lifecycle extension - rebranding</vt:lpstr>
      <vt:lpstr>Product lifecycle extension – relaunch product</vt:lpstr>
      <vt:lpstr>Product lifecycle extension – promotion</vt:lpstr>
    </vt:vector>
  </TitlesOfParts>
  <Company>Derby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Hilton</dc:creator>
  <cp:lastModifiedBy>S Gouldthorpe</cp:lastModifiedBy>
  <cp:revision>117</cp:revision>
  <dcterms:created xsi:type="dcterms:W3CDTF">2017-05-29T18:04:54Z</dcterms:created>
  <dcterms:modified xsi:type="dcterms:W3CDTF">2021-04-15T16:39:09Z</dcterms:modified>
</cp:coreProperties>
</file>