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59.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8" r:id="rId2"/>
  </p:sldMasterIdLst>
  <p:notesMasterIdLst>
    <p:notesMasterId r:id="rId45"/>
  </p:notesMasterIdLst>
  <p:sldIdLst>
    <p:sldId id="256" r:id="rId3"/>
    <p:sldId id="266" r:id="rId4"/>
    <p:sldId id="258" r:id="rId5"/>
    <p:sldId id="259" r:id="rId6"/>
    <p:sldId id="260" r:id="rId7"/>
    <p:sldId id="300" r:id="rId8"/>
    <p:sldId id="310" r:id="rId9"/>
    <p:sldId id="265" r:id="rId10"/>
    <p:sldId id="281" r:id="rId11"/>
    <p:sldId id="282" r:id="rId12"/>
    <p:sldId id="311" r:id="rId13"/>
    <p:sldId id="280" r:id="rId14"/>
    <p:sldId id="283" r:id="rId15"/>
    <p:sldId id="312" r:id="rId16"/>
    <p:sldId id="284" r:id="rId17"/>
    <p:sldId id="285" r:id="rId18"/>
    <p:sldId id="313" r:id="rId19"/>
    <p:sldId id="286" r:id="rId20"/>
    <p:sldId id="268" r:id="rId21"/>
    <p:sldId id="314" r:id="rId22"/>
    <p:sldId id="306" r:id="rId23"/>
    <p:sldId id="307" r:id="rId24"/>
    <p:sldId id="308" r:id="rId25"/>
    <p:sldId id="315" r:id="rId26"/>
    <p:sldId id="295" r:id="rId27"/>
    <p:sldId id="294" r:id="rId28"/>
    <p:sldId id="297" r:id="rId29"/>
    <p:sldId id="298" r:id="rId30"/>
    <p:sldId id="269" r:id="rId31"/>
    <p:sldId id="309" r:id="rId32"/>
    <p:sldId id="277" r:id="rId33"/>
    <p:sldId id="302" r:id="rId34"/>
    <p:sldId id="303" r:id="rId35"/>
    <p:sldId id="304" r:id="rId36"/>
    <p:sldId id="305" r:id="rId37"/>
    <p:sldId id="316" r:id="rId38"/>
    <p:sldId id="317" r:id="rId39"/>
    <p:sldId id="318" r:id="rId40"/>
    <p:sldId id="319" r:id="rId41"/>
    <p:sldId id="320" r:id="rId42"/>
    <p:sldId id="263" r:id="rId43"/>
    <p:sldId id="301"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223" autoAdjust="0"/>
  </p:normalViewPr>
  <p:slideViewPr>
    <p:cSldViewPr snapToGrid="0">
      <p:cViewPr varScale="1">
        <p:scale>
          <a:sx n="87" d="100"/>
          <a:sy n="87" d="100"/>
        </p:scale>
        <p:origin x="151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CDDF2D-05C4-4A88-9551-1014C7760738}" type="datetimeFigureOut">
              <a:rPr lang="en-GB" smtClean="0"/>
              <a:t>10/11/2019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13E492-2BE1-47F6-A827-2A173C8BE478}" type="slidenum">
              <a:rPr lang="en-GB" smtClean="0"/>
              <a:t>‹#›</a:t>
            </a:fld>
            <a:endParaRPr lang="en-GB"/>
          </a:p>
        </p:txBody>
      </p:sp>
    </p:spTree>
    <p:extLst>
      <p:ext uri="{BB962C8B-B14F-4D97-AF65-F5344CB8AC3E}">
        <p14:creationId xmlns:p14="http://schemas.microsoft.com/office/powerpoint/2010/main" val="2227024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All</a:t>
            </a:r>
            <a:r>
              <a:rPr lang="en-GB" baseline="0" dirty="0" smtClean="0"/>
              <a:t> run by a team of experts and possibly all a partnership business </a:t>
            </a:r>
          </a:p>
          <a:p>
            <a:endParaRPr lang="en-GB" dirty="0"/>
          </a:p>
        </p:txBody>
      </p:sp>
      <p:sp>
        <p:nvSpPr>
          <p:cNvPr id="4" name="Slide Number Placeholder 3"/>
          <p:cNvSpPr>
            <a:spLocks noGrp="1"/>
          </p:cNvSpPr>
          <p:nvPr>
            <p:ph type="sldNum" sz="quarter" idx="10"/>
          </p:nvPr>
        </p:nvSpPr>
        <p:spPr/>
        <p:txBody>
          <a:bodyPr/>
          <a:lstStyle/>
          <a:p>
            <a:fld id="{9113E492-2BE1-47F6-A827-2A173C8BE478}" type="slidenum">
              <a:rPr lang="en-GB" smtClean="0"/>
              <a:t>4</a:t>
            </a:fld>
            <a:endParaRPr lang="en-GB"/>
          </a:p>
        </p:txBody>
      </p:sp>
    </p:spTree>
    <p:extLst>
      <p:ext uri="{BB962C8B-B14F-4D97-AF65-F5344CB8AC3E}">
        <p14:creationId xmlns:p14="http://schemas.microsoft.com/office/powerpoint/2010/main" val="801799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7139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13E492-2BE1-47F6-A827-2A173C8BE478}" type="slidenum">
              <a:rPr lang="en-GB" smtClean="0"/>
              <a:t>8</a:t>
            </a:fld>
            <a:endParaRPr lang="en-GB"/>
          </a:p>
        </p:txBody>
      </p:sp>
    </p:spTree>
    <p:extLst>
      <p:ext uri="{BB962C8B-B14F-4D97-AF65-F5344CB8AC3E}">
        <p14:creationId xmlns:p14="http://schemas.microsoft.com/office/powerpoint/2010/main" val="412964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Two pathways A = sole trader &gt; partnership</a:t>
            </a:r>
          </a:p>
          <a:p>
            <a:r>
              <a:rPr lang="en-GB" dirty="0" smtClean="0"/>
              <a:t>B=</a:t>
            </a:r>
            <a:r>
              <a:rPr lang="en-GB" baseline="0" dirty="0" smtClean="0"/>
              <a:t> sole trader &gt; ltd &gt;plc</a:t>
            </a:r>
            <a:endParaRPr lang="en-GB" dirty="0"/>
          </a:p>
        </p:txBody>
      </p:sp>
      <p:sp>
        <p:nvSpPr>
          <p:cNvPr id="4" name="Slide Number Placeholder 3"/>
          <p:cNvSpPr>
            <a:spLocks noGrp="1"/>
          </p:cNvSpPr>
          <p:nvPr>
            <p:ph type="sldNum" sz="quarter" idx="10"/>
          </p:nvPr>
        </p:nvSpPr>
        <p:spPr/>
        <p:txBody>
          <a:bodyPr/>
          <a:lstStyle/>
          <a:p>
            <a:fld id="{9113E492-2BE1-47F6-A827-2A173C8BE478}" type="slidenum">
              <a:rPr lang="en-GB" smtClean="0"/>
              <a:t>9</a:t>
            </a:fld>
            <a:endParaRPr lang="en-GB"/>
          </a:p>
        </p:txBody>
      </p:sp>
    </p:spTree>
    <p:extLst>
      <p:ext uri="{BB962C8B-B14F-4D97-AF65-F5344CB8AC3E}">
        <p14:creationId xmlns:p14="http://schemas.microsoft.com/office/powerpoint/2010/main" val="2723477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Adapted from: https://www.nibusinessinfo.co.uk/content/business-partnerships</a:t>
            </a:r>
            <a:endParaRPr lang="en-GB" dirty="0"/>
          </a:p>
        </p:txBody>
      </p:sp>
      <p:sp>
        <p:nvSpPr>
          <p:cNvPr id="4" name="Slide Number Placeholder 3"/>
          <p:cNvSpPr>
            <a:spLocks noGrp="1"/>
          </p:cNvSpPr>
          <p:nvPr>
            <p:ph type="sldNum" sz="quarter" idx="10"/>
          </p:nvPr>
        </p:nvSpPr>
        <p:spPr/>
        <p:txBody>
          <a:bodyPr/>
          <a:lstStyle/>
          <a:p>
            <a:fld id="{9113E492-2BE1-47F6-A827-2A173C8BE478}" type="slidenum">
              <a:rPr lang="en-GB" smtClean="0"/>
              <a:t>13</a:t>
            </a:fld>
            <a:endParaRPr lang="en-GB"/>
          </a:p>
        </p:txBody>
      </p:sp>
    </p:spTree>
    <p:extLst>
      <p:ext uri="{BB962C8B-B14F-4D97-AF65-F5344CB8AC3E}">
        <p14:creationId xmlns:p14="http://schemas.microsoft.com/office/powerpoint/2010/main" val="3289546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3296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altLang="en-US" sz="1200" b="0" i="0" u="none" strike="noStrike" kern="1200" cap="none" spc="0" normalizeH="0" baseline="0" noProof="0">
                <a:ln>
                  <a:noFill/>
                </a:ln>
                <a:solidFill>
                  <a:prstClr val="black"/>
                </a:solidFill>
                <a:effectLst/>
                <a:uLnTx/>
                <a:uFillTx/>
                <a:latin typeface="Times New Roman" pitchFamily="18" charset="0"/>
                <a:ea typeface="+mn-ea"/>
                <a:cs typeface="Arial" charset="0"/>
              </a:rPr>
              <a:t>BS Unit 1 - Franchise </a:t>
            </a:r>
          </a:p>
        </p:txBody>
      </p:sp>
      <p:sp>
        <p:nvSpPr>
          <p:cNvPr id="1843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fld id="{21A49788-7CCD-4E4D-AFF9-B93B86AB4637}" type="slidenum">
              <a:rPr kumimoji="0" lang="en-GB" altLang="en-US" sz="1200" b="0" i="0" u="none" strike="noStrike" kern="1200" cap="none" spc="0" normalizeH="0" baseline="0" noProof="0">
                <a:ln>
                  <a:noFill/>
                </a:ln>
                <a:solidFill>
                  <a:prstClr val="black"/>
                </a:solidFill>
                <a:effectLst/>
                <a:uLnTx/>
                <a:uFillTx/>
                <a:latin typeface="Times New Roman" pitchFamily="18" charset="0"/>
                <a:ea typeface="+mn-ea"/>
                <a:cs typeface="Arial" charset="0"/>
              </a:rPr>
              <a:pPr marL="0" marR="0" lvl="0" indent="0" algn="r" defTabSz="914400" rtl="0" eaLnBrk="0" fontAlgn="auto" latinLnBrk="0" hangingPunct="0">
                <a:lnSpc>
                  <a:spcPct val="100000"/>
                </a:lnSpc>
                <a:spcBef>
                  <a:spcPts val="0"/>
                </a:spcBef>
                <a:spcAft>
                  <a:spcPts val="0"/>
                </a:spcAft>
                <a:buClrTx/>
                <a:buSzTx/>
                <a:buFontTx/>
                <a:buNone/>
                <a:tabLst/>
                <a:defRPr/>
              </a:pPr>
              <a:t>23</a:t>
            </a:fld>
            <a:endParaRPr kumimoji="0" lang="en-GB" altLang="en-US" sz="12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
        <p:nvSpPr>
          <p:cNvPr id="18436" name="Rectangle 2"/>
          <p:cNvSpPr>
            <a:spLocks noGrp="1" noRot="1" noChangeAspect="1" noChangeArrowheads="1" noTextEdit="1"/>
          </p:cNvSpPr>
          <p:nvPr>
            <p:ph type="sldImg"/>
          </p:nvPr>
        </p:nvSpPr>
        <p:spPr>
          <a:ln/>
        </p:spPr>
      </p:sp>
      <p:sp>
        <p:nvSpPr>
          <p:cNvPr id="184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smtClean="0"/>
          </a:p>
        </p:txBody>
      </p:sp>
    </p:spTree>
    <p:extLst>
      <p:ext uri="{BB962C8B-B14F-4D97-AF65-F5344CB8AC3E}">
        <p14:creationId xmlns:p14="http://schemas.microsoft.com/office/powerpoint/2010/main" val="4230284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Taken from: http://www.socialenterprise.org.uk/uploads/editor/files/Why_Social_Enterprise.pdf</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11F67FE-DFA4-4CA5-A8E2-E02CB3F3A3C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55432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3493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9109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10/11/2019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2587734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10/11/2019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66690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10/11/2019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930740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30434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289581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225375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2000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81842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34673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143469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24940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10/11/2019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35845185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03383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381149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9929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0C1EECA-D644-4F04-882C-CE601AE152BD}" type="datetimeFigureOut">
              <a:rPr lang="en-GB" smtClean="0"/>
              <a:t>10/11/2019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2977863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0C1EECA-D644-4F04-882C-CE601AE152BD}" type="datetimeFigureOut">
              <a:rPr lang="en-GB" smtClean="0"/>
              <a:t>10/11/2019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2288045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0C1EECA-D644-4F04-882C-CE601AE152BD}" type="datetimeFigureOut">
              <a:rPr lang="en-GB" smtClean="0"/>
              <a:t>10/11/2019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3110658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0C1EECA-D644-4F04-882C-CE601AE152BD}" type="datetimeFigureOut">
              <a:rPr lang="en-GB" smtClean="0"/>
              <a:t>10/11/2019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665282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C1EECA-D644-4F04-882C-CE601AE152BD}" type="datetimeFigureOut">
              <a:rPr lang="en-GB" smtClean="0"/>
              <a:t>10/11/2019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319297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0C1EECA-D644-4F04-882C-CE601AE152BD}" type="datetimeFigureOut">
              <a:rPr lang="en-GB" smtClean="0"/>
              <a:t>10/11/2019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488991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0C1EECA-D644-4F04-882C-CE601AE152BD}" type="datetimeFigureOut">
              <a:rPr lang="en-GB" smtClean="0"/>
              <a:t>10/11/2019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572753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C1EECA-D644-4F04-882C-CE601AE152BD}" type="datetimeFigureOut">
              <a:rPr lang="en-GB" smtClean="0"/>
              <a:t>10/11/2019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E1AFFD-E431-4945-8358-AC8F848F815E}" type="slidenum">
              <a:rPr lang="en-GB" smtClean="0"/>
              <a:t>‹#›</a:t>
            </a:fld>
            <a:endParaRPr lang="en-GB"/>
          </a:p>
        </p:txBody>
      </p:sp>
    </p:spTree>
    <p:extLst>
      <p:ext uri="{BB962C8B-B14F-4D97-AF65-F5344CB8AC3E}">
        <p14:creationId xmlns:p14="http://schemas.microsoft.com/office/powerpoint/2010/main" val="3656642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F25684E-0598-4AE1-8E02-D3985A25A99C}"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11/10/2019</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00A350-7201-43FA-B17F-A666C45166D9}" type="slidenum">
              <a:rPr kumimoji="0" lang="en-GB"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4698845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bbc.com/teach/class-clips-video/business-ks4-gcse-music-mud-and-making-money-sole-trader-business-model/zdq76v4" TargetMode="External"/><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bbc.co.uk/programmes/p016jt79"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subwayfranchising.com/en-gb/" TargetMode="Externa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hyperlink" Target="http://www.mcdonalds.co.uk/ukhome/People/Franchising.html/index.html"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OQtsz-mtjp4" TargetMode="External"/><Relationship Id="rId2" Type="http://schemas.openxmlformats.org/officeDocument/2006/relationships/image" Target="../media/image15.jpeg"/><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M7Mij795KuU"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38.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www.youtube.com/watch?v=V2LeEEh_6pM" TargetMode="External"/><Relationship Id="rId1" Type="http://schemas.openxmlformats.org/officeDocument/2006/relationships/slideLayout" Target="../slideLayouts/slideLayout4.xml"/><Relationship Id="rId5" Type="http://schemas.openxmlformats.org/officeDocument/2006/relationships/image" Target="../media/image44.png"/><Relationship Id="rId4" Type="http://schemas.openxmlformats.org/officeDocument/2006/relationships/image" Target="../media/image43.jpeg"/></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www.youtube.com/watch?v=6Pa8I7v7hX4&amp;index=1&amp;list=PL_sRV9XyVJkck24zUNrFFu1KDDTPj09PU"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bbc.co.uk/education/clips/zw3xtfr"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00200" y="4102780"/>
            <a:ext cx="9144000" cy="2536559"/>
          </a:xfrm>
        </p:spPr>
        <p:txBody>
          <a:bodyPr>
            <a:normAutofit fontScale="32500" lnSpcReduction="20000"/>
          </a:bodyPr>
          <a:lstStyle/>
          <a:p>
            <a:r>
              <a:rPr lang="en-GB" sz="11000" b="1" dirty="0" smtClean="0">
                <a:solidFill>
                  <a:srgbClr val="0070C0"/>
                </a:solidFill>
              </a:rPr>
              <a:t>Edexcel A2 Business</a:t>
            </a:r>
          </a:p>
          <a:p>
            <a:endParaRPr lang="en-GB" sz="4000" dirty="0" smtClean="0"/>
          </a:p>
          <a:p>
            <a:endParaRPr lang="en-GB" sz="4000" dirty="0" smtClean="0"/>
          </a:p>
          <a:p>
            <a:r>
              <a:rPr lang="en-GB" sz="9800" dirty="0" smtClean="0"/>
              <a:t>1.5.4 Forms of Business</a:t>
            </a:r>
          </a:p>
          <a:p>
            <a:endParaRPr lang="en-GB" sz="4000" dirty="0"/>
          </a:p>
          <a:p>
            <a:endParaRPr lang="en-GB" sz="4000" dirty="0" smtClean="0"/>
          </a:p>
          <a:p>
            <a:r>
              <a:rPr lang="en-GB" sz="11200" dirty="0" smtClean="0"/>
              <a:t>Revisionstation</a:t>
            </a:r>
            <a:endParaRPr lang="en-GB" sz="4000" dirty="0"/>
          </a:p>
        </p:txBody>
      </p:sp>
      <p:pic>
        <p:nvPicPr>
          <p:cNvPr id="6" name="Picture 5"/>
          <p:cNvPicPr>
            <a:picLocks noChangeAspect="1"/>
          </p:cNvPicPr>
          <p:nvPr/>
        </p:nvPicPr>
        <p:blipFill>
          <a:blip r:embed="rId2"/>
          <a:stretch>
            <a:fillRect/>
          </a:stretch>
        </p:blipFill>
        <p:spPr>
          <a:xfrm>
            <a:off x="0" y="0"/>
            <a:ext cx="12192000" cy="3822700"/>
          </a:xfrm>
          <a:prstGeom prst="rect">
            <a:avLst/>
          </a:prstGeom>
        </p:spPr>
      </p:pic>
      <p:sp>
        <p:nvSpPr>
          <p:cNvPr id="7" name="Rectangle 6"/>
          <p:cNvSpPr/>
          <p:nvPr/>
        </p:nvSpPr>
        <p:spPr>
          <a:xfrm>
            <a:off x="0" y="3822700"/>
            <a:ext cx="3074504" cy="30353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9117496" y="3822700"/>
            <a:ext cx="3074504" cy="30353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17269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Sole trader</a:t>
            </a:r>
            <a:endParaRPr lang="en-GB" dirty="0"/>
          </a:p>
        </p:txBody>
      </p:sp>
      <p:sp>
        <p:nvSpPr>
          <p:cNvPr id="5" name="Content Placeholder 4"/>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92500" lnSpcReduction="20000"/>
          </a:bodyPr>
          <a:lstStyle/>
          <a:p>
            <a:pPr marL="411480">
              <a:buFont typeface="Wingdings"/>
              <a:buChar char=""/>
              <a:defRPr/>
            </a:pPr>
            <a:r>
              <a:rPr lang="en-GB" dirty="0"/>
              <a:t>Business owned by one </a:t>
            </a:r>
            <a:r>
              <a:rPr lang="en-GB" dirty="0" smtClean="0"/>
              <a:t>owner, but they can take on staff</a:t>
            </a:r>
            <a:endParaRPr lang="en-GB" dirty="0"/>
          </a:p>
          <a:p>
            <a:pPr marL="411480">
              <a:buFont typeface="Wingdings"/>
              <a:buChar char=""/>
              <a:defRPr/>
            </a:pPr>
            <a:r>
              <a:rPr lang="en-GB" dirty="0"/>
              <a:t>Also known as </a:t>
            </a:r>
            <a:r>
              <a:rPr lang="en-GB" dirty="0" smtClean="0"/>
              <a:t>a sole </a:t>
            </a:r>
            <a:r>
              <a:rPr lang="en-GB" dirty="0"/>
              <a:t>proprietor</a:t>
            </a:r>
          </a:p>
          <a:p>
            <a:pPr marL="411480">
              <a:buFont typeface="Wingdings"/>
              <a:buChar char=""/>
              <a:defRPr/>
            </a:pPr>
            <a:r>
              <a:rPr lang="en-GB" dirty="0"/>
              <a:t>Can employ people but they will not be involved in control of business</a:t>
            </a:r>
          </a:p>
          <a:p>
            <a:pPr marL="411480">
              <a:buFont typeface="Wingdings"/>
              <a:buChar char=""/>
              <a:defRPr/>
            </a:pPr>
            <a:r>
              <a:rPr lang="en-GB" dirty="0" smtClean="0"/>
              <a:t>Tend to be small </a:t>
            </a:r>
            <a:r>
              <a:rPr lang="en-GB" dirty="0"/>
              <a:t>businesses</a:t>
            </a:r>
          </a:p>
          <a:p>
            <a:pPr marL="411480">
              <a:buFont typeface="Wingdings"/>
              <a:buChar char=""/>
              <a:defRPr/>
            </a:pPr>
            <a:r>
              <a:rPr lang="en-GB" dirty="0"/>
              <a:t>Has unlimited </a:t>
            </a:r>
            <a:r>
              <a:rPr lang="en-GB" dirty="0" smtClean="0"/>
              <a:t>liability</a:t>
            </a:r>
          </a:p>
          <a:p>
            <a:pPr marL="411480">
              <a:buFont typeface="Wingdings"/>
              <a:buChar char=""/>
              <a:defRPr/>
            </a:pPr>
            <a:r>
              <a:rPr lang="en-GB" dirty="0" smtClean="0"/>
              <a:t>Examples include; small shops, accountants that work from home, online traders, plumbers </a:t>
            </a:r>
            <a:r>
              <a:rPr lang="en-GB" dirty="0" err="1" smtClean="0"/>
              <a:t>etc</a:t>
            </a:r>
            <a:endParaRPr lang="en-GB" dirty="0" smtClean="0"/>
          </a:p>
          <a:p>
            <a:endParaRPr lang="en-GB" dirty="0"/>
          </a:p>
        </p:txBody>
      </p:sp>
      <p:pic>
        <p:nvPicPr>
          <p:cNvPr id="7" name="Picture 2"/>
          <p:cNvPicPr>
            <a:picLocks noGrp="1" noChangeAspect="1" noChangeArrowheads="1"/>
          </p:cNvPicPr>
          <p:nvPr>
            <p:ph sz="half" idx="2"/>
          </p:nvPr>
        </p:nvPicPr>
        <p:blipFill>
          <a:blip r:embed="rId2">
            <a:extLst>
              <a:ext uri="{28A0092B-C50C-407E-A947-70E740481C1C}">
                <a14:useLocalDpi xmlns:a14="http://schemas.microsoft.com/office/drawing/2010/main"/>
              </a:ext>
            </a:extLst>
          </a:blip>
          <a:stretch>
            <a:fillRect/>
          </a:stretch>
        </p:blipFill>
        <p:spPr bwMode="auto">
          <a:xfrm>
            <a:off x="6782047" y="1987008"/>
            <a:ext cx="3961905" cy="4028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6722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75000"/>
            </a:schemeClr>
          </a:solidFill>
        </p:spPr>
        <p:txBody>
          <a:bodyPr/>
          <a:lstStyle/>
          <a:p>
            <a:r>
              <a:rPr lang="en-GB" dirty="0" smtClean="0">
                <a:solidFill>
                  <a:schemeClr val="bg1"/>
                </a:solidFill>
              </a:rPr>
              <a:t>Suggested activity - Sole trader</a:t>
            </a:r>
            <a:endParaRPr lang="en-GB" dirty="0">
              <a:solidFill>
                <a:schemeClr val="bg1"/>
              </a:solidFill>
            </a:endParaRPr>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lnSpcReduction="10000"/>
          </a:bodyPr>
          <a:lstStyle/>
          <a:p>
            <a:pPr marL="0" indent="0">
              <a:buNone/>
            </a:pPr>
            <a:r>
              <a:rPr lang="en-GB" dirty="0" smtClean="0"/>
              <a:t>Watch the video then in pairs make a list of possible sole trader jobs and professions</a:t>
            </a:r>
          </a:p>
          <a:p>
            <a:pPr marL="0" indent="0">
              <a:buNone/>
            </a:pPr>
            <a:r>
              <a:rPr lang="en-GB" dirty="0" smtClean="0"/>
              <a:t>Sher these with another pair until your class builds up a large list</a:t>
            </a:r>
          </a:p>
          <a:p>
            <a:pPr marL="0" indent="0">
              <a:buNone/>
            </a:pPr>
            <a:r>
              <a:rPr lang="en-GB" dirty="0" smtClean="0"/>
              <a:t>How many of these types of businesses would be in trouble if they remained a limited liability company? To answer this consider if they are likely to accrue large debts or be sued.</a:t>
            </a:r>
          </a:p>
        </p:txBody>
      </p:sp>
      <p:pic>
        <p:nvPicPr>
          <p:cNvPr id="5" name="Content Placeholder 4">
            <a:hlinkClick r:id="rId3"/>
          </p:cNvPr>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6172200" y="2565090"/>
            <a:ext cx="5181600" cy="2872408"/>
          </a:xfrm>
          <a:prstGeom prst="rect">
            <a:avLst/>
          </a:prstGeom>
        </p:spPr>
      </p:pic>
    </p:spTree>
    <p:extLst>
      <p:ext uri="{BB962C8B-B14F-4D97-AF65-F5344CB8AC3E}">
        <p14:creationId xmlns:p14="http://schemas.microsoft.com/office/powerpoint/2010/main" val="42428829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356"/>
            <a:ext cx="3851955" cy="1325563"/>
          </a:xfrm>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Sole trader</a:t>
            </a:r>
            <a:endParaRPr lang="en-GB" dirty="0"/>
          </a:p>
        </p:txBody>
      </p:sp>
      <p:sp>
        <p:nvSpPr>
          <p:cNvPr id="5" name="Text Placeholder 4"/>
          <p:cNvSpPr>
            <a:spLocks noGrp="1"/>
          </p:cNvSpPr>
          <p:nvPr>
            <p:ph type="body" idx="1"/>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smtClean="0"/>
              <a:t>Advantages	</a:t>
            </a:r>
            <a:endParaRPr lang="en-GB" dirty="0"/>
          </a:p>
        </p:txBody>
      </p:sp>
      <p:sp>
        <p:nvSpPr>
          <p:cNvPr id="6" name="Content Placeholder 5"/>
          <p:cNvSpPr>
            <a:spLocks noGrp="1"/>
          </p:cNvSpPr>
          <p:nvPr>
            <p:ph sz="half" idx="2"/>
          </p:nvPr>
        </p:nvSpPr>
        <p:spPr/>
        <p:style>
          <a:lnRef idx="2">
            <a:schemeClr val="dk1"/>
          </a:lnRef>
          <a:fillRef idx="1">
            <a:schemeClr val="lt1"/>
          </a:fillRef>
          <a:effectRef idx="0">
            <a:schemeClr val="dk1"/>
          </a:effectRef>
          <a:fontRef idx="minor">
            <a:schemeClr val="dk1"/>
          </a:fontRef>
        </p:style>
        <p:txBody>
          <a:bodyPr>
            <a:normAutofit fontScale="92500" lnSpcReduction="20000"/>
          </a:bodyPr>
          <a:lstStyle/>
          <a:p>
            <a:pPr>
              <a:lnSpc>
                <a:spcPct val="80000"/>
              </a:lnSpc>
            </a:pPr>
            <a:r>
              <a:rPr lang="en-GB" altLang="en-US" dirty="0"/>
              <a:t>Easy to set up – no complicated forms</a:t>
            </a:r>
          </a:p>
          <a:p>
            <a:pPr>
              <a:lnSpc>
                <a:spcPct val="80000"/>
              </a:lnSpc>
            </a:pPr>
            <a:r>
              <a:rPr lang="en-GB" altLang="en-US" dirty="0"/>
              <a:t>Make decisions quickly </a:t>
            </a:r>
            <a:endParaRPr lang="en-GB" altLang="en-US" dirty="0" smtClean="0"/>
          </a:p>
          <a:p>
            <a:pPr>
              <a:lnSpc>
                <a:spcPct val="80000"/>
              </a:lnSpc>
            </a:pPr>
            <a:r>
              <a:rPr lang="en-GB" altLang="en-US" dirty="0" smtClean="0"/>
              <a:t>Less </a:t>
            </a:r>
            <a:r>
              <a:rPr lang="en-GB" altLang="en-US" dirty="0"/>
              <a:t>capital needed</a:t>
            </a:r>
          </a:p>
          <a:p>
            <a:pPr>
              <a:lnSpc>
                <a:spcPct val="80000"/>
              </a:lnSpc>
            </a:pPr>
            <a:r>
              <a:rPr lang="en-GB" altLang="en-US" dirty="0" smtClean="0"/>
              <a:t>All </a:t>
            </a:r>
            <a:r>
              <a:rPr lang="en-GB" altLang="en-US" dirty="0"/>
              <a:t>profits </a:t>
            </a:r>
            <a:r>
              <a:rPr lang="en-GB" altLang="en-US" dirty="0" smtClean="0"/>
              <a:t>kept by the owner</a:t>
            </a:r>
            <a:endParaRPr lang="en-GB" altLang="en-US" dirty="0"/>
          </a:p>
          <a:p>
            <a:pPr>
              <a:lnSpc>
                <a:spcPct val="80000"/>
              </a:lnSpc>
            </a:pPr>
            <a:r>
              <a:rPr lang="en-GB" altLang="en-US" dirty="0"/>
              <a:t>Can offer personal </a:t>
            </a:r>
            <a:r>
              <a:rPr lang="en-GB" altLang="en-US" dirty="0" smtClean="0"/>
              <a:t>attention to customers</a:t>
            </a:r>
            <a:endParaRPr lang="en-GB" altLang="en-US" dirty="0"/>
          </a:p>
          <a:p>
            <a:pPr>
              <a:lnSpc>
                <a:spcPct val="80000"/>
              </a:lnSpc>
            </a:pPr>
            <a:r>
              <a:rPr lang="en-GB" altLang="en-US" dirty="0"/>
              <a:t>Don’t have to make any information about the company public</a:t>
            </a:r>
          </a:p>
          <a:p>
            <a:pPr>
              <a:lnSpc>
                <a:spcPct val="80000"/>
              </a:lnSpc>
            </a:pPr>
            <a:r>
              <a:rPr lang="en-GB" altLang="en-US" dirty="0"/>
              <a:t>They are their own </a:t>
            </a:r>
            <a:r>
              <a:rPr lang="en-GB" altLang="en-US" dirty="0" smtClean="0"/>
              <a:t>boss</a:t>
            </a:r>
            <a:endParaRPr lang="en-GB" altLang="en-US" dirty="0"/>
          </a:p>
          <a:p>
            <a:endParaRPr lang="en-GB" dirty="0"/>
          </a:p>
        </p:txBody>
      </p:sp>
      <p:sp>
        <p:nvSpPr>
          <p:cNvPr id="7" name="Text Placeholder 6"/>
          <p:cNvSpPr>
            <a:spLocks noGrp="1"/>
          </p:cNvSpPr>
          <p:nvPr>
            <p:ph type="body" sz="quarter" idx="3"/>
          </p:nvPr>
        </p:nvSpPr>
        <p:spPr>
          <a:xfrm>
            <a:off x="6172200" y="333716"/>
            <a:ext cx="5183188" cy="823912"/>
          </a:xfrm>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Disadvantages</a:t>
            </a:r>
            <a:endParaRPr lang="en-GB" dirty="0"/>
          </a:p>
        </p:txBody>
      </p:sp>
      <p:sp>
        <p:nvSpPr>
          <p:cNvPr id="8" name="Content Placeholder 7"/>
          <p:cNvSpPr>
            <a:spLocks noGrp="1"/>
          </p:cNvSpPr>
          <p:nvPr>
            <p:ph sz="quarter" idx="4"/>
          </p:nvPr>
        </p:nvSpPr>
        <p:spPr>
          <a:xfrm>
            <a:off x="6172200" y="1169874"/>
            <a:ext cx="5183188" cy="2280897"/>
          </a:xfrm>
        </p:spPr>
        <p:style>
          <a:lnRef idx="2">
            <a:schemeClr val="dk1"/>
          </a:lnRef>
          <a:fillRef idx="1">
            <a:schemeClr val="lt1"/>
          </a:fillRef>
          <a:effectRef idx="0">
            <a:schemeClr val="dk1"/>
          </a:effectRef>
          <a:fontRef idx="minor">
            <a:schemeClr val="dk1"/>
          </a:fontRef>
        </p:style>
        <p:txBody>
          <a:bodyPr>
            <a:normAutofit fontScale="70000" lnSpcReduction="20000"/>
          </a:bodyPr>
          <a:lstStyle/>
          <a:p>
            <a:r>
              <a:rPr lang="en-GB" altLang="en-US" dirty="0"/>
              <a:t>Unlimited liability, this means that if the business has financial difficulties the sole trader could lose their own assets like their savings, house or car</a:t>
            </a:r>
          </a:p>
          <a:p>
            <a:r>
              <a:rPr lang="en-GB" altLang="en-US" dirty="0"/>
              <a:t>Difficult to raise money – seen as a risk</a:t>
            </a:r>
          </a:p>
          <a:p>
            <a:r>
              <a:rPr lang="en-GB" altLang="en-US" dirty="0"/>
              <a:t>Don’t have economies of scale (buying in bulk)</a:t>
            </a:r>
          </a:p>
          <a:p>
            <a:r>
              <a:rPr lang="en-GB" altLang="en-US" dirty="0"/>
              <a:t>No one to take over for ill-health or holidays</a:t>
            </a:r>
          </a:p>
          <a:p>
            <a:endParaRPr lang="en-GB"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76408" y="3450771"/>
            <a:ext cx="4974771" cy="3372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8393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Partnerships</a:t>
            </a:r>
            <a:endParaRPr lang="en-GB" dirty="0"/>
          </a:p>
        </p:txBody>
      </p:sp>
      <p:sp>
        <p:nvSpPr>
          <p:cNvPr id="8" name="Content Placeholder 7"/>
          <p:cNvSpPr>
            <a:spLocks noGrp="1"/>
          </p:cNvSpPr>
          <p:nvPr>
            <p:ph sz="half" idx="1"/>
          </p:nvPr>
        </p:nvSpPr>
        <p:spPr>
          <a:xfrm>
            <a:off x="838200" y="1825625"/>
            <a:ext cx="5955890" cy="4476852"/>
          </a:xfrm>
        </p:spPr>
        <p:style>
          <a:lnRef idx="2">
            <a:schemeClr val="dk1"/>
          </a:lnRef>
          <a:fillRef idx="1">
            <a:schemeClr val="lt1"/>
          </a:fillRef>
          <a:effectRef idx="0">
            <a:schemeClr val="dk1"/>
          </a:effectRef>
          <a:fontRef idx="minor">
            <a:schemeClr val="dk1"/>
          </a:fontRef>
        </p:style>
        <p:txBody>
          <a:bodyPr>
            <a:normAutofit fontScale="70000" lnSpcReduction="20000"/>
          </a:bodyPr>
          <a:lstStyle/>
          <a:p>
            <a:pPr fontAlgn="base"/>
            <a:r>
              <a:rPr lang="en-GB" dirty="0"/>
              <a:t>T</a:t>
            </a:r>
            <a:r>
              <a:rPr lang="en-GB" dirty="0" smtClean="0"/>
              <a:t>wo </a:t>
            </a:r>
            <a:r>
              <a:rPr lang="en-GB" dirty="0"/>
              <a:t>or more </a:t>
            </a:r>
            <a:r>
              <a:rPr lang="en-GB" dirty="0" smtClean="0"/>
              <a:t>people </a:t>
            </a:r>
            <a:r>
              <a:rPr lang="en-GB" dirty="0"/>
              <a:t>– </a:t>
            </a:r>
            <a:r>
              <a:rPr lang="en-GB" dirty="0" err="1"/>
              <a:t>ie</a:t>
            </a:r>
            <a:r>
              <a:rPr lang="en-GB" dirty="0"/>
              <a:t> the partners - share the risks, costs and responsibilities of being in business</a:t>
            </a:r>
          </a:p>
          <a:p>
            <a:pPr fontAlgn="base"/>
            <a:r>
              <a:rPr lang="en-GB" dirty="0" smtClean="0"/>
              <a:t>The </a:t>
            </a:r>
            <a:r>
              <a:rPr lang="en-GB" dirty="0"/>
              <a:t>profits and gains of the partnership are shared among the partners, unless the partnership agreement states otherwise</a:t>
            </a:r>
          </a:p>
          <a:p>
            <a:pPr fontAlgn="base"/>
            <a:r>
              <a:rPr lang="en-GB" dirty="0" smtClean="0"/>
              <a:t>Each </a:t>
            </a:r>
            <a:r>
              <a:rPr lang="en-GB" dirty="0"/>
              <a:t>partner is personally responsible for paying tax on their share of the profits and gains, and for their National Insurance contributions</a:t>
            </a:r>
          </a:p>
          <a:p>
            <a:pPr fontAlgn="base"/>
            <a:r>
              <a:rPr lang="en-GB" dirty="0" smtClean="0"/>
              <a:t>Partners </a:t>
            </a:r>
            <a:r>
              <a:rPr lang="en-GB" dirty="0"/>
              <a:t>raise money for the business out of their own assets and/or with loans</a:t>
            </a:r>
          </a:p>
          <a:p>
            <a:pPr fontAlgn="base"/>
            <a:r>
              <a:rPr lang="en-GB" dirty="0" smtClean="0"/>
              <a:t>The </a:t>
            </a:r>
            <a:r>
              <a:rPr lang="en-GB" dirty="0"/>
              <a:t>partners themselves usually manage the business, although they can delegate certain responsibilities to employees</a:t>
            </a:r>
          </a:p>
          <a:p>
            <a:pPr fontAlgn="base"/>
            <a:r>
              <a:rPr lang="en-GB" dirty="0" smtClean="0"/>
              <a:t>It is </a:t>
            </a:r>
            <a:r>
              <a:rPr lang="en-GB" dirty="0"/>
              <a:t>possible to have 'sleeping' partners who contribute </a:t>
            </a:r>
            <a:r>
              <a:rPr lang="en-GB" dirty="0" smtClean="0"/>
              <a:t>capital investment </a:t>
            </a:r>
            <a:r>
              <a:rPr lang="en-GB" dirty="0"/>
              <a:t>to the business but are not involved in </a:t>
            </a:r>
            <a:r>
              <a:rPr lang="en-GB" dirty="0" smtClean="0"/>
              <a:t>running the business </a:t>
            </a:r>
          </a:p>
          <a:p>
            <a:pPr fontAlgn="base"/>
            <a:endParaRPr lang="en-GB" dirty="0"/>
          </a:p>
          <a:p>
            <a:endParaRPr lang="en-GB" dirty="0" smtClean="0"/>
          </a:p>
          <a:p>
            <a:endParaRPr lang="en-GB" dirty="0"/>
          </a:p>
        </p:txBody>
      </p:sp>
      <p:pic>
        <p:nvPicPr>
          <p:cNvPr id="11" name="Picture 2"/>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tretch>
            <a:fillRect/>
          </a:stretch>
        </p:blipFill>
        <p:spPr bwMode="auto">
          <a:xfrm>
            <a:off x="7191683" y="1825625"/>
            <a:ext cx="3142633" cy="435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794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75000"/>
            </a:schemeClr>
          </a:solidFill>
        </p:spPr>
        <p:txBody>
          <a:bodyPr/>
          <a:lstStyle/>
          <a:p>
            <a:r>
              <a:rPr lang="en-GB" dirty="0" smtClean="0">
                <a:solidFill>
                  <a:schemeClr val="bg1"/>
                </a:solidFill>
              </a:rPr>
              <a:t>Suggested activity - partnerships</a:t>
            </a:r>
            <a:endParaRPr lang="en-GB" dirty="0">
              <a:solidFill>
                <a:schemeClr val="bg1"/>
              </a:solidFill>
            </a:endParaRPr>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92500" lnSpcReduction="20000"/>
          </a:bodyPr>
          <a:lstStyle/>
          <a:p>
            <a:r>
              <a:rPr lang="en-GB" dirty="0" smtClean="0"/>
              <a:t>Partnerships tend to be groups of experts who can all work in a practice together</a:t>
            </a:r>
          </a:p>
          <a:p>
            <a:r>
              <a:rPr lang="en-GB" dirty="0" smtClean="0"/>
              <a:t>For example a dentists practice may be a group of dentists who have started the business as a partnership</a:t>
            </a:r>
          </a:p>
          <a:p>
            <a:r>
              <a:rPr lang="en-GB" dirty="0" smtClean="0"/>
              <a:t>Carry out some research and create a list of likely partnership professions</a:t>
            </a:r>
          </a:p>
          <a:p>
            <a:r>
              <a:rPr lang="en-GB" dirty="0" smtClean="0"/>
              <a:t>Also find out what an LLP is  - it is outside the scope of you’re a Level but important to know</a:t>
            </a:r>
            <a:endParaRPr lang="en-GB" dirty="0"/>
          </a:p>
        </p:txBody>
      </p:sp>
      <p:pic>
        <p:nvPicPr>
          <p:cNvPr id="5" name="Content Placeholder 4"/>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172200" y="2443967"/>
            <a:ext cx="5181600" cy="3114654"/>
          </a:xfrm>
          <a:prstGeom prst="rect">
            <a:avLst/>
          </a:prstGeom>
        </p:spPr>
      </p:pic>
    </p:spTree>
    <p:extLst>
      <p:ext uri="{BB962C8B-B14F-4D97-AF65-F5344CB8AC3E}">
        <p14:creationId xmlns:p14="http://schemas.microsoft.com/office/powerpoint/2010/main" val="102550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356"/>
            <a:ext cx="3851955" cy="1325563"/>
          </a:xfrm>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Partnership</a:t>
            </a:r>
            <a:endParaRPr lang="en-GB" dirty="0"/>
          </a:p>
        </p:txBody>
      </p:sp>
      <p:sp>
        <p:nvSpPr>
          <p:cNvPr id="5" name="Text Placeholder 4"/>
          <p:cNvSpPr>
            <a:spLocks noGrp="1"/>
          </p:cNvSpPr>
          <p:nvPr>
            <p:ph type="body" idx="1"/>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smtClean="0"/>
              <a:t>Advantages	</a:t>
            </a:r>
            <a:endParaRPr lang="en-GB" dirty="0"/>
          </a:p>
        </p:txBody>
      </p:sp>
      <p:sp>
        <p:nvSpPr>
          <p:cNvPr id="6" name="Content Placeholder 5"/>
          <p:cNvSpPr>
            <a:spLocks noGrp="1"/>
          </p:cNvSpPr>
          <p:nvPr>
            <p:ph sz="half" idx="2"/>
          </p:nvPr>
        </p:nvSpPr>
        <p:spPr/>
        <p:style>
          <a:lnRef idx="2">
            <a:schemeClr val="dk1"/>
          </a:lnRef>
          <a:fillRef idx="1">
            <a:schemeClr val="lt1"/>
          </a:fillRef>
          <a:effectRef idx="0">
            <a:schemeClr val="dk1"/>
          </a:effectRef>
          <a:fontRef idx="minor">
            <a:schemeClr val="dk1"/>
          </a:fontRef>
        </p:style>
        <p:txBody>
          <a:bodyPr>
            <a:normAutofit fontScale="77500" lnSpcReduction="20000"/>
          </a:bodyPr>
          <a:lstStyle/>
          <a:p>
            <a:r>
              <a:rPr lang="en-GB" altLang="en-US" dirty="0" smtClean="0"/>
              <a:t>Easier than a sole trader to </a:t>
            </a:r>
            <a:r>
              <a:rPr lang="en-GB" altLang="en-US" dirty="0"/>
              <a:t>raise extra </a:t>
            </a:r>
            <a:r>
              <a:rPr lang="en-GB" altLang="en-US" dirty="0" smtClean="0"/>
              <a:t>capital, as partners all have their own sources of finance e.g. savings</a:t>
            </a:r>
            <a:endParaRPr lang="en-GB" altLang="en-US" dirty="0"/>
          </a:p>
          <a:p>
            <a:r>
              <a:rPr lang="en-GB" altLang="en-US" dirty="0"/>
              <a:t>Profits go to </a:t>
            </a:r>
            <a:r>
              <a:rPr lang="en-GB" altLang="en-US" dirty="0" smtClean="0"/>
              <a:t>partners, which is very motivating</a:t>
            </a:r>
            <a:endParaRPr lang="en-GB" altLang="en-US" dirty="0"/>
          </a:p>
          <a:p>
            <a:r>
              <a:rPr lang="en-GB" altLang="en-US" dirty="0" smtClean="0"/>
              <a:t>Smaller business means good </a:t>
            </a:r>
            <a:r>
              <a:rPr lang="en-GB" altLang="en-US" dirty="0"/>
              <a:t>working relationships</a:t>
            </a:r>
          </a:p>
          <a:p>
            <a:r>
              <a:rPr lang="en-GB" altLang="en-US" dirty="0"/>
              <a:t>No need to make public </a:t>
            </a:r>
            <a:r>
              <a:rPr lang="en-GB" altLang="en-US" dirty="0" smtClean="0"/>
              <a:t>any </a:t>
            </a:r>
            <a:r>
              <a:rPr lang="en-GB" altLang="en-US" dirty="0"/>
              <a:t>information</a:t>
            </a:r>
          </a:p>
          <a:p>
            <a:r>
              <a:rPr lang="en-GB" altLang="en-US" dirty="0"/>
              <a:t>Partners contribute with range of skills</a:t>
            </a:r>
          </a:p>
          <a:p>
            <a:r>
              <a:rPr lang="en-GB" altLang="en-US" dirty="0" smtClean="0"/>
              <a:t>Shared </a:t>
            </a:r>
            <a:r>
              <a:rPr lang="en-GB" altLang="en-US" dirty="0"/>
              <a:t>problems and decisions</a:t>
            </a:r>
          </a:p>
          <a:p>
            <a:endParaRPr lang="en-GB" dirty="0"/>
          </a:p>
        </p:txBody>
      </p:sp>
      <p:sp>
        <p:nvSpPr>
          <p:cNvPr id="7" name="Text Placeholder 6"/>
          <p:cNvSpPr>
            <a:spLocks noGrp="1"/>
          </p:cNvSpPr>
          <p:nvPr>
            <p:ph type="body" sz="quarter" idx="3"/>
          </p:nvPr>
        </p:nvSpPr>
        <p:spPr>
          <a:xfrm>
            <a:off x="6172200" y="333716"/>
            <a:ext cx="5183188" cy="823912"/>
          </a:xfrm>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Disadvantages</a:t>
            </a:r>
            <a:endParaRPr lang="en-GB" dirty="0"/>
          </a:p>
        </p:txBody>
      </p:sp>
      <p:sp>
        <p:nvSpPr>
          <p:cNvPr id="8" name="Content Placeholder 7"/>
          <p:cNvSpPr>
            <a:spLocks noGrp="1"/>
          </p:cNvSpPr>
          <p:nvPr>
            <p:ph sz="quarter" idx="4"/>
          </p:nvPr>
        </p:nvSpPr>
        <p:spPr>
          <a:xfrm>
            <a:off x="6172200" y="1169874"/>
            <a:ext cx="5183188" cy="2280897"/>
          </a:xfrm>
        </p:spPr>
        <p:style>
          <a:lnRef idx="2">
            <a:schemeClr val="dk1"/>
          </a:lnRef>
          <a:fillRef idx="1">
            <a:schemeClr val="lt1"/>
          </a:fillRef>
          <a:effectRef idx="0">
            <a:schemeClr val="dk1"/>
          </a:effectRef>
          <a:fontRef idx="minor">
            <a:schemeClr val="dk1"/>
          </a:fontRef>
        </p:style>
        <p:txBody>
          <a:bodyPr>
            <a:normAutofit fontScale="85000" lnSpcReduction="20000"/>
          </a:bodyPr>
          <a:lstStyle/>
          <a:p>
            <a:r>
              <a:rPr lang="en-GB" altLang="en-US" dirty="0"/>
              <a:t>Unlimited liability</a:t>
            </a:r>
          </a:p>
          <a:p>
            <a:r>
              <a:rPr lang="en-GB" altLang="en-US" dirty="0"/>
              <a:t>Partners </a:t>
            </a:r>
            <a:r>
              <a:rPr lang="en-GB" altLang="en-US" dirty="0" smtClean="0"/>
              <a:t>may have disagreements about;</a:t>
            </a:r>
            <a:endParaRPr lang="en-GB" altLang="en-US" dirty="0"/>
          </a:p>
          <a:p>
            <a:pPr lvl="1"/>
            <a:r>
              <a:rPr lang="en-GB" altLang="en-US" dirty="0"/>
              <a:t>Control of business</a:t>
            </a:r>
          </a:p>
          <a:p>
            <a:pPr lvl="1"/>
            <a:r>
              <a:rPr lang="en-GB" altLang="en-US" dirty="0"/>
              <a:t>Sharing of profits</a:t>
            </a:r>
          </a:p>
          <a:p>
            <a:pPr lvl="1"/>
            <a:r>
              <a:rPr lang="en-GB" altLang="en-US" dirty="0"/>
              <a:t>Withdrawal from the partnership</a:t>
            </a:r>
          </a:p>
          <a:p>
            <a:pPr lvl="1"/>
            <a:r>
              <a:rPr lang="en-GB" altLang="en-US" dirty="0"/>
              <a:t>Inviting new partners into the business</a:t>
            </a:r>
          </a:p>
          <a:p>
            <a:endParaRPr lang="en-GB"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336279" y="3463017"/>
            <a:ext cx="4855029"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24971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Private limited company (ltd)</a:t>
            </a:r>
            <a:endParaRPr lang="en-GB" dirty="0"/>
          </a:p>
        </p:txBody>
      </p:sp>
      <p:sp>
        <p:nvSpPr>
          <p:cNvPr id="8" name="Content Placeholder 7"/>
          <p:cNvSpPr>
            <a:spLocks noGrp="1"/>
          </p:cNvSpPr>
          <p:nvPr>
            <p:ph sz="half" idx="1"/>
          </p:nvPr>
        </p:nvSpPr>
        <p:spPr>
          <a:xfrm>
            <a:off x="838200" y="1825625"/>
            <a:ext cx="6172200" cy="4749346"/>
          </a:xfrm>
        </p:spPr>
        <p:style>
          <a:lnRef idx="2">
            <a:schemeClr val="accent5"/>
          </a:lnRef>
          <a:fillRef idx="1">
            <a:schemeClr val="lt1"/>
          </a:fillRef>
          <a:effectRef idx="0">
            <a:schemeClr val="accent5"/>
          </a:effectRef>
          <a:fontRef idx="minor">
            <a:schemeClr val="dk1"/>
          </a:fontRef>
        </p:style>
        <p:txBody>
          <a:bodyPr>
            <a:normAutofit fontScale="77500" lnSpcReduction="20000"/>
          </a:bodyPr>
          <a:lstStyle/>
          <a:p>
            <a:r>
              <a:rPr lang="en-GB" altLang="en-US" dirty="0" smtClean="0"/>
              <a:t>Sole traders may grow and expand and want to become a ltd company</a:t>
            </a:r>
          </a:p>
          <a:p>
            <a:r>
              <a:rPr lang="en-GB" altLang="en-US" dirty="0" smtClean="0"/>
              <a:t>Friends </a:t>
            </a:r>
            <a:r>
              <a:rPr lang="en-GB" altLang="en-US" dirty="0"/>
              <a:t>and family can buy shares in the business, this will make them part owners</a:t>
            </a:r>
          </a:p>
          <a:p>
            <a:r>
              <a:rPr lang="en-GB" altLang="en-US" dirty="0"/>
              <a:t>Shares cannot be bought by the public</a:t>
            </a:r>
          </a:p>
          <a:p>
            <a:r>
              <a:rPr lang="en-GB" altLang="en-US" dirty="0"/>
              <a:t>Owners control who buys the shares</a:t>
            </a:r>
          </a:p>
          <a:p>
            <a:r>
              <a:rPr lang="en-GB" altLang="en-US" dirty="0" smtClean="0"/>
              <a:t>Expand </a:t>
            </a:r>
            <a:r>
              <a:rPr lang="en-GB" altLang="en-US" dirty="0"/>
              <a:t>by selling more shares, giving the business more capital</a:t>
            </a:r>
          </a:p>
          <a:p>
            <a:r>
              <a:rPr lang="en-GB" altLang="en-US" dirty="0"/>
              <a:t>Normally medium sized businesses</a:t>
            </a:r>
          </a:p>
          <a:p>
            <a:r>
              <a:rPr lang="en-GB" altLang="en-US" dirty="0" smtClean="0"/>
              <a:t>Have the benefit of limited </a:t>
            </a:r>
            <a:r>
              <a:rPr lang="en-GB" altLang="en-US" dirty="0"/>
              <a:t>liability, those that own or buy shares in the business can only lose their original investment, their private assets remain </a:t>
            </a:r>
            <a:r>
              <a:rPr lang="en-GB" altLang="en-US" dirty="0" smtClean="0"/>
              <a:t>safe</a:t>
            </a:r>
          </a:p>
          <a:p>
            <a:r>
              <a:rPr lang="en-GB" altLang="en-US" dirty="0" smtClean="0"/>
              <a:t>Examples; building firms, scaffold firms, delivery business Eddie Stobart</a:t>
            </a:r>
            <a:endParaRPr lang="en-GB" altLang="en-US" dirty="0"/>
          </a:p>
          <a:p>
            <a:endParaRPr lang="en-GB" dirty="0"/>
          </a:p>
        </p:txBody>
      </p: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372600" y="369888"/>
            <a:ext cx="1981200" cy="1320800"/>
          </a:xfrm>
          <a:prstGeom prst="rect">
            <a:avLst/>
          </a:prstGeom>
        </p:spPr>
      </p:pic>
      <p:pic>
        <p:nvPicPr>
          <p:cNvPr id="11" name="Picture 2"/>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bwMode="auto">
          <a:xfrm>
            <a:off x="7101760" y="2832608"/>
            <a:ext cx="4252040" cy="2882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6347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75000"/>
            </a:schemeClr>
          </a:solidFill>
        </p:spPr>
        <p:txBody>
          <a:bodyPr/>
          <a:lstStyle/>
          <a:p>
            <a:r>
              <a:rPr lang="en-GB" dirty="0" smtClean="0">
                <a:solidFill>
                  <a:schemeClr val="bg1"/>
                </a:solidFill>
              </a:rPr>
              <a:t>Suggested activity - </a:t>
            </a:r>
            <a:r>
              <a:rPr lang="en-GB" dirty="0" err="1" smtClean="0">
                <a:solidFill>
                  <a:schemeClr val="bg1"/>
                </a:solidFill>
              </a:rPr>
              <a:t>Ltds</a:t>
            </a:r>
            <a:endParaRPr lang="en-GB" dirty="0">
              <a:solidFill>
                <a:schemeClr val="bg1"/>
              </a:solidFill>
            </a:endParaRPr>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92500" lnSpcReduction="20000"/>
          </a:bodyPr>
          <a:lstStyle/>
          <a:p>
            <a:r>
              <a:rPr lang="en-GB" dirty="0" smtClean="0"/>
              <a:t>Limited companies tend to be businesses where having limited liability is critical.  </a:t>
            </a:r>
          </a:p>
          <a:p>
            <a:r>
              <a:rPr lang="en-GB" dirty="0" smtClean="0"/>
              <a:t>For example a scaffolding company could be worried about a pole falling on the head of someone underneath and being sued. Limited liability gives the owners some protection over their personal finances</a:t>
            </a:r>
          </a:p>
          <a:p>
            <a:r>
              <a:rPr lang="en-GB" dirty="0" smtClean="0"/>
              <a:t>Carry out some research and find 10 limited liability businesses in your local area.  Use check-a-trade and yell</a:t>
            </a:r>
            <a:endParaRPr lang="en-GB" dirty="0"/>
          </a:p>
        </p:txBody>
      </p:sp>
      <p:pic>
        <p:nvPicPr>
          <p:cNvPr id="6" name="Content Placeholder 5"/>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172200" y="2292678"/>
            <a:ext cx="5181600" cy="3417232"/>
          </a:xfrm>
          <a:prstGeom prst="rect">
            <a:avLst/>
          </a:prstGeom>
        </p:spPr>
      </p:pic>
    </p:spTree>
    <p:extLst>
      <p:ext uri="{BB962C8B-B14F-4D97-AF65-F5344CB8AC3E}">
        <p14:creationId xmlns:p14="http://schemas.microsoft.com/office/powerpoint/2010/main" val="938319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356"/>
            <a:ext cx="3851955" cy="1325563"/>
          </a:xfrm>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Ltd</a:t>
            </a:r>
            <a:endParaRPr lang="en-GB" dirty="0"/>
          </a:p>
        </p:txBody>
      </p:sp>
      <p:sp>
        <p:nvSpPr>
          <p:cNvPr id="5" name="Text Placeholder 4"/>
          <p:cNvSpPr>
            <a:spLocks noGrp="1"/>
          </p:cNvSpPr>
          <p:nvPr>
            <p:ph type="body" idx="1"/>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smtClean="0"/>
              <a:t>Advantages	</a:t>
            </a:r>
            <a:endParaRPr lang="en-GB" dirty="0"/>
          </a:p>
        </p:txBody>
      </p:sp>
      <p:sp>
        <p:nvSpPr>
          <p:cNvPr id="6" name="Content Placeholder 5"/>
          <p:cNvSpPr>
            <a:spLocks noGrp="1"/>
          </p:cNvSpPr>
          <p:nvPr>
            <p:ph sz="half" idx="2"/>
          </p:nvPr>
        </p:nvSpPr>
        <p:spPr/>
        <p:style>
          <a:lnRef idx="2">
            <a:schemeClr val="dk1"/>
          </a:lnRef>
          <a:fillRef idx="1">
            <a:schemeClr val="lt1"/>
          </a:fillRef>
          <a:effectRef idx="0">
            <a:schemeClr val="dk1"/>
          </a:effectRef>
          <a:fontRef idx="minor">
            <a:schemeClr val="dk1"/>
          </a:fontRef>
        </p:style>
        <p:txBody>
          <a:bodyPr>
            <a:normAutofit/>
          </a:bodyPr>
          <a:lstStyle/>
          <a:p>
            <a:r>
              <a:rPr lang="en-GB" altLang="en-US" sz="2400" dirty="0"/>
              <a:t>Limited liability</a:t>
            </a:r>
          </a:p>
          <a:p>
            <a:r>
              <a:rPr lang="en-GB" altLang="en-US" sz="2400" dirty="0"/>
              <a:t>Can raise extra capital by selling more </a:t>
            </a:r>
            <a:r>
              <a:rPr lang="en-GB" altLang="en-US" sz="2400" dirty="0" smtClean="0"/>
              <a:t>shares, to friends and family, making it  </a:t>
            </a:r>
            <a:r>
              <a:rPr lang="en-GB" altLang="en-US" sz="2400" dirty="0"/>
              <a:t>easier to expand</a:t>
            </a:r>
          </a:p>
          <a:p>
            <a:r>
              <a:rPr lang="en-GB" altLang="en-US" sz="2400" dirty="0"/>
              <a:t>Can employ managers to run business if  the owners don’t want to do it themselves</a:t>
            </a:r>
          </a:p>
          <a:p>
            <a:r>
              <a:rPr lang="en-GB" altLang="en-US" sz="2400" dirty="0" smtClean="0"/>
              <a:t>Has </a:t>
            </a:r>
            <a:r>
              <a:rPr lang="en-GB" altLang="en-US" sz="2400" dirty="0"/>
              <a:t>its own legal status – separate from the </a:t>
            </a:r>
            <a:r>
              <a:rPr lang="en-GB" altLang="en-US" sz="2400" dirty="0" smtClean="0"/>
              <a:t>shareholders</a:t>
            </a:r>
            <a:endParaRPr lang="en-GB" altLang="en-US" sz="2400" dirty="0"/>
          </a:p>
          <a:p>
            <a:endParaRPr lang="en-GB" dirty="0"/>
          </a:p>
        </p:txBody>
      </p:sp>
      <p:sp>
        <p:nvSpPr>
          <p:cNvPr id="7" name="Text Placeholder 6"/>
          <p:cNvSpPr>
            <a:spLocks noGrp="1"/>
          </p:cNvSpPr>
          <p:nvPr>
            <p:ph type="body" sz="quarter" idx="3"/>
          </p:nvPr>
        </p:nvSpPr>
        <p:spPr>
          <a:xfrm>
            <a:off x="6172200" y="333716"/>
            <a:ext cx="5183188" cy="823912"/>
          </a:xfrm>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Disadvantages</a:t>
            </a:r>
            <a:endParaRPr lang="en-GB" dirty="0"/>
          </a:p>
        </p:txBody>
      </p:sp>
      <p:sp>
        <p:nvSpPr>
          <p:cNvPr id="8" name="Content Placeholder 7"/>
          <p:cNvSpPr>
            <a:spLocks noGrp="1"/>
          </p:cNvSpPr>
          <p:nvPr>
            <p:ph sz="quarter" idx="4"/>
          </p:nvPr>
        </p:nvSpPr>
        <p:spPr>
          <a:xfrm>
            <a:off x="6172200" y="1169874"/>
            <a:ext cx="5183188" cy="2280897"/>
          </a:xfrm>
        </p:spPr>
        <p:style>
          <a:lnRef idx="2">
            <a:schemeClr val="dk1"/>
          </a:lnRef>
          <a:fillRef idx="1">
            <a:schemeClr val="lt1"/>
          </a:fillRef>
          <a:effectRef idx="0">
            <a:schemeClr val="dk1"/>
          </a:effectRef>
          <a:fontRef idx="minor">
            <a:schemeClr val="dk1"/>
          </a:fontRef>
        </p:style>
        <p:txBody>
          <a:bodyPr>
            <a:normAutofit fontScale="70000" lnSpcReduction="20000"/>
          </a:bodyPr>
          <a:lstStyle/>
          <a:p>
            <a:r>
              <a:rPr lang="en-GB" altLang="en-US" dirty="0"/>
              <a:t>Accounts of the company cannot be kept private</a:t>
            </a:r>
          </a:p>
          <a:p>
            <a:pPr lvl="2"/>
            <a:r>
              <a:rPr lang="en-GB" altLang="en-US" dirty="0"/>
              <a:t>Audited each year</a:t>
            </a:r>
          </a:p>
          <a:p>
            <a:pPr lvl="2"/>
            <a:r>
              <a:rPr lang="en-GB" altLang="en-US" dirty="0"/>
              <a:t>Copy sent to Registrar of Companies</a:t>
            </a:r>
          </a:p>
          <a:p>
            <a:pPr lvl="2"/>
            <a:r>
              <a:rPr lang="en-GB" altLang="en-US" dirty="0"/>
              <a:t>Available for public to see</a:t>
            </a:r>
          </a:p>
          <a:p>
            <a:r>
              <a:rPr lang="en-GB" altLang="en-US" dirty="0"/>
              <a:t>More difficult and expensive to set up  - more administration</a:t>
            </a:r>
          </a:p>
          <a:p>
            <a:r>
              <a:rPr lang="en-GB" altLang="en-US" dirty="0"/>
              <a:t>Cannot sell shares on stock </a:t>
            </a:r>
            <a:r>
              <a:rPr lang="en-GB" altLang="en-US" dirty="0" smtClean="0"/>
              <a:t>exchange, which limits the amount of capital that it can raise</a:t>
            </a:r>
            <a:endParaRPr lang="en-GB" altLang="en-US" dirty="0"/>
          </a:p>
          <a:p>
            <a:endParaRPr lang="en-GB"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72200" y="3463017"/>
            <a:ext cx="5183188" cy="2726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585030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style>
          <a:lnRef idx="2">
            <a:schemeClr val="accent5"/>
          </a:lnRef>
          <a:fillRef idx="1">
            <a:schemeClr val="lt1"/>
          </a:fillRef>
          <a:effectRef idx="0">
            <a:schemeClr val="accent5"/>
          </a:effectRef>
          <a:fontRef idx="minor">
            <a:schemeClr val="dk1"/>
          </a:fontRef>
        </p:style>
        <p:txBody>
          <a:bodyPr>
            <a:normAutofit/>
          </a:bodyPr>
          <a:lstStyle/>
          <a:p>
            <a:r>
              <a:rPr lang="en-GB" sz="4300" b="1" dirty="0">
                <a:solidFill>
                  <a:srgbClr val="0070C0"/>
                </a:solidFill>
              </a:rPr>
              <a:t>Franchising, social enterprise, lifestyle businesses, online businesses</a:t>
            </a:r>
          </a:p>
          <a:p>
            <a:endParaRPr lang="en-GB" sz="6600" b="1" dirty="0">
              <a:solidFill>
                <a:srgbClr val="0070C0"/>
              </a:solidFill>
            </a:endParaRP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12192000" cy="3512457"/>
          </a:xfrm>
          <a:prstGeom prst="rect">
            <a:avLst/>
          </a:prstGeom>
        </p:spPr>
      </p:pic>
    </p:spTree>
    <p:extLst>
      <p:ext uri="{BB962C8B-B14F-4D97-AF65-F5344CB8AC3E}">
        <p14:creationId xmlns:p14="http://schemas.microsoft.com/office/powerpoint/2010/main" val="1704296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lstStyle/>
          <a:p>
            <a:r>
              <a:rPr lang="en-GB" dirty="0" smtClean="0"/>
              <a:t>Worksheet</a:t>
            </a:r>
            <a:endParaRPr lang="en-GB"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536890" y="1825625"/>
            <a:ext cx="9118219" cy="4351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927295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Franchising introduction</a:t>
            </a:r>
            <a:endParaRPr lang="en-GB" dirty="0"/>
          </a:p>
        </p:txBody>
      </p:sp>
      <p:sp>
        <p:nvSpPr>
          <p:cNvPr id="5" name="Content Placeholder 4"/>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92500" lnSpcReduction="20000"/>
          </a:bodyPr>
          <a:lstStyle/>
          <a:p>
            <a:r>
              <a:rPr lang="en-GB" dirty="0" smtClean="0"/>
              <a:t>An entrepreneur may choose to set up with an established business name and buy a franchise</a:t>
            </a:r>
          </a:p>
          <a:p>
            <a:r>
              <a:rPr lang="en-GB" dirty="0" smtClean="0"/>
              <a:t>For example an entrepreneur may wish to open their own sandwich bar and call it “Bob’s sandwiches” or they could buy the Subway franchise</a:t>
            </a:r>
          </a:p>
          <a:p>
            <a:r>
              <a:rPr lang="en-GB" dirty="0" smtClean="0">
                <a:solidFill>
                  <a:srgbClr val="FF0000"/>
                </a:solidFill>
              </a:rPr>
              <a:t>Which do you think will gain the most revenue?</a:t>
            </a:r>
          </a:p>
          <a:p>
            <a:r>
              <a:rPr lang="en-GB" dirty="0" smtClean="0">
                <a:solidFill>
                  <a:srgbClr val="FF0000"/>
                </a:solidFill>
              </a:rPr>
              <a:t>Watch the video, can you now explain franchising to someone else?</a:t>
            </a:r>
            <a:endParaRPr lang="en-GB" dirty="0">
              <a:solidFill>
                <a:srgbClr val="FF0000"/>
              </a:solidFill>
            </a:endParaRPr>
          </a:p>
        </p:txBody>
      </p:sp>
      <p:pic>
        <p:nvPicPr>
          <p:cNvPr id="7" name="Content Placeholder 6">
            <a:hlinkClick r:id="rId2"/>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172200" y="1849431"/>
            <a:ext cx="5181600" cy="4303725"/>
          </a:xfrm>
          <a:prstGeom prst="rect">
            <a:avLst/>
          </a:prstGeom>
        </p:spPr>
      </p:pic>
    </p:spTree>
    <p:extLst>
      <p:ext uri="{BB962C8B-B14F-4D97-AF65-F5344CB8AC3E}">
        <p14:creationId xmlns:p14="http://schemas.microsoft.com/office/powerpoint/2010/main" val="35311792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What is a franchise?</a:t>
            </a:r>
            <a:endParaRPr lang="en-GB" dirty="0"/>
          </a:p>
        </p:txBody>
      </p:sp>
      <p:sp>
        <p:nvSpPr>
          <p:cNvPr id="3" name="Content Placeholder 2"/>
          <p:cNvSpPr>
            <a:spLocks noGrp="1"/>
          </p:cNvSpPr>
          <p:nvPr>
            <p:ph sz="half" idx="1"/>
          </p:nvPr>
        </p:nvSpPr>
        <p:spPr/>
        <p:style>
          <a:lnRef idx="2">
            <a:schemeClr val="accent5"/>
          </a:lnRef>
          <a:fillRef idx="1">
            <a:schemeClr val="lt1"/>
          </a:fillRef>
          <a:effectRef idx="0">
            <a:schemeClr val="accent5"/>
          </a:effectRef>
          <a:fontRef idx="minor">
            <a:schemeClr val="dk1"/>
          </a:fontRef>
        </p:style>
        <p:txBody>
          <a:bodyPr>
            <a:normAutofit fontScale="92500" lnSpcReduction="10000"/>
          </a:bodyPr>
          <a:lstStyle/>
          <a:p>
            <a:r>
              <a:rPr lang="en-GB" dirty="0" smtClean="0"/>
              <a:t>Imagine a company has a great and </a:t>
            </a:r>
            <a:r>
              <a:rPr lang="en-GB" dirty="0" smtClean="0">
                <a:solidFill>
                  <a:srgbClr val="FF0000"/>
                </a:solidFill>
              </a:rPr>
              <a:t>successful</a:t>
            </a:r>
            <a:r>
              <a:rPr lang="en-GB" dirty="0" smtClean="0"/>
              <a:t> business.  It wants to expand but it doesn’t want the </a:t>
            </a:r>
            <a:r>
              <a:rPr lang="en-GB" u="sng" dirty="0" smtClean="0"/>
              <a:t>problems</a:t>
            </a:r>
            <a:r>
              <a:rPr lang="en-GB" dirty="0" smtClean="0"/>
              <a:t> and </a:t>
            </a:r>
            <a:r>
              <a:rPr lang="en-GB" u="sng" dirty="0" smtClean="0"/>
              <a:t>expense</a:t>
            </a:r>
            <a:r>
              <a:rPr lang="en-GB" dirty="0" smtClean="0"/>
              <a:t> of opening more stores – so it sells the business idea.</a:t>
            </a:r>
          </a:p>
          <a:p>
            <a:r>
              <a:rPr lang="en-GB" dirty="0" smtClean="0"/>
              <a:t>If you buy a franchise it is a “business in a box”, as well as </a:t>
            </a:r>
            <a:r>
              <a:rPr lang="en-GB" b="1" dirty="0" smtClean="0"/>
              <a:t>signage</a:t>
            </a:r>
            <a:r>
              <a:rPr lang="en-GB" dirty="0" smtClean="0"/>
              <a:t> and </a:t>
            </a:r>
            <a:r>
              <a:rPr lang="en-GB" b="1" dirty="0" smtClean="0"/>
              <a:t>training</a:t>
            </a:r>
            <a:r>
              <a:rPr lang="en-GB" dirty="0" smtClean="0"/>
              <a:t> you get </a:t>
            </a:r>
            <a:r>
              <a:rPr lang="en-GB" b="1" dirty="0" smtClean="0"/>
              <a:t>support</a:t>
            </a:r>
            <a:r>
              <a:rPr lang="en-GB" dirty="0" smtClean="0"/>
              <a:t> of a national company and a brand that customers already know. </a:t>
            </a:r>
            <a:endParaRPr lang="en-GB"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200775" y="1781175"/>
            <a:ext cx="5153025" cy="2000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descr="Papa John'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6000" y="4407694"/>
            <a:ext cx="2286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Papa John's Franchise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162925" y="3798094"/>
            <a:ext cx="3190875"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2038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rtlCol="0">
            <a:normAutofit/>
          </a:bodyPr>
          <a:lstStyle/>
          <a:p>
            <a:pPr>
              <a:defRPr/>
            </a:pPr>
            <a:r>
              <a:rPr lang="en-GB" dirty="0" smtClean="0">
                <a:solidFill>
                  <a:schemeClr val="bg1"/>
                </a:solidFill>
              </a:rPr>
              <a:t>Franchising vocab</a:t>
            </a:r>
          </a:p>
        </p:txBody>
      </p:sp>
      <p:sp>
        <p:nvSpPr>
          <p:cNvPr id="38915" name="Rectangle 3"/>
          <p:cNvSpPr>
            <a:spLocks noGrp="1" noChangeArrowheads="1"/>
          </p:cNvSpPr>
          <p:nvPr>
            <p:ph sz="half" idx="1"/>
          </p:nvPr>
        </p:nvSpPr>
        <p:spPr/>
        <p:style>
          <a:lnRef idx="2">
            <a:schemeClr val="dk1"/>
          </a:lnRef>
          <a:fillRef idx="1">
            <a:schemeClr val="lt1"/>
          </a:fillRef>
          <a:effectRef idx="0">
            <a:schemeClr val="dk1"/>
          </a:effectRef>
          <a:fontRef idx="minor">
            <a:schemeClr val="dk1"/>
          </a:fontRef>
        </p:style>
        <p:txBody>
          <a:bodyPr rtlCol="0">
            <a:normAutofit/>
          </a:bodyPr>
          <a:lstStyle/>
          <a:p>
            <a:pPr marL="525780" indent="-457200">
              <a:defRPr/>
            </a:pPr>
            <a:r>
              <a:rPr lang="en-GB" b="1" dirty="0" smtClean="0">
                <a:solidFill>
                  <a:schemeClr val="tx1"/>
                </a:solidFill>
              </a:rPr>
              <a:t>Franchisee</a:t>
            </a:r>
            <a:r>
              <a:rPr lang="en-GB" dirty="0" smtClean="0">
                <a:solidFill>
                  <a:schemeClr val="tx1"/>
                </a:solidFill>
              </a:rPr>
              <a:t>; This is the business owner who is buying the rights e.g. </a:t>
            </a:r>
            <a:r>
              <a:rPr lang="en-GB" dirty="0" err="1" smtClean="0">
                <a:solidFill>
                  <a:schemeClr val="tx1"/>
                </a:solidFill>
              </a:rPr>
              <a:t>Gurdeep</a:t>
            </a:r>
            <a:endParaRPr lang="en-GB" dirty="0" smtClean="0">
              <a:solidFill>
                <a:schemeClr val="tx1"/>
              </a:solidFill>
            </a:endParaRPr>
          </a:p>
        </p:txBody>
      </p:sp>
      <p:sp>
        <p:nvSpPr>
          <p:cNvPr id="2" name="Content Placeholder 1"/>
          <p:cNvSpPr>
            <a:spLocks noGrp="1"/>
          </p:cNvSpPr>
          <p:nvPr>
            <p:ph sz="half" idx="2"/>
          </p:nvPr>
        </p:nvSpPr>
        <p:spPr/>
        <p:style>
          <a:lnRef idx="2">
            <a:schemeClr val="dk1"/>
          </a:lnRef>
          <a:fillRef idx="1">
            <a:schemeClr val="lt1"/>
          </a:fillRef>
          <a:effectRef idx="0">
            <a:schemeClr val="dk1"/>
          </a:effectRef>
          <a:fontRef idx="minor">
            <a:schemeClr val="dk1"/>
          </a:fontRef>
        </p:style>
        <p:txBody>
          <a:bodyPr>
            <a:normAutofit/>
          </a:bodyPr>
          <a:lstStyle/>
          <a:p>
            <a:r>
              <a:rPr lang="en-GB" b="1" dirty="0"/>
              <a:t>Franchisor</a:t>
            </a:r>
            <a:r>
              <a:rPr lang="en-GB" dirty="0"/>
              <a:t>; this is the business  </a:t>
            </a:r>
            <a:r>
              <a:rPr lang="en-GB" dirty="0" smtClean="0"/>
              <a:t>that is </a:t>
            </a:r>
            <a:r>
              <a:rPr lang="en-GB" dirty="0"/>
              <a:t>selling the rights e.g. Subway</a:t>
            </a:r>
          </a:p>
          <a:p>
            <a:endParaRPr lang="en-GB" dirty="0"/>
          </a:p>
        </p:txBody>
      </p:sp>
      <p:pic>
        <p:nvPicPr>
          <p:cNvPr id="3" name="Picture 2">
            <a:hlinkClick r:id="rId2"/>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15715" y="3298416"/>
            <a:ext cx="4093292" cy="26653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25138" y="3185652"/>
            <a:ext cx="2924689" cy="29913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506698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0" name="Rectangle 14"/>
          <p:cNvSpPr>
            <a:spLocks noGrp="1" noChangeArrowheads="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altLang="en-US" dirty="0" smtClean="0"/>
              <a:t>Cost of a franchise</a:t>
            </a:r>
          </a:p>
        </p:txBody>
      </p:sp>
      <p:sp>
        <p:nvSpPr>
          <p:cNvPr id="7181" name="Rectangle 15"/>
          <p:cNvSpPr>
            <a:spLocks noGrp="1" noChangeArrowheads="1"/>
          </p:cNvSpPr>
          <p:nvPr>
            <p:ph sz="half" idx="1"/>
          </p:nvPr>
        </p:nvSpPr>
        <p:spPr/>
        <p:style>
          <a:lnRef idx="2">
            <a:schemeClr val="accent5"/>
          </a:lnRef>
          <a:fillRef idx="1">
            <a:schemeClr val="lt1"/>
          </a:fillRef>
          <a:effectRef idx="0">
            <a:schemeClr val="accent5"/>
          </a:effectRef>
          <a:fontRef idx="minor">
            <a:schemeClr val="dk1"/>
          </a:fontRef>
        </p:style>
        <p:txBody>
          <a:bodyPr>
            <a:normAutofit/>
          </a:bodyPr>
          <a:lstStyle/>
          <a:p>
            <a:pPr marL="0" indent="0">
              <a:lnSpc>
                <a:spcPct val="80000"/>
              </a:lnSpc>
              <a:buNone/>
            </a:pPr>
            <a:r>
              <a:rPr lang="en-GB" altLang="en-US" sz="2900" dirty="0" smtClean="0"/>
              <a:t>When a business person decides to buy a franchise they will need to take into consideration the costs </a:t>
            </a:r>
          </a:p>
          <a:p>
            <a:pPr>
              <a:lnSpc>
                <a:spcPct val="80000"/>
              </a:lnSpc>
            </a:pPr>
            <a:r>
              <a:rPr lang="en-GB" altLang="en-US" sz="2900" dirty="0" smtClean="0"/>
              <a:t>Cost of buying the franchise rights at the start</a:t>
            </a:r>
          </a:p>
          <a:p>
            <a:pPr>
              <a:lnSpc>
                <a:spcPct val="80000"/>
              </a:lnSpc>
            </a:pPr>
            <a:r>
              <a:rPr lang="en-GB" altLang="en-US" sz="2900" dirty="0" smtClean="0"/>
              <a:t>Monthly royalty payment to the franchisor</a:t>
            </a:r>
          </a:p>
          <a:p>
            <a:pPr marL="0" indent="0">
              <a:lnSpc>
                <a:spcPct val="80000"/>
              </a:lnSpc>
              <a:buNone/>
            </a:pPr>
            <a:r>
              <a:rPr lang="en-GB" altLang="en-US" sz="2900" dirty="0" smtClean="0"/>
              <a:t>Have a look at the McDonald’s website for </a:t>
            </a:r>
            <a:r>
              <a:rPr lang="en-GB" altLang="en-US" sz="2900" dirty="0" smtClean="0">
                <a:hlinkClick r:id="rId3"/>
              </a:rPr>
              <a:t>franchising</a:t>
            </a:r>
            <a:endParaRPr lang="en-GB" altLang="en-US" sz="2900" dirty="0"/>
          </a:p>
          <a:p>
            <a:pPr marL="0" indent="0">
              <a:lnSpc>
                <a:spcPct val="80000"/>
              </a:lnSpc>
              <a:buNone/>
            </a:pPr>
            <a:endParaRPr lang="en-GB" altLang="en-US" sz="2600" dirty="0"/>
          </a:p>
        </p:txBody>
      </p:sp>
      <p:sp>
        <p:nvSpPr>
          <p:cNvPr id="2" name="Content Placeholder 1"/>
          <p:cNvSpPr>
            <a:spLocks noGrp="1"/>
          </p:cNvSpPr>
          <p:nvPr>
            <p:ph sz="half" idx="2"/>
          </p:nvPr>
        </p:nvSpPr>
        <p:spPr/>
        <p:txBody>
          <a:bodyPr>
            <a:normAutofit/>
          </a:bodyPr>
          <a:lstStyle/>
          <a:p>
            <a:endParaRPr lang="en-GB"/>
          </a:p>
        </p:txBody>
      </p:sp>
      <p:pic>
        <p:nvPicPr>
          <p:cNvPr id="15362"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243637" y="1747166"/>
            <a:ext cx="5038725" cy="2352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4" descr="McDonald’s UK"/>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048624" y="5619750"/>
            <a:ext cx="1428750" cy="1114425"/>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Staff.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15263" y="4056109"/>
            <a:ext cx="4008872" cy="1330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6957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75000"/>
            </a:schemeClr>
          </a:solidFill>
        </p:spPr>
        <p:txBody>
          <a:bodyPr/>
          <a:lstStyle/>
          <a:p>
            <a:r>
              <a:rPr lang="en-GB" dirty="0" smtClean="0">
                <a:solidFill>
                  <a:schemeClr val="bg1"/>
                </a:solidFill>
              </a:rPr>
              <a:t>Suggested activity - franchising</a:t>
            </a:r>
            <a:endParaRPr lang="en-GB" dirty="0">
              <a:solidFill>
                <a:schemeClr val="bg1"/>
              </a:solidFill>
            </a:endParaRPr>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lnSpcReduction="10000"/>
          </a:bodyPr>
          <a:lstStyle/>
          <a:p>
            <a:r>
              <a:rPr lang="en-GB" dirty="0" smtClean="0"/>
              <a:t>Have a look at the franchising websites on the Internet</a:t>
            </a:r>
          </a:p>
          <a:p>
            <a:r>
              <a:rPr lang="en-GB" dirty="0" smtClean="0"/>
              <a:t>Choose a franchise and find out how much it would cost to start up</a:t>
            </a:r>
          </a:p>
          <a:p>
            <a:r>
              <a:rPr lang="en-GB" dirty="0" smtClean="0"/>
              <a:t>Include any yearly royalties and the cost of premises and staff</a:t>
            </a:r>
          </a:p>
          <a:p>
            <a:r>
              <a:rPr lang="en-GB" dirty="0" smtClean="0"/>
              <a:t>Present your franchise to the rest of the group and explain how much revenue you expect to earn in the first year</a:t>
            </a:r>
            <a:endParaRPr lang="en-GB" dirty="0"/>
          </a:p>
        </p:txBody>
      </p:sp>
      <p:pic>
        <p:nvPicPr>
          <p:cNvPr id="5" name="Content Placeholder 4">
            <a:hlinkClick r:id="rId3"/>
          </p:cNvPr>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6252613" y="1825625"/>
            <a:ext cx="5020774" cy="43513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445015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356"/>
            <a:ext cx="4857135" cy="1325563"/>
          </a:xfrm>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Franchising pros and cons</a:t>
            </a:r>
            <a:endParaRPr lang="en-GB" dirty="0"/>
          </a:p>
        </p:txBody>
      </p:sp>
      <p:sp>
        <p:nvSpPr>
          <p:cNvPr id="5" name="Text Placeholder 4"/>
          <p:cNvSpPr>
            <a:spLocks noGrp="1"/>
          </p:cNvSpPr>
          <p:nvPr>
            <p:ph type="body" idx="1"/>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smtClean="0"/>
              <a:t>Advantages	</a:t>
            </a:r>
            <a:endParaRPr lang="en-GB" dirty="0"/>
          </a:p>
        </p:txBody>
      </p:sp>
      <p:sp>
        <p:nvSpPr>
          <p:cNvPr id="6" name="Content Placeholder 5"/>
          <p:cNvSpPr>
            <a:spLocks noGrp="1"/>
          </p:cNvSpPr>
          <p:nvPr>
            <p:ph sz="half" idx="2"/>
          </p:nvPr>
        </p:nvSpPr>
        <p:spPr/>
        <p:style>
          <a:lnRef idx="2">
            <a:schemeClr val="dk1"/>
          </a:lnRef>
          <a:fillRef idx="1">
            <a:schemeClr val="lt1"/>
          </a:fillRef>
          <a:effectRef idx="0">
            <a:schemeClr val="dk1"/>
          </a:effectRef>
          <a:fontRef idx="minor">
            <a:schemeClr val="dk1"/>
          </a:fontRef>
        </p:style>
        <p:txBody>
          <a:bodyPr>
            <a:normAutofit fontScale="92500" lnSpcReduction="10000"/>
          </a:bodyPr>
          <a:lstStyle/>
          <a:p>
            <a:pPr>
              <a:lnSpc>
                <a:spcPct val="90000"/>
              </a:lnSpc>
            </a:pPr>
            <a:r>
              <a:rPr lang="en-GB" altLang="en-US" dirty="0"/>
              <a:t>The franchisor chooses the franchisees carefully – knows what characteristic that make a successful franchisee</a:t>
            </a:r>
          </a:p>
          <a:p>
            <a:pPr>
              <a:lnSpc>
                <a:spcPct val="90000"/>
              </a:lnSpc>
            </a:pPr>
            <a:r>
              <a:rPr lang="en-GB" altLang="en-US" dirty="0"/>
              <a:t>The franchisor decides how much money the franchisee must invest in the business</a:t>
            </a:r>
          </a:p>
          <a:p>
            <a:pPr>
              <a:lnSpc>
                <a:spcPct val="90000"/>
              </a:lnSpc>
            </a:pPr>
            <a:r>
              <a:rPr lang="en-GB" altLang="en-US" dirty="0"/>
              <a:t>The franchisor provides support – management advice &amp; training – help franchisee solve problems.</a:t>
            </a:r>
          </a:p>
          <a:p>
            <a:endParaRPr lang="en-GB" dirty="0"/>
          </a:p>
        </p:txBody>
      </p:sp>
      <p:sp>
        <p:nvSpPr>
          <p:cNvPr id="7" name="Text Placeholder 6"/>
          <p:cNvSpPr>
            <a:spLocks noGrp="1"/>
          </p:cNvSpPr>
          <p:nvPr>
            <p:ph type="body" sz="quarter" idx="3"/>
          </p:nvPr>
        </p:nvSpPr>
        <p:spPr>
          <a:xfrm>
            <a:off x="6172200" y="333716"/>
            <a:ext cx="5183188" cy="823912"/>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Disadvantages</a:t>
            </a:r>
            <a:endParaRPr lang="en-GB" dirty="0"/>
          </a:p>
        </p:txBody>
      </p:sp>
      <p:sp>
        <p:nvSpPr>
          <p:cNvPr id="8" name="Content Placeholder 7"/>
          <p:cNvSpPr>
            <a:spLocks noGrp="1"/>
          </p:cNvSpPr>
          <p:nvPr>
            <p:ph sz="quarter" idx="4"/>
          </p:nvPr>
        </p:nvSpPr>
        <p:spPr>
          <a:xfrm>
            <a:off x="6172200" y="1169874"/>
            <a:ext cx="5183188" cy="2280897"/>
          </a:xfrm>
        </p:spPr>
        <p:style>
          <a:lnRef idx="2">
            <a:schemeClr val="dk1"/>
          </a:lnRef>
          <a:fillRef idx="1">
            <a:schemeClr val="lt1"/>
          </a:fillRef>
          <a:effectRef idx="0">
            <a:schemeClr val="dk1"/>
          </a:effectRef>
          <a:fontRef idx="minor">
            <a:schemeClr val="dk1"/>
          </a:fontRef>
        </p:style>
        <p:txBody>
          <a:bodyPr>
            <a:normAutofit fontScale="92500" lnSpcReduction="20000"/>
          </a:bodyPr>
          <a:lstStyle/>
          <a:p>
            <a:pPr>
              <a:lnSpc>
                <a:spcPct val="80000"/>
              </a:lnSpc>
            </a:pPr>
            <a:r>
              <a:rPr lang="en-GB" altLang="en-US" sz="2800" dirty="0"/>
              <a:t>Franchisee’s do not have freedom of running their own business;	</a:t>
            </a:r>
          </a:p>
          <a:p>
            <a:pPr lvl="2">
              <a:lnSpc>
                <a:spcPct val="80000"/>
              </a:lnSpc>
            </a:pPr>
            <a:r>
              <a:rPr lang="en-GB" altLang="en-US" sz="2000" dirty="0"/>
              <a:t>Bound by rules e.g. Can’t vary product or price</a:t>
            </a:r>
          </a:p>
          <a:p>
            <a:pPr>
              <a:lnSpc>
                <a:spcPct val="80000"/>
              </a:lnSpc>
            </a:pPr>
            <a:r>
              <a:rPr lang="en-GB" altLang="en-US" sz="2800" dirty="0" smtClean="0"/>
              <a:t>Franchisee </a:t>
            </a:r>
            <a:r>
              <a:rPr lang="en-GB" altLang="en-US" sz="2800" dirty="0"/>
              <a:t>pays percentage of profits in royalties</a:t>
            </a:r>
          </a:p>
          <a:p>
            <a:pPr>
              <a:lnSpc>
                <a:spcPct val="80000"/>
              </a:lnSpc>
            </a:pPr>
            <a:r>
              <a:rPr lang="en-GB" altLang="en-US" sz="2800" dirty="0"/>
              <a:t>Franchisee will never own the business outright</a:t>
            </a:r>
          </a:p>
          <a:p>
            <a:endParaRPr lang="en-GB" dirty="0"/>
          </a:p>
        </p:txBody>
      </p:sp>
      <p:pic>
        <p:nvPicPr>
          <p:cNvPr id="10" name="Picture 6" descr="140109 0092 the-swans.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72199" y="3450771"/>
            <a:ext cx="4131129" cy="275408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Marston's Pub Franchis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526510" y="4001141"/>
            <a:ext cx="19050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3507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pPr algn="l"/>
            <a:r>
              <a:rPr lang="en-GB" dirty="0" smtClean="0"/>
              <a:t>Social enterprise</a:t>
            </a:r>
            <a:endParaRPr lang="en-GB" dirty="0"/>
          </a:p>
        </p:txBody>
      </p:sp>
      <p:sp>
        <p:nvSpPr>
          <p:cNvPr id="4" name="Content Placeholder 3"/>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a:bodyPr>
          <a:lstStyle/>
          <a:p>
            <a:r>
              <a:rPr lang="en-GB" dirty="0"/>
              <a:t>A social enterprise is a business that trades for a social and/or environmental purpose. </a:t>
            </a:r>
            <a:endParaRPr lang="en-GB" dirty="0" smtClean="0"/>
          </a:p>
          <a:p>
            <a:r>
              <a:rPr lang="en-GB" dirty="0" smtClean="0"/>
              <a:t>Have </a:t>
            </a:r>
            <a:r>
              <a:rPr lang="en-GB" dirty="0"/>
              <a:t>you ever bought a bar of </a:t>
            </a:r>
            <a:r>
              <a:rPr lang="en-GB" dirty="0">
                <a:hlinkClick r:id="rId3"/>
              </a:rPr>
              <a:t>Divine </a:t>
            </a:r>
            <a:r>
              <a:rPr lang="en-GB" dirty="0"/>
              <a:t>Chocolate? </a:t>
            </a:r>
            <a:endParaRPr lang="en-GB" dirty="0" smtClean="0"/>
          </a:p>
          <a:p>
            <a:r>
              <a:rPr lang="en-GB" dirty="0" smtClean="0"/>
              <a:t>At the core of a social enterprise is the objective to help society or the planet in some way, they are not charities (which rely on donations)</a:t>
            </a:r>
          </a:p>
        </p:txBody>
      </p:sp>
      <p:pic>
        <p:nvPicPr>
          <p:cNvPr id="6" name="Content Placeholder 5">
            <a:hlinkClick r:id="rId3"/>
          </p:cNvPr>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6172200" y="2004578"/>
            <a:ext cx="5181600" cy="3993431"/>
          </a:xfrm>
          <a:prstGeom prst="rect">
            <a:avLst/>
          </a:prstGeom>
        </p:spPr>
      </p:pic>
      <p:pic>
        <p:nvPicPr>
          <p:cNvPr id="19459"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501576" y="227093"/>
            <a:ext cx="2080824" cy="1238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70491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3038" y="2009521"/>
            <a:ext cx="3490257" cy="1143000"/>
          </a:xfrm>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r>
              <a:rPr lang="en-GB" dirty="0" smtClean="0"/>
              <a:t>Lifestyle business</a:t>
            </a:r>
            <a:endParaRPr lang="en-GB" dirty="0"/>
          </a:p>
        </p:txBody>
      </p:sp>
      <p:sp>
        <p:nvSpPr>
          <p:cNvPr id="4" name="Content Placeholder 3"/>
          <p:cNvSpPr>
            <a:spLocks noGrp="1"/>
          </p:cNvSpPr>
          <p:nvPr>
            <p:ph idx="1"/>
          </p:nvPr>
        </p:nvSpPr>
        <p:spPr>
          <a:xfrm>
            <a:off x="381000" y="188641"/>
            <a:ext cx="7875240" cy="4248473"/>
          </a:xfrm>
        </p:spPr>
        <p:style>
          <a:lnRef idx="2">
            <a:schemeClr val="dk1"/>
          </a:lnRef>
          <a:fillRef idx="1">
            <a:schemeClr val="lt1"/>
          </a:fillRef>
          <a:effectRef idx="0">
            <a:schemeClr val="dk1"/>
          </a:effectRef>
          <a:fontRef idx="minor">
            <a:schemeClr val="dk1"/>
          </a:fontRef>
        </p:style>
        <p:txBody>
          <a:bodyPr>
            <a:normAutofit lnSpcReduction="10000"/>
          </a:bodyPr>
          <a:lstStyle/>
          <a:p>
            <a:r>
              <a:rPr lang="en-GB" dirty="0" smtClean="0"/>
              <a:t>The aim of a start-up is to grow big enough to provide a return of investment for investors</a:t>
            </a:r>
          </a:p>
          <a:p>
            <a:r>
              <a:rPr lang="en-GB" dirty="0" smtClean="0"/>
              <a:t>The aim of a lifestyle business is to provide great quality of life for the owner</a:t>
            </a:r>
          </a:p>
          <a:p>
            <a:r>
              <a:rPr lang="en-GB" dirty="0" smtClean="0"/>
              <a:t>Owners start a business hoping to sustain a certain level of income</a:t>
            </a:r>
          </a:p>
          <a:p>
            <a:r>
              <a:rPr lang="en-GB" dirty="0" smtClean="0"/>
              <a:t>They may start a business doing something they really enjoy</a:t>
            </a:r>
          </a:p>
          <a:p>
            <a:r>
              <a:rPr lang="en-GB" dirty="0" smtClean="0"/>
              <a:t>It allows an entrepreneur to live how they want and still run a business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55640" y="4509120"/>
            <a:ext cx="4392488" cy="2404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491601" y="3721022"/>
            <a:ext cx="3009900" cy="2200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393595" y="188641"/>
            <a:ext cx="3489699" cy="1595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79534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Online business</a:t>
            </a:r>
            <a:endParaRPr lang="en-GB" dirty="0"/>
          </a:p>
        </p:txBody>
      </p:sp>
      <p:sp>
        <p:nvSpPr>
          <p:cNvPr id="4" name="Content Placeholder 3"/>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85000" lnSpcReduction="20000"/>
          </a:bodyPr>
          <a:lstStyle/>
          <a:p>
            <a:r>
              <a:rPr lang="en-GB" dirty="0" smtClean="0"/>
              <a:t>Easy to set up, for example an eBay business could be up and running in an hour after some online form filling</a:t>
            </a:r>
          </a:p>
          <a:p>
            <a:r>
              <a:rPr lang="en-GB" dirty="0" smtClean="0"/>
              <a:t>PayPal used to take money from customers, who can now use credit cards and it converts it to PayPal money for the business owner</a:t>
            </a:r>
          </a:p>
          <a:p>
            <a:r>
              <a:rPr lang="en-GB" dirty="0" smtClean="0"/>
              <a:t>Available to the customer 24/7 </a:t>
            </a:r>
          </a:p>
          <a:p>
            <a:r>
              <a:rPr lang="en-GB" dirty="0" smtClean="0"/>
              <a:t>Can be managed from anywhere, owner does not need to be sat in an office</a:t>
            </a:r>
          </a:p>
          <a:p>
            <a:r>
              <a:rPr lang="en-GB" dirty="0" smtClean="0">
                <a:solidFill>
                  <a:srgbClr val="FF0000"/>
                </a:solidFill>
              </a:rPr>
              <a:t>Watch the video – what do you think is involved in the day-to-day running of an eBay business? </a:t>
            </a:r>
          </a:p>
        </p:txBody>
      </p:sp>
      <p:pic>
        <p:nvPicPr>
          <p:cNvPr id="6" name="Content Placeholder 5">
            <a:hlinkClick r:id="rId2"/>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172200" y="2086249"/>
            <a:ext cx="5181600" cy="38300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4" descr="http://upload.wikimedia.org/wikipedia/commons/a/a8/Paypal_Servise.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87961" y="318757"/>
            <a:ext cx="2952328" cy="141829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40289" y="227337"/>
            <a:ext cx="3012621" cy="1509718"/>
          </a:xfrm>
          <a:prstGeom prst="rect">
            <a:avLst/>
          </a:prstGeom>
        </p:spPr>
      </p:pic>
    </p:spTree>
    <p:extLst>
      <p:ext uri="{BB962C8B-B14F-4D97-AF65-F5344CB8AC3E}">
        <p14:creationId xmlns:p14="http://schemas.microsoft.com/office/powerpoint/2010/main" val="35467278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style>
          <a:lnRef idx="2">
            <a:schemeClr val="accent5"/>
          </a:lnRef>
          <a:fillRef idx="1">
            <a:schemeClr val="lt1"/>
          </a:fillRef>
          <a:effectRef idx="0">
            <a:schemeClr val="accent5"/>
          </a:effectRef>
          <a:fontRef idx="minor">
            <a:schemeClr val="dk1"/>
          </a:fontRef>
        </p:style>
        <p:txBody>
          <a:bodyPr>
            <a:normAutofit fontScale="92500" lnSpcReduction="10000"/>
          </a:bodyPr>
          <a:lstStyle/>
          <a:p>
            <a:r>
              <a:rPr lang="en-GB" sz="5800" b="1" dirty="0">
                <a:solidFill>
                  <a:srgbClr val="0070C0"/>
                </a:solidFill>
              </a:rPr>
              <a:t>Growth to PLC and stock market flotation</a:t>
            </a:r>
          </a:p>
          <a:p>
            <a:endParaRPr lang="en-GB" sz="6600" b="1" dirty="0">
              <a:solidFill>
                <a:srgbClr val="0070C0"/>
              </a:solidFill>
            </a:endParaRP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12192000" cy="3512457"/>
          </a:xfrm>
          <a:prstGeom prst="rect">
            <a:avLst/>
          </a:prstGeom>
        </p:spPr>
      </p:pic>
    </p:spTree>
    <p:extLst>
      <p:ext uri="{BB962C8B-B14F-4D97-AF65-F5344CB8AC3E}">
        <p14:creationId xmlns:p14="http://schemas.microsoft.com/office/powerpoint/2010/main" val="3203631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r>
              <a:rPr lang="en-GB" dirty="0" smtClean="0"/>
              <a:t>From Edexcel</a:t>
            </a:r>
            <a:endParaRPr lang="en-GB"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normAutofit/>
          </a:bodyPr>
          <a:lstStyle/>
          <a:p>
            <a:pPr marL="0" indent="0">
              <a:buNone/>
            </a:pPr>
            <a:r>
              <a:rPr lang="en-GB" dirty="0"/>
              <a:t>a) Sole trader, partnership and private limited company</a:t>
            </a:r>
          </a:p>
          <a:p>
            <a:pPr marL="0" indent="0">
              <a:buNone/>
            </a:pPr>
            <a:r>
              <a:rPr lang="en-GB" dirty="0"/>
              <a:t>b) Franchising, social enterprise, lifestyle businesses, </a:t>
            </a:r>
            <a:r>
              <a:rPr lang="en-GB" dirty="0" smtClean="0"/>
              <a:t>online businesses</a:t>
            </a:r>
            <a:endParaRPr lang="en-GB" dirty="0"/>
          </a:p>
          <a:p>
            <a:pPr marL="0" indent="0">
              <a:buNone/>
            </a:pPr>
            <a:r>
              <a:rPr lang="en-GB" dirty="0"/>
              <a:t>c) Growth to PLC and stock market flotation</a:t>
            </a:r>
          </a:p>
        </p:txBody>
      </p:sp>
    </p:spTree>
    <p:extLst>
      <p:ext uri="{BB962C8B-B14F-4D97-AF65-F5344CB8AC3E}">
        <p14:creationId xmlns:p14="http://schemas.microsoft.com/office/powerpoint/2010/main" val="18992702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pPr algn="l"/>
            <a:r>
              <a:rPr lang="en-GB" dirty="0" smtClean="0"/>
              <a:t>Growth to plc</a:t>
            </a:r>
            <a:endParaRPr lang="en-GB" dirty="0"/>
          </a:p>
        </p:txBody>
      </p:sp>
      <p:sp>
        <p:nvSpPr>
          <p:cNvPr id="4" name="Content Placeholder 3"/>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77500" lnSpcReduction="20000"/>
          </a:bodyPr>
          <a:lstStyle/>
          <a:p>
            <a:r>
              <a:rPr lang="en-GB" dirty="0" smtClean="0"/>
              <a:t>Once a limited (Ltd) company has grown in size and needs further investment, which it cannot get from its current pool of owners, it may consider becoming a PLC</a:t>
            </a:r>
          </a:p>
          <a:p>
            <a:r>
              <a:rPr lang="en-GB" dirty="0" smtClean="0"/>
              <a:t>If it intends to float shares on the stock market, so they can be bought by anyone, it will need to first issue a prospectus where potential investors are invited to purchase share before flotation (called an IPO)</a:t>
            </a:r>
          </a:p>
          <a:p>
            <a:r>
              <a:rPr lang="en-GB" dirty="0" smtClean="0"/>
              <a:t>Going public is expensive</a:t>
            </a:r>
            <a:endParaRPr lang="en-GB" dirty="0"/>
          </a:p>
          <a:p>
            <a:pPr lvl="1"/>
            <a:r>
              <a:rPr lang="en-GB" dirty="0" smtClean="0"/>
              <a:t>Lawyers to draw up legal paperwork</a:t>
            </a:r>
          </a:p>
          <a:p>
            <a:pPr lvl="1"/>
            <a:r>
              <a:rPr lang="en-GB" dirty="0" smtClean="0"/>
              <a:t>Publications</a:t>
            </a:r>
          </a:p>
          <a:p>
            <a:pPr lvl="1"/>
            <a:r>
              <a:rPr lang="en-GB" dirty="0" smtClean="0"/>
              <a:t>Advertising and admin</a:t>
            </a:r>
          </a:p>
          <a:p>
            <a:pPr lvl="1"/>
            <a:r>
              <a:rPr lang="en-GB" dirty="0" smtClean="0"/>
              <a:t>Company must have £50,000 in share capital</a:t>
            </a:r>
          </a:p>
          <a:p>
            <a:pPr lvl="1"/>
            <a:endParaRPr lang="en-GB" dirty="0" smtClean="0"/>
          </a:p>
          <a:p>
            <a:endParaRPr lang="en-GB"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6632575" y="2510631"/>
            <a:ext cx="4514850" cy="2705100"/>
          </a:xfrm>
        </p:spPr>
      </p:pic>
    </p:spTree>
    <p:extLst>
      <p:ext uri="{BB962C8B-B14F-4D97-AF65-F5344CB8AC3E}">
        <p14:creationId xmlns:p14="http://schemas.microsoft.com/office/powerpoint/2010/main" val="38857054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Revision Video </a:t>
            </a:r>
            <a:endParaRPr lang="en-GB" dirty="0">
              <a:solidFill>
                <a:schemeClr val="bg1"/>
              </a:solidFill>
            </a:endParaRPr>
          </a:p>
        </p:txBody>
      </p:sp>
      <p:pic>
        <p:nvPicPr>
          <p:cNvPr id="1026" name="Picture 2">
            <a:hlinkClick r:id="rId2"/>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135561" y="1412777"/>
            <a:ext cx="7671197" cy="5140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75470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latin typeface="Arial Black" panose="020B0A04020102020204" pitchFamily="34" charset="0"/>
              </a:rPr>
              <a:t>Sample Edexcel A2 questions</a:t>
            </a:r>
            <a:endParaRPr lang="en-GB" dirty="0">
              <a:solidFill>
                <a:schemeClr val="bg1"/>
              </a:solidFill>
              <a:latin typeface="Arial Black" panose="020B0A04020102020204" pitchFamily="34" charset="0"/>
            </a:endParaRPr>
          </a:p>
        </p:txBody>
      </p:sp>
      <p:pic>
        <p:nvPicPr>
          <p:cNvPr id="1032" name="Picture 8" descr="https://static.pexels.com/photos/8769/pen-writing-notes-studying.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2701528" y="1600200"/>
            <a:ext cx="6788944"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7775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172" y="0"/>
            <a:ext cx="10972800" cy="1143000"/>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Case study for question 1</a:t>
            </a:r>
            <a:endParaRPr lang="en-GB" dirty="0"/>
          </a:p>
        </p:txBody>
      </p:sp>
      <p:grpSp>
        <p:nvGrpSpPr>
          <p:cNvPr id="4" name="Group 4"/>
          <p:cNvGrpSpPr>
            <a:grpSpLocks noChangeAspect="1"/>
          </p:cNvGrpSpPr>
          <p:nvPr/>
        </p:nvGrpSpPr>
        <p:grpSpPr bwMode="auto">
          <a:xfrm>
            <a:off x="2612572" y="1295400"/>
            <a:ext cx="5985813" cy="5074976"/>
            <a:chOff x="295" y="391"/>
            <a:chExt cx="5144" cy="3447"/>
          </a:xfrm>
        </p:grpSpPr>
        <p:sp>
          <p:nvSpPr>
            <p:cNvPr id="5" name="AutoShape 3"/>
            <p:cNvSpPr>
              <a:spLocks noChangeAspect="1" noChangeArrowheads="1" noTextEdit="1"/>
            </p:cNvSpPr>
            <p:nvPr/>
          </p:nvSpPr>
          <p:spPr bwMode="auto">
            <a:xfrm>
              <a:off x="295" y="391"/>
              <a:ext cx="5144" cy="3447"/>
            </a:xfrm>
            <a:prstGeom prst="rect">
              <a:avLst/>
            </a:prstGeom>
            <a:solidFill>
              <a:srgbClr val="C0504D"/>
            </a:solidFill>
            <a:ln w="9525" cap="flat" cmpd="sng" algn="ctr">
              <a:solidFill>
                <a:srgbClr val="4F81BD"/>
              </a:solidFill>
              <a:prstDash val="solid"/>
              <a:miter lim="800000"/>
              <a:headEnd type="none" w="med" len="med"/>
              <a:tailEnd type="none" w="med" len="me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5" y="391"/>
              <a:ext cx="5153" cy="34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081313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Sample question 1</a:t>
            </a:r>
            <a:endParaRPr lang="en-GB" dirty="0"/>
          </a:p>
        </p:txBody>
      </p:sp>
      <p:sp>
        <p:nvSpPr>
          <p:cNvPr id="8" name="Hexagon 7"/>
          <p:cNvSpPr/>
          <p:nvPr/>
        </p:nvSpPr>
        <p:spPr>
          <a:xfrm>
            <a:off x="95154" y="4760259"/>
            <a:ext cx="3026229" cy="1905000"/>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Knowledge 2</a:t>
            </a:r>
            <a:endPar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Hexagon 8"/>
          <p:cNvSpPr/>
          <p:nvPr/>
        </p:nvSpPr>
        <p:spPr>
          <a:xfrm>
            <a:off x="3121383" y="4760259"/>
            <a:ext cx="2928257" cy="1894114"/>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Application 2</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Hexagon 9"/>
          <p:cNvSpPr/>
          <p:nvPr/>
        </p:nvSpPr>
        <p:spPr>
          <a:xfrm>
            <a:off x="6049640" y="4785087"/>
            <a:ext cx="2928257" cy="1839685"/>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Analysis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 3</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Hexagon 10"/>
          <p:cNvSpPr/>
          <p:nvPr/>
        </p:nvSpPr>
        <p:spPr>
          <a:xfrm>
            <a:off x="8977897" y="4785086"/>
            <a:ext cx="2928257" cy="1839685"/>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Evaluation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 3</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6"/>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1029380" y="2245518"/>
            <a:ext cx="10258985" cy="17930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572222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8255"/>
            <a:ext cx="10515600" cy="1325563"/>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smtClean="0"/>
              <a:t>Answer sample question </a:t>
            </a:r>
            <a:r>
              <a:rPr lang="en-GB" dirty="0" smtClean="0"/>
              <a:t>1</a:t>
            </a:r>
            <a:endParaRPr lang="en-GB" dirty="0"/>
          </a:p>
        </p:txBody>
      </p:sp>
      <p:pic>
        <p:nvPicPr>
          <p:cNvPr id="4"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696686" y="1915885"/>
            <a:ext cx="5134290" cy="34011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49014" y="2754086"/>
            <a:ext cx="4767465" cy="19609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1794929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172" y="0"/>
            <a:ext cx="10972800" cy="1143000"/>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Case study for question 2</a:t>
            </a:r>
            <a:endParaRPr lang="en-GB" dirty="0"/>
          </a:p>
        </p:txBody>
      </p:sp>
      <p:pic>
        <p:nvPicPr>
          <p:cNvPr id="3" name="Picture 2"/>
          <p:cNvPicPr>
            <a:picLocks noChangeAspect="1"/>
          </p:cNvPicPr>
          <p:nvPr/>
        </p:nvPicPr>
        <p:blipFill>
          <a:blip r:embed="rId3"/>
          <a:stretch>
            <a:fillRect/>
          </a:stretch>
        </p:blipFill>
        <p:spPr>
          <a:xfrm>
            <a:off x="1561325" y="1343333"/>
            <a:ext cx="9069351" cy="49493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759808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Sample question 2</a:t>
            </a:r>
            <a:endParaRPr lang="en-GB" dirty="0"/>
          </a:p>
        </p:txBody>
      </p:sp>
      <p:sp>
        <p:nvSpPr>
          <p:cNvPr id="8" name="Hexagon 7"/>
          <p:cNvSpPr/>
          <p:nvPr/>
        </p:nvSpPr>
        <p:spPr>
          <a:xfrm>
            <a:off x="95154" y="4760259"/>
            <a:ext cx="3026229" cy="1905000"/>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Knowledge 2</a:t>
            </a:r>
            <a:endPar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Hexagon 8"/>
          <p:cNvSpPr/>
          <p:nvPr/>
        </p:nvSpPr>
        <p:spPr>
          <a:xfrm>
            <a:off x="3121383" y="4760259"/>
            <a:ext cx="2928257" cy="1894114"/>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Application 2</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Hexagon 9"/>
          <p:cNvSpPr/>
          <p:nvPr/>
        </p:nvSpPr>
        <p:spPr>
          <a:xfrm>
            <a:off x="6049640" y="4785087"/>
            <a:ext cx="2928257" cy="1839685"/>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Analysis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 3</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Hexagon 10"/>
          <p:cNvSpPr/>
          <p:nvPr/>
        </p:nvSpPr>
        <p:spPr>
          <a:xfrm>
            <a:off x="8977897" y="4785086"/>
            <a:ext cx="2928257" cy="1839685"/>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Evaluation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smtClean="0">
                <a:ln>
                  <a:noFill/>
                </a:ln>
                <a:solidFill>
                  <a:prstClr val="white"/>
                </a:solidFill>
                <a:effectLst/>
                <a:uLnTx/>
                <a:uFillTx/>
                <a:latin typeface="Calibri" panose="020F0502020204030204"/>
                <a:ea typeface="+mn-ea"/>
                <a:cs typeface="+mn-cs"/>
              </a:rPr>
              <a:t> 3</a:t>
            </a:r>
            <a:endParaRPr kumimoji="0" lang="en-GB" sz="2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Content Placeholder 3"/>
          <p:cNvPicPr>
            <a:picLocks noGrp="1" noChangeAspect="1"/>
          </p:cNvPicPr>
          <p:nvPr>
            <p:ph idx="1"/>
          </p:nvPr>
        </p:nvPicPr>
        <p:blipFill>
          <a:blip r:embed="rId2"/>
          <a:stretch>
            <a:fillRect/>
          </a:stretch>
        </p:blipFill>
        <p:spPr>
          <a:xfrm>
            <a:off x="838200" y="2251588"/>
            <a:ext cx="10515600" cy="17206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470190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8255"/>
            <a:ext cx="10515600" cy="1325563"/>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Answer sample question </a:t>
            </a:r>
            <a:r>
              <a:rPr lang="en-GB" dirty="0"/>
              <a:t>2</a:t>
            </a:r>
          </a:p>
        </p:txBody>
      </p:sp>
      <p:pic>
        <p:nvPicPr>
          <p:cNvPr id="7" name="Content Placeholder 6"/>
          <p:cNvPicPr>
            <a:picLocks noGrp="1" noChangeAspect="1"/>
          </p:cNvPicPr>
          <p:nvPr>
            <p:ph idx="1"/>
          </p:nvPr>
        </p:nvPicPr>
        <p:blipFill>
          <a:blip r:embed="rId2"/>
          <a:stretch>
            <a:fillRect/>
          </a:stretch>
        </p:blipFill>
        <p:spPr>
          <a:xfrm>
            <a:off x="2831691" y="1490186"/>
            <a:ext cx="6528619" cy="53101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907433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8255"/>
            <a:ext cx="10515600" cy="1325563"/>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Answer sample question </a:t>
            </a:r>
            <a:r>
              <a:rPr lang="en-GB" dirty="0"/>
              <a:t>2</a:t>
            </a:r>
          </a:p>
        </p:txBody>
      </p:sp>
      <p:pic>
        <p:nvPicPr>
          <p:cNvPr id="4" name="Content Placeholder 3"/>
          <p:cNvPicPr>
            <a:picLocks noGrp="1" noChangeAspect="1"/>
          </p:cNvPicPr>
          <p:nvPr>
            <p:ph idx="1"/>
          </p:nvPr>
        </p:nvPicPr>
        <p:blipFill>
          <a:blip r:embed="rId2"/>
          <a:stretch>
            <a:fillRect/>
          </a:stretch>
        </p:blipFill>
        <p:spPr>
          <a:xfrm>
            <a:off x="2561304" y="1562934"/>
            <a:ext cx="7069393" cy="52333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39876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Starter</a:t>
            </a:r>
            <a:endParaRPr lang="en-GB" dirty="0"/>
          </a:p>
        </p:txBody>
      </p:sp>
      <p:sp>
        <p:nvSpPr>
          <p:cNvPr id="3" name="Content Placeholder 2"/>
          <p:cNvSpPr>
            <a:spLocks noGrp="1"/>
          </p:cNvSpPr>
          <p:nvPr>
            <p:ph idx="1"/>
          </p:nvPr>
        </p:nvSpPr>
        <p:spPr>
          <a:xfrm>
            <a:off x="838200" y="1825625"/>
            <a:ext cx="7620000" cy="4351338"/>
          </a:xfrm>
        </p:spPr>
        <p:style>
          <a:lnRef idx="1">
            <a:schemeClr val="accent2"/>
          </a:lnRef>
          <a:fillRef idx="2">
            <a:schemeClr val="accent2"/>
          </a:fillRef>
          <a:effectRef idx="1">
            <a:schemeClr val="accent2"/>
          </a:effectRef>
          <a:fontRef idx="minor">
            <a:schemeClr val="dk1"/>
          </a:fontRef>
        </p:style>
        <p:txBody>
          <a:bodyPr/>
          <a:lstStyle/>
          <a:p>
            <a:r>
              <a:rPr lang="en-GB" dirty="0"/>
              <a:t>Have you ever been to the dentist?</a:t>
            </a:r>
          </a:p>
          <a:p>
            <a:endParaRPr lang="en-GB" dirty="0"/>
          </a:p>
          <a:p>
            <a:r>
              <a:rPr lang="en-GB" dirty="0"/>
              <a:t>Have you ever needed to send a pet to the vet?</a:t>
            </a:r>
          </a:p>
          <a:p>
            <a:endParaRPr lang="en-GB" dirty="0"/>
          </a:p>
          <a:p>
            <a:r>
              <a:rPr lang="en-GB" dirty="0"/>
              <a:t>Have your family ever used a </a:t>
            </a:r>
            <a:r>
              <a:rPr lang="en-GB" dirty="0" smtClean="0"/>
              <a:t>solicitor (maybe to help them buy a house)?</a:t>
            </a:r>
            <a:endParaRPr lang="en-GB" dirty="0"/>
          </a:p>
          <a:p>
            <a:endParaRPr lang="en-GB" dirty="0" smtClean="0"/>
          </a:p>
          <a:p>
            <a:r>
              <a:rPr lang="en-GB" dirty="0" smtClean="0"/>
              <a:t>What do these 3 types of business have in common?</a:t>
            </a:r>
            <a:endParaRPr lang="en-GB" dirty="0"/>
          </a:p>
        </p:txBody>
      </p:sp>
      <p:pic>
        <p:nvPicPr>
          <p:cNvPr id="4" name="Picture 3"/>
          <p:cNvPicPr>
            <a:picLocks noChangeAspect="1"/>
          </p:cNvPicPr>
          <p:nvPr/>
        </p:nvPicPr>
        <p:blipFill>
          <a:blip r:embed="rId3"/>
          <a:stretch>
            <a:fillRect/>
          </a:stretch>
        </p:blipFill>
        <p:spPr>
          <a:xfrm>
            <a:off x="8562975" y="1825625"/>
            <a:ext cx="2790825" cy="1638300"/>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62975" y="3786641"/>
            <a:ext cx="2764971" cy="2245178"/>
          </a:xfrm>
          <a:prstGeom prst="rect">
            <a:avLst/>
          </a:prstGeom>
        </p:spPr>
      </p:pic>
    </p:spTree>
    <p:extLst>
      <p:ext uri="{BB962C8B-B14F-4D97-AF65-F5344CB8AC3E}">
        <p14:creationId xmlns:p14="http://schemas.microsoft.com/office/powerpoint/2010/main" val="40983090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8255"/>
            <a:ext cx="10515600" cy="1325563"/>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smtClean="0"/>
              <a:t>Answer sample question </a:t>
            </a:r>
            <a:r>
              <a:rPr lang="en-GB" dirty="0"/>
              <a:t>2</a:t>
            </a:r>
          </a:p>
        </p:txBody>
      </p:sp>
      <p:pic>
        <p:nvPicPr>
          <p:cNvPr id="5" name="Content Placeholder 4"/>
          <p:cNvPicPr>
            <a:picLocks noGrp="1" noChangeAspect="1"/>
          </p:cNvPicPr>
          <p:nvPr>
            <p:ph idx="1"/>
          </p:nvPr>
        </p:nvPicPr>
        <p:blipFill>
          <a:blip r:embed="rId2"/>
          <a:stretch>
            <a:fillRect/>
          </a:stretch>
        </p:blipFill>
        <p:spPr>
          <a:xfrm>
            <a:off x="2568983" y="1659834"/>
            <a:ext cx="6059331" cy="11216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3"/>
          <a:stretch>
            <a:fillRect/>
          </a:stretch>
        </p:blipFill>
        <p:spPr>
          <a:xfrm>
            <a:off x="2568983" y="2781454"/>
            <a:ext cx="6014638" cy="37559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665894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GB" dirty="0" smtClean="0"/>
              <a:t>Glossary</a:t>
            </a:r>
            <a:endParaRPr lang="en-GB" dirty="0"/>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r>
              <a:rPr lang="en-GB" b="1" dirty="0"/>
              <a:t>Sole trader</a:t>
            </a:r>
            <a:r>
              <a:rPr lang="en-GB" dirty="0"/>
              <a:t>; a person who sets up business on their own, they can have employees but there is only one owner</a:t>
            </a:r>
          </a:p>
          <a:p>
            <a:r>
              <a:rPr lang="en-GB" b="1" dirty="0"/>
              <a:t>Partnership</a:t>
            </a:r>
            <a:r>
              <a:rPr lang="en-GB" dirty="0"/>
              <a:t>; two to 20 people who set up a business together as joint owners e.g. vets, solicitors, dentists</a:t>
            </a:r>
          </a:p>
          <a:p>
            <a:r>
              <a:rPr lang="en-GB" b="1" dirty="0"/>
              <a:t>PLC</a:t>
            </a:r>
            <a:r>
              <a:rPr lang="en-GB" dirty="0"/>
              <a:t>; stands for public limited company, shares are floated on the stock market and can be bought by anyone</a:t>
            </a:r>
          </a:p>
          <a:p>
            <a:r>
              <a:rPr lang="en-GB" b="1" dirty="0"/>
              <a:t>LTD</a:t>
            </a:r>
            <a:r>
              <a:rPr lang="en-GB" dirty="0"/>
              <a:t>; stands for private limited company, shares can only be sold to friends and family</a:t>
            </a:r>
          </a:p>
          <a:p>
            <a:r>
              <a:rPr lang="en-GB" b="1" dirty="0"/>
              <a:t>Franchise</a:t>
            </a:r>
            <a:r>
              <a:rPr lang="en-GB" dirty="0"/>
              <a:t>; a business idea </a:t>
            </a:r>
            <a:r>
              <a:rPr lang="en-GB" dirty="0" smtClean="0"/>
              <a:t>which </a:t>
            </a:r>
            <a:r>
              <a:rPr lang="en-GB" dirty="0"/>
              <a:t>is sold to other owners who run it under a licence and pay royalties, in return they get branding and marketing support e.g. Subway</a:t>
            </a:r>
          </a:p>
          <a:p>
            <a:r>
              <a:rPr lang="en-GB" b="1" dirty="0"/>
              <a:t>Franchisor</a:t>
            </a:r>
            <a:r>
              <a:rPr lang="en-GB" dirty="0"/>
              <a:t>; the person who sells the franchise</a:t>
            </a:r>
          </a:p>
          <a:p>
            <a:r>
              <a:rPr lang="en-GB" b="1" dirty="0"/>
              <a:t>Franchisee</a:t>
            </a:r>
            <a:r>
              <a:rPr lang="en-GB" dirty="0"/>
              <a:t>; the person who buys the franchise</a:t>
            </a:r>
          </a:p>
          <a:p>
            <a:endParaRPr lang="en-GB" dirty="0"/>
          </a:p>
        </p:txBody>
      </p:sp>
    </p:spTree>
    <p:extLst>
      <p:ext uri="{BB962C8B-B14F-4D97-AF65-F5344CB8AC3E}">
        <p14:creationId xmlns:p14="http://schemas.microsoft.com/office/powerpoint/2010/main" val="1417906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655057" y="3353713"/>
            <a:ext cx="4848216" cy="3232144"/>
          </a:xfr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0"/>
            <a:ext cx="12192000" cy="2857500"/>
          </a:xfrm>
          <a:prstGeom prst="rect">
            <a:avLst/>
          </a:prstGeom>
        </p:spPr>
      </p:pic>
    </p:spTree>
    <p:extLst>
      <p:ext uri="{BB962C8B-B14F-4D97-AF65-F5344CB8AC3E}">
        <p14:creationId xmlns:p14="http://schemas.microsoft.com/office/powerpoint/2010/main" val="470994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GB" dirty="0" smtClean="0">
                <a:solidFill>
                  <a:schemeClr val="tx1"/>
                </a:solidFill>
              </a:rPr>
              <a:t>Definition: Business forms</a:t>
            </a:r>
            <a:endParaRPr lang="en-GB" dirty="0">
              <a:solidFill>
                <a:schemeClr val="tx1"/>
              </a:solidFill>
            </a:endParaRPr>
          </a:p>
        </p:txBody>
      </p:sp>
      <p:sp>
        <p:nvSpPr>
          <p:cNvPr id="3" name="Content Placeholder 2"/>
          <p:cNvSpPr>
            <a:spLocks noGrp="1"/>
          </p:cNvSpPr>
          <p:nvPr>
            <p:ph idx="1"/>
          </p:nvPr>
        </p:nvSpPr>
        <p:spPr/>
        <p:style>
          <a:lnRef idx="2">
            <a:schemeClr val="accent3"/>
          </a:lnRef>
          <a:fillRef idx="1">
            <a:schemeClr val="lt1"/>
          </a:fillRef>
          <a:effectRef idx="0">
            <a:schemeClr val="accent3"/>
          </a:effectRef>
          <a:fontRef idx="minor">
            <a:schemeClr val="dk1"/>
          </a:fontRef>
        </p:style>
        <p:txBody>
          <a:bodyPr/>
          <a:lstStyle/>
          <a:p>
            <a:r>
              <a:rPr lang="en-GB" dirty="0" smtClean="0"/>
              <a:t>A business form is the legal structure that it takes (in the UK).  It could be a sole trader, a partnership, a private limited company (Ltd) or a public limited company (PLC).</a:t>
            </a:r>
          </a:p>
          <a:p>
            <a:endParaRPr lang="en-GB" dirty="0"/>
          </a:p>
          <a:p>
            <a:r>
              <a:rPr lang="en-GB" u="sng" dirty="0" smtClean="0"/>
              <a:t>Most</a:t>
            </a:r>
            <a:r>
              <a:rPr lang="en-GB" dirty="0" smtClean="0"/>
              <a:t>  (but not all) businesses in the UK are a Ltd – this is so that they can sell shares to friends and family to raise money to expand AND they get the benefit of </a:t>
            </a:r>
            <a:r>
              <a:rPr lang="en-GB" dirty="0" smtClean="0">
                <a:latin typeface="Arial Black" panose="020B0A04020102020204" pitchFamily="34" charset="0"/>
              </a:rPr>
              <a:t>limited liability </a:t>
            </a:r>
            <a:r>
              <a:rPr lang="en-GB" dirty="0" smtClean="0"/>
              <a:t>(next slide)</a:t>
            </a:r>
            <a:endParaRPr lang="en-GB" dirty="0"/>
          </a:p>
        </p:txBody>
      </p:sp>
    </p:spTree>
    <p:extLst>
      <p:ext uri="{BB962C8B-B14F-4D97-AF65-F5344CB8AC3E}">
        <p14:creationId xmlns:p14="http://schemas.microsoft.com/office/powerpoint/2010/main" val="2129334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GB" dirty="0" smtClean="0">
                <a:solidFill>
                  <a:schemeClr val="tx1"/>
                </a:solidFill>
              </a:rPr>
              <a:t>Definition: Limited liability</a:t>
            </a:r>
            <a:endParaRPr lang="en-GB" dirty="0">
              <a:solidFill>
                <a:schemeClr val="tx1"/>
              </a:solidFill>
            </a:endParaRPr>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r>
              <a:rPr lang="en-GB" dirty="0" smtClean="0"/>
              <a:t>Limited liability means that the owner of the business has no personal liability for business debts. The owner has a separate legal identity from the business and is NOT liable for payment of the debts from their own personal funds. </a:t>
            </a:r>
          </a:p>
          <a:p>
            <a:endParaRPr lang="en-GB" dirty="0"/>
          </a:p>
          <a:p>
            <a:endParaRPr lang="en-GB" dirty="0" smtClean="0"/>
          </a:p>
          <a:p>
            <a:pPr marL="0" indent="0">
              <a:buNone/>
            </a:pPr>
            <a:endParaRPr lang="en-GB" dirty="0"/>
          </a:p>
        </p:txBody>
      </p:sp>
    </p:spTree>
    <p:extLst>
      <p:ext uri="{BB962C8B-B14F-4D97-AF65-F5344CB8AC3E}">
        <p14:creationId xmlns:p14="http://schemas.microsoft.com/office/powerpoint/2010/main" val="3278473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Unlimited liability</a:t>
            </a:r>
            <a:endParaRPr lang="en-GB" dirty="0"/>
          </a:p>
        </p:txBody>
      </p:sp>
      <p:sp>
        <p:nvSpPr>
          <p:cNvPr id="5" name="Content Placeholder 4"/>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92500" lnSpcReduction="20000"/>
          </a:bodyPr>
          <a:lstStyle/>
          <a:p>
            <a:r>
              <a:rPr lang="en-GB" dirty="0" smtClean="0"/>
              <a:t>If a business gains debts, or goes bust or is sued this could be a problem for the owner</a:t>
            </a:r>
          </a:p>
          <a:p>
            <a:r>
              <a:rPr lang="en-GB" dirty="0" smtClean="0"/>
              <a:t>If there is no money in the business then the owner would need to pay using their own savings, finances, they may even have to reportage their home or even sell their car to pay the debts</a:t>
            </a:r>
          </a:p>
          <a:p>
            <a:r>
              <a:rPr lang="en-GB" dirty="0" smtClean="0"/>
              <a:t>This is unlimited liability</a:t>
            </a:r>
          </a:p>
          <a:p>
            <a:r>
              <a:rPr lang="en-GB" dirty="0" smtClean="0">
                <a:solidFill>
                  <a:srgbClr val="FF0000"/>
                </a:solidFill>
              </a:rPr>
              <a:t>Watch the video can you now explain limited and unlimited liability to someone else?</a:t>
            </a:r>
            <a:endParaRPr lang="en-GB" dirty="0">
              <a:solidFill>
                <a:srgbClr val="FF0000"/>
              </a:solidFill>
            </a:endParaRPr>
          </a:p>
        </p:txBody>
      </p:sp>
      <p:pic>
        <p:nvPicPr>
          <p:cNvPr id="7" name="Picture 2">
            <a:hlinkClick r:id="rId2"/>
          </p:cNvPr>
          <p:cNvPicPr>
            <a:picLocks noGrp="1" noChangeAspect="1" noChangeArrowheads="1"/>
          </p:cNvPicPr>
          <p:nvPr>
            <p:ph sz="half" idx="2"/>
          </p:nvPr>
        </p:nvPicPr>
        <p:blipFill>
          <a:blip r:embed="rId3" cstate="email">
            <a:extLst>
              <a:ext uri="{28A0092B-C50C-407E-A947-70E740481C1C}">
                <a14:useLocalDpi xmlns:a14="http://schemas.microsoft.com/office/drawing/2010/main"/>
              </a:ext>
            </a:extLst>
          </a:blip>
          <a:srcRect/>
          <a:stretch>
            <a:fillRect/>
          </a:stretch>
        </p:blipFill>
        <p:spPr bwMode="auto">
          <a:xfrm>
            <a:off x="6172200" y="2592704"/>
            <a:ext cx="5181600" cy="28171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5482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style>
          <a:lnRef idx="2">
            <a:schemeClr val="accent5"/>
          </a:lnRef>
          <a:fillRef idx="1">
            <a:schemeClr val="lt1"/>
          </a:fillRef>
          <a:effectRef idx="0">
            <a:schemeClr val="accent5"/>
          </a:effectRef>
          <a:fontRef idx="minor">
            <a:schemeClr val="dk1"/>
          </a:fontRef>
        </p:style>
        <p:txBody>
          <a:bodyPr>
            <a:normAutofit lnSpcReduction="10000"/>
          </a:bodyPr>
          <a:lstStyle/>
          <a:p>
            <a:r>
              <a:rPr lang="en-GB" sz="5200" b="1" dirty="0">
                <a:solidFill>
                  <a:srgbClr val="0070C0"/>
                </a:solidFill>
              </a:rPr>
              <a:t>Sole trader, partnership and private limited company</a:t>
            </a:r>
          </a:p>
          <a:p>
            <a:endParaRPr lang="en-GB" sz="6600" b="1" dirty="0">
              <a:solidFill>
                <a:srgbClr val="0070C0"/>
              </a:solidFill>
            </a:endParaRP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12192000" cy="3512457"/>
          </a:xfrm>
          <a:prstGeom prst="rect">
            <a:avLst/>
          </a:prstGeom>
        </p:spPr>
      </p:pic>
    </p:spTree>
    <p:extLst>
      <p:ext uri="{BB962C8B-B14F-4D97-AF65-F5344CB8AC3E}">
        <p14:creationId xmlns:p14="http://schemas.microsoft.com/office/powerpoint/2010/main" val="317665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smtClean="0"/>
              <a:t>Growth of a business</a:t>
            </a:r>
            <a:endParaRPr lang="en-GB"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200" y="1937657"/>
            <a:ext cx="2581956" cy="1721304"/>
          </a:xfrm>
          <a:prstGeom prst="rect">
            <a:avLst/>
          </a:prstGeom>
        </p:spPr>
      </p:pic>
      <p:sp>
        <p:nvSpPr>
          <p:cNvPr id="7" name="TextBox 6"/>
          <p:cNvSpPr txBox="1"/>
          <p:nvPr/>
        </p:nvSpPr>
        <p:spPr>
          <a:xfrm>
            <a:off x="2314235" y="1937657"/>
            <a:ext cx="1586460" cy="369332"/>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GB" dirty="0" smtClean="0">
                <a:latin typeface="Arial Black" panose="020B0A04020102020204" pitchFamily="34" charset="0"/>
              </a:rPr>
              <a:t>Sole trader</a:t>
            </a:r>
            <a:endParaRPr lang="en-GB" dirty="0">
              <a:latin typeface="Arial Black" panose="020B0A04020102020204" pitchFamily="34" charset="0"/>
            </a:endParaRP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7446808">
            <a:off x="3660648" y="2274118"/>
            <a:ext cx="1559817" cy="1408339"/>
          </a:xfrm>
          <a:prstGeom prst="rect">
            <a:avLst/>
          </a:prstGeom>
        </p:spPr>
      </p:pic>
      <p:pic>
        <p:nvPicPr>
          <p:cNvPr id="9" name="Picture 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077861" y="1061640"/>
            <a:ext cx="2645230" cy="2285616"/>
          </a:xfrm>
          <a:prstGeom prst="rect">
            <a:avLst/>
          </a:prstGeom>
        </p:spPr>
      </p:pic>
      <p:sp>
        <p:nvSpPr>
          <p:cNvPr id="10" name="TextBox 9"/>
          <p:cNvSpPr txBox="1"/>
          <p:nvPr/>
        </p:nvSpPr>
        <p:spPr>
          <a:xfrm>
            <a:off x="7363893" y="1064755"/>
            <a:ext cx="1659878" cy="369332"/>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GB" dirty="0" smtClean="0">
                <a:latin typeface="Arial Black" panose="020B0A04020102020204" pitchFamily="34" charset="0"/>
              </a:rPr>
              <a:t>Partnership</a:t>
            </a:r>
            <a:endParaRPr lang="en-GB" dirty="0">
              <a:latin typeface="Arial Black" panose="020B0A04020102020204" pitchFamily="34" charset="0"/>
            </a:endParaRPr>
          </a:p>
        </p:txBody>
      </p:sp>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7446808" flipH="1">
            <a:off x="1025043" y="4122618"/>
            <a:ext cx="1814632" cy="1638408"/>
          </a:xfrm>
          <a:prstGeom prst="rect">
            <a:avLst/>
          </a:prstGeom>
        </p:spPr>
      </p:pic>
      <p:pic>
        <p:nvPicPr>
          <p:cNvPr id="12" name="Picture 1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425473" y="4826835"/>
            <a:ext cx="2745242" cy="1830161"/>
          </a:xfrm>
          <a:prstGeom prst="rect">
            <a:avLst/>
          </a:prstGeom>
        </p:spPr>
      </p:pic>
      <p:sp>
        <p:nvSpPr>
          <p:cNvPr id="13" name="TextBox 12"/>
          <p:cNvSpPr txBox="1"/>
          <p:nvPr/>
        </p:nvSpPr>
        <p:spPr>
          <a:xfrm>
            <a:off x="3874498" y="4817460"/>
            <a:ext cx="3018775" cy="369332"/>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GB" dirty="0" smtClean="0">
                <a:latin typeface="Arial Black" panose="020B0A04020102020204" pitchFamily="34" charset="0"/>
              </a:rPr>
              <a:t>Limited company (Ltd)</a:t>
            </a:r>
            <a:endParaRPr lang="en-GB" dirty="0">
              <a:latin typeface="Arial Black" panose="020B0A04020102020204" pitchFamily="34" charset="0"/>
            </a:endParaRPr>
          </a:p>
        </p:txBody>
      </p:sp>
      <p:pic>
        <p:nvPicPr>
          <p:cNvPr id="14" name="Picture 1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2342556" flipH="1">
            <a:off x="6693624" y="4955012"/>
            <a:ext cx="1986989" cy="1794027"/>
          </a:xfrm>
          <a:prstGeom prst="rect">
            <a:avLst/>
          </a:prstGeom>
        </p:spPr>
      </p:pic>
      <p:pic>
        <p:nvPicPr>
          <p:cNvPr id="15" name="Picture 14"/>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138110" y="3880666"/>
            <a:ext cx="2838508" cy="1892338"/>
          </a:xfrm>
          <a:prstGeom prst="rect">
            <a:avLst/>
          </a:prstGeom>
        </p:spPr>
      </p:pic>
      <p:sp>
        <p:nvSpPr>
          <p:cNvPr id="16" name="TextBox 15"/>
          <p:cNvSpPr txBox="1"/>
          <p:nvPr/>
        </p:nvSpPr>
        <p:spPr>
          <a:xfrm>
            <a:off x="7687118" y="4048108"/>
            <a:ext cx="3890809" cy="369332"/>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GB" dirty="0" smtClean="0">
                <a:latin typeface="Arial Black" panose="020B0A04020102020204" pitchFamily="34" charset="0"/>
              </a:rPr>
              <a:t>Public Limited Company (Plc)</a:t>
            </a:r>
            <a:endParaRPr lang="en-GB" dirty="0">
              <a:latin typeface="Arial Black" panose="020B0A04020102020204" pitchFamily="34" charset="0"/>
            </a:endParaRPr>
          </a:p>
        </p:txBody>
      </p:sp>
      <p:sp>
        <p:nvSpPr>
          <p:cNvPr id="17" name="TextBox 16"/>
          <p:cNvSpPr txBox="1"/>
          <p:nvPr/>
        </p:nvSpPr>
        <p:spPr>
          <a:xfrm>
            <a:off x="4175198" y="3160892"/>
            <a:ext cx="364202" cy="369332"/>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GB" dirty="0" smtClean="0">
                <a:latin typeface="Arial Black" panose="020B0A04020102020204" pitchFamily="34" charset="0"/>
              </a:rPr>
              <a:t>A</a:t>
            </a:r>
            <a:endParaRPr lang="en-GB" dirty="0">
              <a:latin typeface="Arial Black" panose="020B0A04020102020204" pitchFamily="34" charset="0"/>
            </a:endParaRPr>
          </a:p>
        </p:txBody>
      </p:sp>
      <p:sp>
        <p:nvSpPr>
          <p:cNvPr id="18" name="TextBox 17"/>
          <p:cNvSpPr txBox="1"/>
          <p:nvPr/>
        </p:nvSpPr>
        <p:spPr>
          <a:xfrm>
            <a:off x="1076954" y="5482693"/>
            <a:ext cx="364202" cy="369332"/>
          </a:xfrm>
          <a:prstGeom prst="rect">
            <a:avLst/>
          </a:prstGeom>
        </p:spPr>
        <p:style>
          <a:lnRef idx="2">
            <a:schemeClr val="accent5"/>
          </a:lnRef>
          <a:fillRef idx="1">
            <a:schemeClr val="lt1"/>
          </a:fillRef>
          <a:effectRef idx="0">
            <a:schemeClr val="accent5"/>
          </a:effectRef>
          <a:fontRef idx="minor">
            <a:schemeClr val="dk1"/>
          </a:fontRef>
        </p:style>
        <p:txBody>
          <a:bodyPr wrap="none" rtlCol="0">
            <a:spAutoFit/>
          </a:bodyPr>
          <a:lstStyle/>
          <a:p>
            <a:r>
              <a:rPr lang="en-GB" dirty="0" smtClean="0">
                <a:latin typeface="Arial Black" panose="020B0A04020102020204" pitchFamily="34" charset="0"/>
              </a:rPr>
              <a:t>B</a:t>
            </a:r>
            <a:endParaRPr lang="en-GB" dirty="0">
              <a:latin typeface="Arial Black" panose="020B0A04020102020204" pitchFamily="34" charset="0"/>
            </a:endParaRPr>
          </a:p>
        </p:txBody>
      </p:sp>
    </p:spTree>
    <p:extLst>
      <p:ext uri="{BB962C8B-B14F-4D97-AF65-F5344CB8AC3E}">
        <p14:creationId xmlns:p14="http://schemas.microsoft.com/office/powerpoint/2010/main" val="12136028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447</TotalTime>
  <Words>2017</Words>
  <Application>Microsoft Office PowerPoint</Application>
  <PresentationFormat>Widescreen</PresentationFormat>
  <Paragraphs>222</Paragraphs>
  <Slides>42</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42</vt:i4>
      </vt:variant>
    </vt:vector>
  </HeadingPairs>
  <TitlesOfParts>
    <vt:vector size="50" baseType="lpstr">
      <vt:lpstr>Arial</vt:lpstr>
      <vt:lpstr>Arial Black</vt:lpstr>
      <vt:lpstr>Calibri</vt:lpstr>
      <vt:lpstr>Calibri Light</vt:lpstr>
      <vt:lpstr>Times New Roman</vt:lpstr>
      <vt:lpstr>Wingdings</vt:lpstr>
      <vt:lpstr>Office Theme</vt:lpstr>
      <vt:lpstr>5_Office Theme</vt:lpstr>
      <vt:lpstr>PowerPoint Presentation</vt:lpstr>
      <vt:lpstr>Worksheet</vt:lpstr>
      <vt:lpstr>From Edexcel</vt:lpstr>
      <vt:lpstr>Starter</vt:lpstr>
      <vt:lpstr>Definition: Business forms</vt:lpstr>
      <vt:lpstr>Definition: Limited liability</vt:lpstr>
      <vt:lpstr>Unlimited liability</vt:lpstr>
      <vt:lpstr>PowerPoint Presentation</vt:lpstr>
      <vt:lpstr>Growth of a business</vt:lpstr>
      <vt:lpstr>Sole trader</vt:lpstr>
      <vt:lpstr>Suggested activity - Sole trader</vt:lpstr>
      <vt:lpstr>Sole trader</vt:lpstr>
      <vt:lpstr>Partnerships</vt:lpstr>
      <vt:lpstr>Suggested activity - partnerships</vt:lpstr>
      <vt:lpstr>Partnership</vt:lpstr>
      <vt:lpstr>Private limited company (ltd)</vt:lpstr>
      <vt:lpstr>Suggested activity - Ltds</vt:lpstr>
      <vt:lpstr>Ltd</vt:lpstr>
      <vt:lpstr>PowerPoint Presentation</vt:lpstr>
      <vt:lpstr>Franchising introduction</vt:lpstr>
      <vt:lpstr>What is a franchise?</vt:lpstr>
      <vt:lpstr>Franchising vocab</vt:lpstr>
      <vt:lpstr>Cost of a franchise</vt:lpstr>
      <vt:lpstr>Suggested activity - franchising</vt:lpstr>
      <vt:lpstr>Franchising pros and cons</vt:lpstr>
      <vt:lpstr>Social enterprise</vt:lpstr>
      <vt:lpstr>Lifestyle business</vt:lpstr>
      <vt:lpstr>Online business</vt:lpstr>
      <vt:lpstr>PowerPoint Presentation</vt:lpstr>
      <vt:lpstr>Growth to plc</vt:lpstr>
      <vt:lpstr>Revision Video </vt:lpstr>
      <vt:lpstr>Sample Edexcel A2 questions</vt:lpstr>
      <vt:lpstr>Case study for question 1</vt:lpstr>
      <vt:lpstr>Sample question 1</vt:lpstr>
      <vt:lpstr>Answer sample question 1</vt:lpstr>
      <vt:lpstr>Case study for question 2</vt:lpstr>
      <vt:lpstr>Sample question 2</vt:lpstr>
      <vt:lpstr>Answer sample question 2</vt:lpstr>
      <vt:lpstr>Answer sample question 2</vt:lpstr>
      <vt:lpstr>Answer sample question 2</vt:lpstr>
      <vt:lpstr>Glossary</vt:lpstr>
      <vt:lpstr>PowerPoint Presentation</vt:lpstr>
    </vt:vector>
  </TitlesOfParts>
  <Company>Derby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Hilton</dc:creator>
  <cp:lastModifiedBy>Sarah</cp:lastModifiedBy>
  <cp:revision>73</cp:revision>
  <dcterms:created xsi:type="dcterms:W3CDTF">2017-05-29T18:04:54Z</dcterms:created>
  <dcterms:modified xsi:type="dcterms:W3CDTF">2019-11-10T15:52:10Z</dcterms:modified>
</cp:coreProperties>
</file>