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Lst>
  <p:notesMasterIdLst>
    <p:notesMasterId r:id="rId41"/>
  </p:notesMasterIdLst>
  <p:sldIdLst>
    <p:sldId id="256" r:id="rId4"/>
    <p:sldId id="266" r:id="rId5"/>
    <p:sldId id="258" r:id="rId6"/>
    <p:sldId id="274" r:id="rId7"/>
    <p:sldId id="269" r:id="rId8"/>
    <p:sldId id="295" r:id="rId9"/>
    <p:sldId id="293" r:id="rId10"/>
    <p:sldId id="294" r:id="rId11"/>
    <p:sldId id="296" r:id="rId12"/>
    <p:sldId id="297" r:id="rId13"/>
    <p:sldId id="298" r:id="rId14"/>
    <p:sldId id="291" r:id="rId15"/>
    <p:sldId id="302" r:id="rId16"/>
    <p:sldId id="299" r:id="rId17"/>
    <p:sldId id="300" r:id="rId18"/>
    <p:sldId id="301" r:id="rId19"/>
    <p:sldId id="292" r:id="rId20"/>
    <p:sldId id="317" r:id="rId21"/>
    <p:sldId id="318" r:id="rId22"/>
    <p:sldId id="303" r:id="rId23"/>
    <p:sldId id="286" r:id="rId24"/>
    <p:sldId id="287" r:id="rId25"/>
    <p:sldId id="316" r:id="rId26"/>
    <p:sldId id="288" r:id="rId27"/>
    <p:sldId id="289" r:id="rId28"/>
    <p:sldId id="290" r:id="rId29"/>
    <p:sldId id="304" r:id="rId30"/>
    <p:sldId id="305" r:id="rId31"/>
    <p:sldId id="306" r:id="rId32"/>
    <p:sldId id="308" r:id="rId33"/>
    <p:sldId id="309" r:id="rId34"/>
    <p:sldId id="310" r:id="rId35"/>
    <p:sldId id="315" r:id="rId36"/>
    <p:sldId id="313" r:id="rId37"/>
    <p:sldId id="314" r:id="rId38"/>
    <p:sldId id="263" r:id="rId39"/>
    <p:sldId id="28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58" d="100"/>
          <a:sy n="58" d="100"/>
        </p:scale>
        <p:origin x="5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18/09/2017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is (of course) 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5FAB-D7BE-40F8-851B-A74B5A93A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7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2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66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05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legacy question which is why it is 6 marks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28</a:t>
            </a:fld>
            <a:endParaRPr lang="en-GB"/>
          </a:p>
        </p:txBody>
      </p:sp>
    </p:spTree>
    <p:extLst>
      <p:ext uri="{BB962C8B-B14F-4D97-AF65-F5344CB8AC3E}">
        <p14:creationId xmlns:p14="http://schemas.microsoft.com/office/powerpoint/2010/main" val="336589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legacy question which is why</a:t>
            </a:r>
            <a:r>
              <a:rPr lang="en-GB" baseline="0" dirty="0" smtClean="0"/>
              <a:t> it is 9 marks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31</a:t>
            </a:fld>
            <a:endParaRPr lang="en-GB"/>
          </a:p>
        </p:txBody>
      </p:sp>
    </p:spTree>
    <p:extLst>
      <p:ext uri="{BB962C8B-B14F-4D97-AF65-F5344CB8AC3E}">
        <p14:creationId xmlns:p14="http://schemas.microsoft.com/office/powerpoint/2010/main" val="158411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Another legacy question which is why</a:t>
            </a:r>
            <a:r>
              <a:rPr lang="en-GB" baseline="0" dirty="0" smtClean="0"/>
              <a:t> it is 9 marks</a:t>
            </a:r>
            <a:endParaRPr lang="en-GB" dirty="0" smtClean="0"/>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34</a:t>
            </a:fld>
            <a:endParaRPr lang="en-GB"/>
          </a:p>
        </p:txBody>
      </p:sp>
    </p:spTree>
    <p:extLst>
      <p:ext uri="{BB962C8B-B14F-4D97-AF65-F5344CB8AC3E}">
        <p14:creationId xmlns:p14="http://schemas.microsoft.com/office/powerpoint/2010/main" val="251832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29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35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73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04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112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14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47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0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86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61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221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517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6694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408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0230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3676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257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33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061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8677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021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572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18/09/2017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18/09/2017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18/09/2017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18/09/2017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050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9/18/2017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18024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tlas.media.mit.edu/en/profile/country/gbr/#Export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dailymail.co.uk/news/article-2563216/Britains-biggest-mobile-phone-company-EE-moving-1-000-jobs-UK-customers-HATE-overseas-call-centres.html" TargetMode="External"/><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www.bbc.co.uk/news/business-14073889"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Tkrk24PNgm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investopedia.com/terms/s/specialization.asp"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atlas.media.mit.edu/en/profile/country/gbr/#Import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1286" y="4102780"/>
            <a:ext cx="5906210" cy="2536559"/>
          </a:xfrm>
        </p:spPr>
        <p:txBody>
          <a:bodyPr>
            <a:normAutofit fontScale="250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4.1.2 International trade and business growth </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85887"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452" y="153090"/>
            <a:ext cx="10515600" cy="1325563"/>
          </a:xfrm>
        </p:spPr>
        <p:txBody>
          <a:bodyPr/>
          <a:lstStyle/>
          <a:p>
            <a:r>
              <a:rPr lang="en-GB" dirty="0" smtClean="0"/>
              <a:t>What does the UK export? Graphic </a:t>
            </a:r>
            <a:r>
              <a:rPr lang="en-GB" dirty="0" smtClean="0">
                <a:hlinkClick r:id="rId2"/>
              </a:rPr>
              <a:t>HERE</a:t>
            </a:r>
            <a:endParaRPr lang="en-GB" dirty="0"/>
          </a:p>
        </p:txBody>
      </p:sp>
      <p:pic>
        <p:nvPicPr>
          <p:cNvPr id="6" name="Picture 5"/>
          <p:cNvPicPr>
            <a:picLocks noChangeAspect="1"/>
          </p:cNvPicPr>
          <p:nvPr/>
        </p:nvPicPr>
        <p:blipFill>
          <a:blip r:embed="rId3"/>
          <a:stretch>
            <a:fillRect/>
          </a:stretch>
        </p:blipFill>
        <p:spPr>
          <a:xfrm>
            <a:off x="1501223" y="1317141"/>
            <a:ext cx="8119855" cy="4330027"/>
          </a:xfrm>
          <a:prstGeom prst="rect">
            <a:avLst/>
          </a:prstGeom>
        </p:spPr>
      </p:pic>
      <p:sp>
        <p:nvSpPr>
          <p:cNvPr id="7" name="TextBox 6"/>
          <p:cNvSpPr txBox="1"/>
          <p:nvPr/>
        </p:nvSpPr>
        <p:spPr>
          <a:xfrm>
            <a:off x="298359" y="5936974"/>
            <a:ext cx="11893641" cy="369332"/>
          </a:xfrm>
          <a:prstGeom prst="rect">
            <a:avLst/>
          </a:prstGeom>
          <a:noFill/>
        </p:spPr>
        <p:txBody>
          <a:bodyPr wrap="none" rtlCol="0">
            <a:spAutoFit/>
          </a:bodyPr>
          <a:lstStyle/>
          <a:p>
            <a:r>
              <a:rPr lang="en-GB" dirty="0">
                <a:latin typeface="Arial Black" panose="020B0A04020102020204" pitchFamily="34" charset="0"/>
              </a:rPr>
              <a:t>In 2015 the United Kingdom exported $425B, making it the 9th largest exporter in the world.</a:t>
            </a:r>
          </a:p>
        </p:txBody>
      </p:sp>
    </p:spTree>
    <p:extLst>
      <p:ext uri="{BB962C8B-B14F-4D97-AF65-F5344CB8AC3E}">
        <p14:creationId xmlns:p14="http://schemas.microsoft.com/office/powerpoint/2010/main" val="112812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the UK export to?</a:t>
            </a:r>
            <a:endParaRPr lang="en-GB" dirty="0"/>
          </a:p>
        </p:txBody>
      </p:sp>
      <p:pic>
        <p:nvPicPr>
          <p:cNvPr id="3" name="Picture 2"/>
          <p:cNvPicPr>
            <a:picLocks noChangeAspect="1"/>
          </p:cNvPicPr>
          <p:nvPr/>
        </p:nvPicPr>
        <p:blipFill>
          <a:blip r:embed="rId2"/>
          <a:stretch>
            <a:fillRect/>
          </a:stretch>
        </p:blipFill>
        <p:spPr>
          <a:xfrm>
            <a:off x="945045" y="1559140"/>
            <a:ext cx="10301909" cy="3535699"/>
          </a:xfrm>
          <a:prstGeom prst="rect">
            <a:avLst/>
          </a:prstGeom>
        </p:spPr>
      </p:pic>
      <p:sp>
        <p:nvSpPr>
          <p:cNvPr id="4" name="TextBox 3"/>
          <p:cNvSpPr txBox="1"/>
          <p:nvPr/>
        </p:nvSpPr>
        <p:spPr>
          <a:xfrm>
            <a:off x="2358887" y="5247861"/>
            <a:ext cx="5953233" cy="1200329"/>
          </a:xfrm>
          <a:prstGeom prst="rect">
            <a:avLst/>
          </a:prstGeom>
          <a:noFill/>
        </p:spPr>
        <p:txBody>
          <a:bodyPr wrap="none" rtlCol="0">
            <a:spAutoFit/>
          </a:bodyPr>
          <a:lstStyle/>
          <a:p>
            <a:r>
              <a:rPr lang="en-GB" dirty="0" smtClean="0">
                <a:latin typeface="Arial Black" panose="020B0A04020102020204" pitchFamily="34" charset="0"/>
              </a:rPr>
              <a:t>We export cars and aircraft parts to Germany</a:t>
            </a:r>
          </a:p>
          <a:p>
            <a:r>
              <a:rPr lang="en-GB" dirty="0" smtClean="0">
                <a:latin typeface="Arial Black" panose="020B0A04020102020204" pitchFamily="34" charset="0"/>
              </a:rPr>
              <a:t>We export gold to Switzerland</a:t>
            </a:r>
          </a:p>
          <a:p>
            <a:r>
              <a:rPr lang="en-GB" dirty="0" smtClean="0">
                <a:latin typeface="Arial Black" panose="020B0A04020102020204" pitchFamily="34" charset="0"/>
              </a:rPr>
              <a:t>We export petrol to the Netherlands</a:t>
            </a:r>
          </a:p>
          <a:p>
            <a:endParaRPr lang="en-GB" dirty="0"/>
          </a:p>
        </p:txBody>
      </p:sp>
    </p:spTree>
    <p:extLst>
      <p:ext uri="{BB962C8B-B14F-4D97-AF65-F5344CB8AC3E}">
        <p14:creationId xmlns:p14="http://schemas.microsoft.com/office/powerpoint/2010/main" val="411714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400" b="1" dirty="0" smtClean="0">
                <a:solidFill>
                  <a:srgbClr val="0070C0"/>
                </a:solidFill>
              </a:rPr>
              <a:t>Specialisation and comparative advantage</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37797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GB" dirty="0" smtClean="0"/>
              <a:t>Specialisation defined</a:t>
            </a:r>
            <a:endParaRPr lang="en-GB" dirty="0"/>
          </a:p>
        </p:txBody>
      </p:sp>
      <p:sp>
        <p:nvSpPr>
          <p:cNvPr id="6" name="Content Placeholder 5"/>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GB" dirty="0" smtClean="0"/>
              <a:t>Specialisation is </a:t>
            </a:r>
            <a:r>
              <a:rPr lang="en-GB" dirty="0"/>
              <a:t>the process of concentrating on and becoming expert in a particular subject or </a:t>
            </a:r>
            <a:r>
              <a:rPr lang="en-GB" dirty="0" smtClean="0"/>
              <a:t>skill</a:t>
            </a:r>
          </a:p>
          <a:p>
            <a:endParaRPr lang="en-GB" dirty="0"/>
          </a:p>
          <a:p>
            <a:endParaRPr lang="en-GB" dirty="0" smtClean="0"/>
          </a:p>
          <a:p>
            <a:r>
              <a:rPr lang="en-GB" dirty="0" smtClean="0"/>
              <a:t>In terms of countries it means that a country will have industries in which it leads the world.  This may be due to; proximity of raw materials, low labour costs, historical ability or other factors e.g. Belgian chocolate, Scotch whiskey etc.</a:t>
            </a:r>
            <a:endParaRPr lang="en-GB" dirty="0"/>
          </a:p>
        </p:txBody>
      </p:sp>
    </p:spTree>
    <p:extLst>
      <p:ext uri="{BB962C8B-B14F-4D97-AF65-F5344CB8AC3E}">
        <p14:creationId xmlns:p14="http://schemas.microsoft.com/office/powerpoint/2010/main" val="223653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smtClean="0"/>
              <a:t>Specialisation and comparative advantage</a:t>
            </a:r>
            <a:endParaRPr lang="en-GB" dirty="0"/>
          </a:p>
        </p:txBody>
      </p:sp>
      <p:sp>
        <p:nvSpPr>
          <p:cNvPr id="5" name="Content Placeholder 4"/>
          <p:cNvSpPr>
            <a:spLocks noGrp="1"/>
          </p:cNvSpPr>
          <p:nvPr>
            <p:ph sz="half"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GB" dirty="0" smtClean="0"/>
              <a:t>A country may decide to specialise in a particular industry or sector</a:t>
            </a:r>
          </a:p>
          <a:p>
            <a:r>
              <a:rPr lang="en-GB" dirty="0" smtClean="0"/>
              <a:t>For example India specialises in IT due to a huge number of IT graduates from its universities</a:t>
            </a:r>
          </a:p>
          <a:p>
            <a:r>
              <a:rPr lang="en-GB" dirty="0" smtClean="0"/>
              <a:t>This means they can set up call centres for overseas companies staffed by English speaking graduates who are on a fraction of the wages required in the UK</a:t>
            </a:r>
          </a:p>
          <a:p>
            <a:endParaRPr lang="en-GB"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831" y="1920703"/>
            <a:ext cx="4112285" cy="276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81864" y="4912252"/>
            <a:ext cx="4073786" cy="1477328"/>
          </a:xfrm>
          <a:prstGeom prst="rect">
            <a:avLst/>
          </a:prstGeom>
          <a:noFill/>
        </p:spPr>
        <p:txBody>
          <a:bodyPr wrap="square" rtlCol="0">
            <a:spAutoFit/>
          </a:bodyPr>
          <a:lstStyle/>
          <a:p>
            <a:r>
              <a:rPr lang="en-GB" dirty="0" smtClean="0">
                <a:latin typeface="Arial Black" panose="020B0A04020102020204" pitchFamily="34" charset="0"/>
              </a:rPr>
              <a:t>This gives a country </a:t>
            </a:r>
            <a:r>
              <a:rPr lang="en-GB" dirty="0" smtClean="0">
                <a:latin typeface="Arial Black" panose="020B0A04020102020204" pitchFamily="34" charset="0"/>
              </a:rPr>
              <a:t>an </a:t>
            </a:r>
            <a:r>
              <a:rPr lang="en-GB" dirty="0" smtClean="0">
                <a:latin typeface="Arial Black" panose="020B0A04020102020204" pitchFamily="34" charset="0"/>
              </a:rPr>
              <a:t>advantage over others in that particular industry e.g. UK beer brewing, Indian garments etc.</a:t>
            </a:r>
            <a:endParaRPr lang="en-GB" dirty="0">
              <a:latin typeface="Arial Black" panose="020B0A04020102020204" pitchFamily="34" charset="0"/>
            </a:endParaRPr>
          </a:p>
        </p:txBody>
      </p:sp>
    </p:spTree>
    <p:extLst>
      <p:ext uri="{BB962C8B-B14F-4D97-AF65-F5344CB8AC3E}">
        <p14:creationId xmlns:p14="http://schemas.microsoft.com/office/powerpoint/2010/main" val="225331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b="1" dirty="0" smtClean="0"/>
              <a:t/>
            </a:r>
            <a:br>
              <a:rPr lang="en-GB" b="1" dirty="0" smtClean="0"/>
            </a:br>
            <a:r>
              <a:rPr lang="en-GB" sz="4900" dirty="0" smtClean="0"/>
              <a:t>Benefits </a:t>
            </a:r>
            <a:r>
              <a:rPr lang="en-GB" sz="4900" dirty="0"/>
              <a:t>to India of specialisation</a:t>
            </a:r>
            <a:r>
              <a:rPr lang="en-GB" b="1" dirty="0"/>
              <a:t/>
            </a:r>
            <a:br>
              <a:rPr lang="en-GB" b="1" dirty="0"/>
            </a:br>
            <a:endParaRPr lang="en-GB" dirty="0"/>
          </a:p>
        </p:txBody>
      </p:sp>
      <p:sp>
        <p:nvSpPr>
          <p:cNvPr id="3" name="Content Placeholder 2"/>
          <p:cNvSpPr>
            <a:spLocks noGrp="1"/>
          </p:cNvSpPr>
          <p:nvPr>
            <p:ph sz="half" idx="1"/>
          </p:nvPr>
        </p:nvSpPr>
        <p:spPr>
          <a:xfrm>
            <a:off x="838199" y="1825625"/>
            <a:ext cx="7028543" cy="4351338"/>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514350" indent="-514350">
              <a:buFont typeface="+mj-lt"/>
              <a:buAutoNum type="alphaUcPeriod"/>
            </a:pPr>
            <a:r>
              <a:rPr lang="en-GB" dirty="0" smtClean="0"/>
              <a:t>Increased productivity and output, this means reduced average costs and economies of scale</a:t>
            </a:r>
          </a:p>
          <a:p>
            <a:pPr marL="514350" indent="-514350">
              <a:buFont typeface="+mj-lt"/>
              <a:buAutoNum type="alphaUcPeriod"/>
            </a:pPr>
            <a:r>
              <a:rPr lang="en-GB" dirty="0" smtClean="0"/>
              <a:t>As more resources are devoted to the industry rather than being spread out the scale of production can be increased to gain the EOS</a:t>
            </a:r>
          </a:p>
          <a:p>
            <a:pPr marL="514350" indent="-514350">
              <a:buFont typeface="+mj-lt"/>
              <a:buAutoNum type="alphaUcPeriod"/>
            </a:pPr>
            <a:r>
              <a:rPr lang="en-GB" dirty="0" smtClean="0"/>
              <a:t>This gives  the Indian call service industry comparative advantage over the next best country</a:t>
            </a:r>
          </a:p>
          <a:p>
            <a:pPr marL="514350" indent="-514350">
              <a:buFont typeface="+mj-lt"/>
              <a:buAutoNum type="alphaUcPeriod"/>
            </a:pPr>
            <a:r>
              <a:rPr lang="en-GB" dirty="0" smtClean="0"/>
              <a:t>The increased productivity will lead to GDP growth and increasing sales will boost economic growth</a:t>
            </a:r>
            <a:endParaRPr lang="en-GB" dirty="0"/>
          </a:p>
        </p:txBody>
      </p:sp>
      <p:pic>
        <p:nvPicPr>
          <p:cNvPr id="5" name="Picture 4"/>
          <p:cNvPicPr>
            <a:picLocks noChangeAspect="1"/>
          </p:cNvPicPr>
          <p:nvPr/>
        </p:nvPicPr>
        <p:blipFill>
          <a:blip r:embed="rId2"/>
          <a:stretch>
            <a:fillRect/>
          </a:stretch>
        </p:blipFill>
        <p:spPr>
          <a:xfrm>
            <a:off x="8189686" y="1825625"/>
            <a:ext cx="3501713" cy="4668951"/>
          </a:xfrm>
          <a:prstGeom prst="rect">
            <a:avLst/>
          </a:prstGeom>
        </p:spPr>
      </p:pic>
    </p:spTree>
    <p:extLst>
      <p:ext uri="{BB962C8B-B14F-4D97-AF65-F5344CB8AC3E}">
        <p14:creationId xmlns:p14="http://schemas.microsoft.com/office/powerpoint/2010/main" val="327785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a:t>The downside of specialisation</a:t>
            </a:r>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dirty="0" smtClean="0"/>
              <a:t>A country may become over reliant on one industry (eggs in one basket) and this does not spread risk</a:t>
            </a:r>
          </a:p>
          <a:p>
            <a:r>
              <a:rPr lang="en-GB" dirty="0" smtClean="0"/>
              <a:t>Other countries may become </a:t>
            </a:r>
            <a:r>
              <a:rPr lang="en-GB" smtClean="0"/>
              <a:t>cheaper </a:t>
            </a:r>
            <a:r>
              <a:rPr lang="en-GB" smtClean="0"/>
              <a:t>in </a:t>
            </a:r>
            <a:r>
              <a:rPr lang="en-GB" dirty="0" smtClean="0"/>
              <a:t>the same industry and it may be harder to compete</a:t>
            </a:r>
          </a:p>
          <a:p>
            <a:r>
              <a:rPr lang="en-GB" dirty="0" smtClean="0"/>
              <a:t>If the business grows too big it may suffer from DEOS through lack of communication and co-ordination</a:t>
            </a:r>
          </a:p>
          <a:p>
            <a:pPr lvl="1"/>
            <a:endParaRPr lang="en-GB" dirty="0"/>
          </a:p>
        </p:txBody>
      </p:sp>
      <p:sp>
        <p:nvSpPr>
          <p:cNvPr id="4" name="Content Placeholder 3"/>
          <p:cNvSpPr>
            <a:spLocks noGrp="1"/>
          </p:cNvSpPr>
          <p:nvPr>
            <p:ph sz="half" idx="2"/>
          </p:nvPr>
        </p:nvSpPr>
        <p:spPr/>
        <p:txBody>
          <a:bodyPr>
            <a:normAutofit lnSpcReduction="10000"/>
          </a:bodyPr>
          <a:lstStyle/>
          <a:p>
            <a:endParaRPr lang="en-GB"/>
          </a:p>
        </p:txBody>
      </p:sp>
      <p:pic>
        <p:nvPicPr>
          <p:cNvPr id="921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2426">
            <a:off x="5848072" y="4668627"/>
            <a:ext cx="65436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95637">
            <a:off x="7129544" y="2405101"/>
            <a:ext cx="4573339" cy="155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22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FDI</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17877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FDI defined</a:t>
            </a:r>
            <a:endParaRPr lang="en-GB" dirty="0"/>
          </a:p>
        </p:txBody>
      </p:sp>
      <p:sp>
        <p:nvSpPr>
          <p:cNvPr id="5" name="Content Placeholder 4"/>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en-GB" dirty="0" smtClean="0"/>
              <a:t>FDI is foreign direct investment – this means that a business from one country decides to establish themselves in another country.</a:t>
            </a:r>
          </a:p>
          <a:p>
            <a:endParaRPr lang="en-GB" dirty="0"/>
          </a:p>
          <a:p>
            <a:endParaRPr lang="en-GB" dirty="0"/>
          </a:p>
        </p:txBody>
      </p:sp>
    </p:spTree>
    <p:extLst>
      <p:ext uri="{BB962C8B-B14F-4D97-AF65-F5344CB8AC3E}">
        <p14:creationId xmlns:p14="http://schemas.microsoft.com/office/powerpoint/2010/main" val="102006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FDI and business growth</a:t>
            </a:r>
            <a:endParaRPr lang="en-GB" dirty="0"/>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smtClean="0"/>
              <a:t>FDI may decide to build factories or other business premises which will create jobs for the host nation e.g. Microsoft, Facebook and Amazon have all setup in India</a:t>
            </a:r>
          </a:p>
          <a:p>
            <a:r>
              <a:rPr lang="en-GB" dirty="0" err="1" smtClean="0"/>
              <a:t>Vodaphone</a:t>
            </a:r>
            <a:r>
              <a:rPr lang="en-GB" dirty="0" smtClean="0"/>
              <a:t> bought an existing business in India and trained up the managers with the latest telecom ideas, so MNCs can bring skills and technology to emerging economies</a:t>
            </a:r>
          </a:p>
        </p:txBody>
      </p:sp>
      <p:pic>
        <p:nvPicPr>
          <p:cNvPr id="7" name="Content Placeholder 6">
            <a:hlinkClick r:id="rId2"/>
          </p:cNvPr>
          <p:cNvPicPr>
            <a:picLocks noGrp="1" noChangeAspect="1"/>
          </p:cNvPicPr>
          <p:nvPr>
            <p:ph sz="half" idx="2"/>
          </p:nvPr>
        </p:nvPicPr>
        <p:blipFill>
          <a:blip r:embed="rId3"/>
          <a:stretch>
            <a:fillRect/>
          </a:stretch>
        </p:blipFill>
        <p:spPr>
          <a:xfrm>
            <a:off x="6172200" y="2413098"/>
            <a:ext cx="5181600" cy="3176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819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a:stretch>
            <a:fillRect/>
          </a:stretch>
        </p:blipFill>
        <p:spPr>
          <a:xfrm>
            <a:off x="838200" y="2810184"/>
            <a:ext cx="10515600" cy="2382220"/>
          </a:xfrm>
          <a:prstGeom prst="rect">
            <a:avLst/>
          </a:prstGeom>
        </p:spPr>
      </p:pic>
    </p:spTree>
    <p:extLst>
      <p:ext uri="{BB962C8B-B14F-4D97-AF65-F5344CB8AC3E}">
        <p14:creationId xmlns:p14="http://schemas.microsoft.com/office/powerpoint/2010/main" val="12996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Revision Video </a:t>
            </a:r>
            <a:endParaRPr lang="en-GB" dirty="0">
              <a:solidFill>
                <a:schemeClr val="bg1"/>
              </a:solidFill>
            </a:endParaRPr>
          </a:p>
        </p:txBody>
      </p:sp>
      <p:pic>
        <p:nvPicPr>
          <p:cNvPr id="1331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844825"/>
            <a:ext cx="7038975"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78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1"/>
            <a:ext cx="2507342" cy="5152571"/>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1</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449" y="173657"/>
            <a:ext cx="6840760" cy="629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78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9737" y="376147"/>
            <a:ext cx="10973812" cy="6155282"/>
          </a:xfrm>
          <a:prstGeom prst="rect">
            <a:avLst/>
          </a:prstGeom>
        </p:spPr>
      </p:pic>
    </p:spTree>
    <p:extLst>
      <p:ext uri="{BB962C8B-B14F-4D97-AF65-F5344CB8AC3E}">
        <p14:creationId xmlns:p14="http://schemas.microsoft.com/office/powerpoint/2010/main" val="3004277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4</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4</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781" y="2408317"/>
            <a:ext cx="10906437" cy="1525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4388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391"/>
          <a:stretch/>
        </p:blipFill>
        <p:spPr bwMode="auto">
          <a:xfrm>
            <a:off x="319313" y="1695662"/>
            <a:ext cx="5284133" cy="4371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6609"/>
          <a:stretch/>
        </p:blipFill>
        <p:spPr bwMode="auto">
          <a:xfrm>
            <a:off x="5867399" y="1695662"/>
            <a:ext cx="5225613" cy="4951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0921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329543" cy="4098018"/>
          </a:xfrm>
          <a:solidFill>
            <a:srgbClr val="C00000"/>
          </a:solidFill>
        </p:spPr>
        <p:txBody>
          <a:bodyPr>
            <a:normAutofit/>
          </a:bodyPr>
          <a:lstStyle/>
          <a:p>
            <a:r>
              <a:rPr lang="en-GB" dirty="0" smtClean="0">
                <a:solidFill>
                  <a:schemeClr val="bg1"/>
                </a:solidFill>
              </a:rPr>
              <a:t>How to level sample question 1</a:t>
            </a:r>
            <a:endParaRPr lang="en-GB"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339" y="0"/>
            <a:ext cx="6844022" cy="6858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09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2</a:t>
            </a:r>
            <a:endParaRPr lang="en-GB" dirty="0"/>
          </a:p>
        </p:txBody>
      </p:sp>
      <p:grpSp>
        <p:nvGrpSpPr>
          <p:cNvPr id="3" name="Group 5"/>
          <p:cNvGrpSpPr>
            <a:grpSpLocks noChangeAspect="1"/>
          </p:cNvGrpSpPr>
          <p:nvPr/>
        </p:nvGrpSpPr>
        <p:grpSpPr bwMode="auto">
          <a:xfrm>
            <a:off x="1763046" y="1143000"/>
            <a:ext cx="9045452" cy="5733256"/>
            <a:chOff x="-561" y="-19"/>
            <a:chExt cx="6882" cy="4362"/>
          </a:xfrm>
        </p:grpSpPr>
        <p:sp>
          <p:nvSpPr>
            <p:cNvPr id="4" name="AutoShape 4"/>
            <p:cNvSpPr>
              <a:spLocks noChangeAspect="1" noChangeArrowheads="1" noTextEdit="1"/>
            </p:cNvSpPr>
            <p:nvPr/>
          </p:nvSpPr>
          <p:spPr bwMode="auto">
            <a:xfrm>
              <a:off x="-561" y="-19"/>
              <a:ext cx="6882" cy="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 y="-19"/>
              <a:ext cx="6888" cy="4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7947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2</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369761" y="2362440"/>
            <a:ext cx="11129284" cy="1512874"/>
          </a:xfrm>
          <a:prstGeom prst="rect">
            <a:avLst/>
          </a:prstGeom>
        </p:spPr>
      </p:pic>
      <p:sp>
        <p:nvSpPr>
          <p:cNvPr id="5" name="TextBox 4"/>
          <p:cNvSpPr txBox="1"/>
          <p:nvPr/>
        </p:nvSpPr>
        <p:spPr>
          <a:xfrm>
            <a:off x="10203543" y="3875314"/>
            <a:ext cx="442750" cy="369332"/>
          </a:xfrm>
          <a:prstGeom prst="rect">
            <a:avLst/>
          </a:prstGeom>
          <a:noFill/>
        </p:spPr>
        <p:txBody>
          <a:bodyPr wrap="none" rtlCol="0">
            <a:spAutoFit/>
          </a:bodyPr>
          <a:lstStyle/>
          <a:p>
            <a:r>
              <a:rPr lang="en-GB" dirty="0" smtClean="0"/>
              <a:t>[6]</a:t>
            </a:r>
            <a:endParaRPr lang="en-GB" dirty="0"/>
          </a:p>
        </p:txBody>
      </p:sp>
    </p:spTree>
    <p:extLst>
      <p:ext uri="{BB962C8B-B14F-4D97-AF65-F5344CB8AC3E}">
        <p14:creationId xmlns:p14="http://schemas.microsoft.com/office/powerpoint/2010/main" val="121001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2</a:t>
            </a:r>
            <a:endParaRPr lang="en-GB" dirty="0"/>
          </a:p>
        </p:txBody>
      </p:sp>
      <p:grpSp>
        <p:nvGrpSpPr>
          <p:cNvPr id="3" name="Group 5"/>
          <p:cNvGrpSpPr>
            <a:grpSpLocks noChangeAspect="1"/>
          </p:cNvGrpSpPr>
          <p:nvPr/>
        </p:nvGrpSpPr>
        <p:grpSpPr bwMode="auto">
          <a:xfrm>
            <a:off x="2047195" y="1701800"/>
            <a:ext cx="8010525" cy="4525963"/>
            <a:chOff x="357" y="1008"/>
            <a:chExt cx="5046" cy="2851"/>
          </a:xfrm>
        </p:grpSpPr>
        <p:sp>
          <p:nvSpPr>
            <p:cNvPr id="4" name="AutoShape 4"/>
            <p:cNvSpPr>
              <a:spLocks noChangeAspect="1" noChangeArrowheads="1" noTextEdit="1"/>
            </p:cNvSpPr>
            <p:nvPr/>
          </p:nvSpPr>
          <p:spPr bwMode="auto">
            <a:xfrm>
              <a:off x="357" y="1008"/>
              <a:ext cx="5046"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 y="1008"/>
              <a:ext cx="5052" cy="2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31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a:xfrm>
            <a:off x="838200" y="1958147"/>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4000" dirty="0"/>
              <a:t>a) Exports and imports</a:t>
            </a:r>
          </a:p>
          <a:p>
            <a:pPr marL="0" indent="0">
              <a:buNone/>
            </a:pPr>
            <a:r>
              <a:rPr lang="en-GB" sz="4000" dirty="0"/>
              <a:t>b) The link between business specialisation and comparative advantage</a:t>
            </a:r>
          </a:p>
          <a:p>
            <a:pPr marL="0" indent="0">
              <a:buNone/>
            </a:pPr>
            <a:r>
              <a:rPr lang="en-GB" sz="4000" dirty="0"/>
              <a:t>c) Foreign direct investment (FDI) and link to business growth</a:t>
            </a:r>
          </a:p>
        </p:txBody>
      </p:sp>
    </p:spTree>
    <p:extLst>
      <p:ext uri="{BB962C8B-B14F-4D97-AF65-F5344CB8AC3E}">
        <p14:creationId xmlns:p14="http://schemas.microsoft.com/office/powerpoint/2010/main" val="189927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3</a:t>
            </a:r>
            <a:endParaRPr lang="en-GB" dirty="0"/>
          </a:p>
        </p:txBody>
      </p:sp>
      <p:pic>
        <p:nvPicPr>
          <p:cNvPr id="3" name="Picture 2"/>
          <p:cNvPicPr>
            <a:picLocks noChangeAspect="1"/>
          </p:cNvPicPr>
          <p:nvPr/>
        </p:nvPicPr>
        <p:blipFill>
          <a:blip r:embed="rId2"/>
          <a:stretch>
            <a:fillRect/>
          </a:stretch>
        </p:blipFill>
        <p:spPr>
          <a:xfrm>
            <a:off x="230518" y="1761432"/>
            <a:ext cx="11330868" cy="4653882"/>
          </a:xfrm>
          <a:prstGeom prst="rect">
            <a:avLst/>
          </a:prstGeom>
        </p:spPr>
      </p:pic>
    </p:spTree>
    <p:extLst>
      <p:ext uri="{BB962C8B-B14F-4D97-AF65-F5344CB8AC3E}">
        <p14:creationId xmlns:p14="http://schemas.microsoft.com/office/powerpoint/2010/main" val="2589879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3</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494740" y="2387553"/>
            <a:ext cx="11075086" cy="1444217"/>
          </a:xfrm>
          <a:prstGeom prst="rect">
            <a:avLst/>
          </a:prstGeom>
        </p:spPr>
      </p:pic>
    </p:spTree>
    <p:extLst>
      <p:ext uri="{BB962C8B-B14F-4D97-AF65-F5344CB8AC3E}">
        <p14:creationId xmlns:p14="http://schemas.microsoft.com/office/powerpoint/2010/main" val="849871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a:t>
            </a:r>
            <a:r>
              <a:rPr lang="en-GB" dirty="0"/>
              <a:t>3</a:t>
            </a:r>
          </a:p>
        </p:txBody>
      </p:sp>
      <p:sp>
        <p:nvSpPr>
          <p:cNvPr id="3" name="Content Placeholder 2"/>
          <p:cNvSpPr>
            <a:spLocks noGrp="1"/>
          </p:cNvSpPr>
          <p:nvPr>
            <p:ph idx="1"/>
          </p:nvPr>
        </p:nvSpPr>
        <p:spPr>
          <a:xfrm>
            <a:off x="838200" y="1825624"/>
            <a:ext cx="10515600" cy="4865461"/>
          </a:xfrm>
        </p:spPr>
        <p:style>
          <a:lnRef idx="2">
            <a:schemeClr val="accent1"/>
          </a:lnRef>
          <a:fillRef idx="1">
            <a:schemeClr val="lt1"/>
          </a:fillRef>
          <a:effectRef idx="0">
            <a:schemeClr val="accent1"/>
          </a:effectRef>
          <a:fontRef idx="minor">
            <a:schemeClr val="dk1"/>
          </a:fontRef>
        </p:style>
        <p:txBody>
          <a:bodyPr>
            <a:noAutofit/>
          </a:bodyPr>
          <a:lstStyle/>
          <a:p>
            <a:r>
              <a:rPr lang="en-GB" sz="1400" dirty="0">
                <a:latin typeface="Arial Black" panose="020B0A04020102020204" pitchFamily="34" charset="0"/>
              </a:rPr>
              <a:t>e.g. a concentration of productive resources in a particular area of the economy based on comparative Advantage</a:t>
            </a:r>
          </a:p>
          <a:p>
            <a:r>
              <a:rPr lang="en-GB" sz="1400" dirty="0" err="1">
                <a:latin typeface="Arial Black" panose="020B0A04020102020204" pitchFamily="34" charset="0"/>
              </a:rPr>
              <a:t>e.g</a:t>
            </a:r>
            <a:r>
              <a:rPr lang="en-GB" sz="1400" dirty="0">
                <a:latin typeface="Arial Black" panose="020B0A04020102020204" pitchFamily="34" charset="0"/>
              </a:rPr>
              <a:t> perhaps referring to the evidence and/or discussing the kind of specialisation that a developed economy like Australia might pursue such as mining and car engines</a:t>
            </a:r>
          </a:p>
          <a:p>
            <a:r>
              <a:rPr lang="en-GB" sz="1400" dirty="0">
                <a:latin typeface="Arial Black" panose="020B0A04020102020204" pitchFamily="34" charset="0"/>
              </a:rPr>
              <a:t>e.g. specialisation may lead to a competitive advantage as skills and experience lead to greater efficiency and a comparative advantage in  production</a:t>
            </a:r>
          </a:p>
          <a:p>
            <a:r>
              <a:rPr lang="en-GB" sz="1400" dirty="0">
                <a:latin typeface="Arial Black" panose="020B0A04020102020204" pitchFamily="34" charset="0"/>
              </a:rPr>
              <a:t>e.g. specialisation can lead to economies of scale as more resources are devoted to specialisation rather than spread out over many areas, the scale of</a:t>
            </a:r>
          </a:p>
          <a:p>
            <a:r>
              <a:rPr lang="en-GB" sz="1400" dirty="0">
                <a:latin typeface="Arial Black" panose="020B0A04020102020204" pitchFamily="34" charset="0"/>
              </a:rPr>
              <a:t>production increases bringing both internal and external economies of scale into being </a:t>
            </a:r>
          </a:p>
          <a:p>
            <a:r>
              <a:rPr lang="en-GB" sz="1400" dirty="0">
                <a:latin typeface="Arial Black" panose="020B0A04020102020204" pitchFamily="34" charset="0"/>
              </a:rPr>
              <a:t>e.g. specialising in such a large new market can mean increased sales and economic growth</a:t>
            </a:r>
          </a:p>
          <a:p>
            <a:r>
              <a:rPr lang="en-GB" sz="1400" dirty="0">
                <a:latin typeface="Arial Black" panose="020B0A04020102020204" pitchFamily="34" charset="0"/>
              </a:rPr>
              <a:t>e.g. over-reliance can be a problem, if demand falls or if a new competitor emerges there is likely to be a significant impact on the country as risk is not sufficiently spread</a:t>
            </a:r>
          </a:p>
          <a:p>
            <a:r>
              <a:rPr lang="en-GB" sz="1400" dirty="0" err="1">
                <a:latin typeface="Arial Black" panose="020B0A04020102020204" pitchFamily="34" charset="0"/>
              </a:rPr>
              <a:t>e.g</a:t>
            </a:r>
            <a:r>
              <a:rPr lang="en-GB" sz="1400" dirty="0">
                <a:latin typeface="Arial Black" panose="020B0A04020102020204" pitchFamily="34" charset="0"/>
              </a:rPr>
              <a:t> other countries in RCEP may choose to compete and may have a lower cost base than a developed economy such as Australia </a:t>
            </a:r>
          </a:p>
          <a:p>
            <a:r>
              <a:rPr lang="en-GB" sz="1400" dirty="0">
                <a:latin typeface="Arial Black" panose="020B0A04020102020204" pitchFamily="34" charset="0"/>
              </a:rPr>
              <a:t>e.g. if area of specialisation is not sufficiently advanced, low cost rivals may take market share</a:t>
            </a:r>
          </a:p>
          <a:p>
            <a:r>
              <a:rPr lang="en-GB" sz="1400" dirty="0">
                <a:latin typeface="Arial Black" panose="020B0A04020102020204" pitchFamily="34" charset="0"/>
              </a:rPr>
              <a:t>e.g. commodities may run out in the future or larger reserves are discovered elsewhere</a:t>
            </a:r>
          </a:p>
        </p:txBody>
      </p:sp>
    </p:spTree>
    <p:extLst>
      <p:ext uri="{BB962C8B-B14F-4D97-AF65-F5344CB8AC3E}">
        <p14:creationId xmlns:p14="http://schemas.microsoft.com/office/powerpoint/2010/main" val="3631126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57" y="642684"/>
            <a:ext cx="2329543" cy="4098018"/>
          </a:xfrm>
          <a:solidFill>
            <a:srgbClr val="C00000"/>
          </a:solidFill>
        </p:spPr>
        <p:txBody>
          <a:bodyPr>
            <a:normAutofit/>
          </a:bodyPr>
          <a:lstStyle/>
          <a:p>
            <a:r>
              <a:rPr lang="en-GB" dirty="0" smtClean="0">
                <a:solidFill>
                  <a:schemeClr val="bg1"/>
                </a:solidFill>
              </a:rPr>
              <a:t>Case Study</a:t>
            </a:r>
            <a:br>
              <a:rPr lang="en-GB" dirty="0" smtClean="0">
                <a:solidFill>
                  <a:schemeClr val="bg1"/>
                </a:solidFill>
              </a:rPr>
            </a:br>
            <a:r>
              <a:rPr lang="en-GB" dirty="0" smtClean="0">
                <a:solidFill>
                  <a:schemeClr val="bg1"/>
                </a:solidFill>
              </a:rPr>
              <a:t>sample question 4</a:t>
            </a:r>
            <a:endParaRPr lang="en-GB" dirty="0">
              <a:solidFill>
                <a:schemeClr val="bg1"/>
              </a:solidFill>
            </a:endParaRPr>
          </a:p>
        </p:txBody>
      </p:sp>
      <p:grpSp>
        <p:nvGrpSpPr>
          <p:cNvPr id="3" name="Group 5"/>
          <p:cNvGrpSpPr>
            <a:grpSpLocks noChangeAspect="1"/>
          </p:cNvGrpSpPr>
          <p:nvPr/>
        </p:nvGrpSpPr>
        <p:grpSpPr bwMode="auto">
          <a:xfrm>
            <a:off x="2921000" y="642684"/>
            <a:ext cx="9034977" cy="4653136"/>
            <a:chOff x="-417" y="463"/>
            <a:chExt cx="6594" cy="3396"/>
          </a:xfrm>
        </p:grpSpPr>
        <p:sp>
          <p:nvSpPr>
            <p:cNvPr id="4" name="AutoShape 4"/>
            <p:cNvSpPr>
              <a:spLocks noChangeAspect="1" noChangeArrowheads="1" noTextEdit="1"/>
            </p:cNvSpPr>
            <p:nvPr/>
          </p:nvSpPr>
          <p:spPr bwMode="auto">
            <a:xfrm>
              <a:off x="-417" y="463"/>
              <a:ext cx="6594" cy="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 y="463"/>
              <a:ext cx="6600" cy="3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9981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4</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p:cNvGrpSpPr>
            <a:grpSpLocks noChangeAspect="1"/>
          </p:cNvGrpSpPr>
          <p:nvPr/>
        </p:nvGrpSpPr>
        <p:grpSpPr bwMode="auto">
          <a:xfrm>
            <a:off x="179512" y="2453104"/>
            <a:ext cx="11635382" cy="1694694"/>
            <a:chOff x="-249" y="1169"/>
            <a:chExt cx="8644" cy="1259"/>
          </a:xfrm>
        </p:grpSpPr>
        <p:sp>
          <p:nvSpPr>
            <p:cNvPr id="13" name="AutoShape 4"/>
            <p:cNvSpPr>
              <a:spLocks noChangeAspect="1" noChangeArrowheads="1" noTextEdit="1"/>
            </p:cNvSpPr>
            <p:nvPr/>
          </p:nvSpPr>
          <p:spPr bwMode="auto">
            <a:xfrm>
              <a:off x="-249" y="1894"/>
              <a:ext cx="625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169"/>
              <a:ext cx="8155" cy="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377714" y="3991429"/>
            <a:ext cx="442750" cy="369332"/>
          </a:xfrm>
          <a:prstGeom prst="rect">
            <a:avLst/>
          </a:prstGeom>
          <a:noFill/>
        </p:spPr>
        <p:txBody>
          <a:bodyPr wrap="none" rtlCol="0">
            <a:spAutoFit/>
          </a:bodyPr>
          <a:lstStyle/>
          <a:p>
            <a:r>
              <a:rPr lang="en-GB" dirty="0" smtClean="0"/>
              <a:t>[9]</a:t>
            </a:r>
            <a:endParaRPr lang="en-GB" dirty="0"/>
          </a:p>
        </p:txBody>
      </p:sp>
    </p:spTree>
    <p:extLst>
      <p:ext uri="{BB962C8B-B14F-4D97-AF65-F5344CB8AC3E}">
        <p14:creationId xmlns:p14="http://schemas.microsoft.com/office/powerpoint/2010/main" val="2521633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2046514" cy="5538774"/>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Answer sample question </a:t>
            </a:r>
            <a:r>
              <a:rPr lang="en-GB" dirty="0"/>
              <a:t>4</a:t>
            </a:r>
          </a:p>
        </p:txBody>
      </p:sp>
      <p:pic>
        <p:nvPicPr>
          <p:cNvPr id="3" name="Picture 2"/>
          <p:cNvPicPr>
            <a:picLocks noChangeAspect="1"/>
          </p:cNvPicPr>
          <p:nvPr/>
        </p:nvPicPr>
        <p:blipFill>
          <a:blip r:embed="rId2"/>
          <a:stretch>
            <a:fillRect/>
          </a:stretch>
        </p:blipFill>
        <p:spPr>
          <a:xfrm>
            <a:off x="2869927" y="78255"/>
            <a:ext cx="9013281" cy="6779745"/>
          </a:xfrm>
          <a:prstGeom prst="rect">
            <a:avLst/>
          </a:prstGeom>
        </p:spPr>
      </p:pic>
    </p:spTree>
    <p:extLst>
      <p:ext uri="{BB962C8B-B14F-4D97-AF65-F5344CB8AC3E}">
        <p14:creationId xmlns:p14="http://schemas.microsoft.com/office/powerpoint/2010/main" val="3643438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n-GB" b="1" dirty="0"/>
              <a:t>Commodities</a:t>
            </a:r>
            <a:r>
              <a:rPr lang="en-GB" dirty="0"/>
              <a:t>; A commodity is a product or raw material traded in bulk usually with a common price</a:t>
            </a:r>
          </a:p>
          <a:p>
            <a:r>
              <a:rPr lang="en-GB" b="1" dirty="0"/>
              <a:t>Specialisation</a:t>
            </a:r>
            <a:r>
              <a:rPr lang="en-GB" dirty="0"/>
              <a:t>; A method of production where a business or area focuses on the production of a limited scope of products or services in order to gain greater degrees of productive efficiency within the entire system of businesses or areas. Many countries </a:t>
            </a:r>
            <a:r>
              <a:rPr lang="en-GB" dirty="0" smtClean="0"/>
              <a:t>specialise </a:t>
            </a:r>
            <a:r>
              <a:rPr lang="en-GB" dirty="0"/>
              <a:t>in producing the goods and services that are native to their part of the world.</a:t>
            </a:r>
          </a:p>
          <a:p>
            <a:r>
              <a:rPr lang="en-GB" b="1" dirty="0"/>
              <a:t>Comparative</a:t>
            </a:r>
            <a:r>
              <a:rPr lang="en-GB" dirty="0"/>
              <a:t> </a:t>
            </a:r>
            <a:r>
              <a:rPr lang="en-GB" b="1" dirty="0"/>
              <a:t>advantage</a:t>
            </a:r>
            <a:r>
              <a:rPr lang="en-GB" dirty="0"/>
              <a:t>; The ability of a firm or individual to produce goods and/or services at a lower opportunity cost than other firms or individuals.</a:t>
            </a:r>
          </a:p>
          <a:p>
            <a:r>
              <a:rPr lang="en-GB" b="1" dirty="0"/>
              <a:t>Import</a:t>
            </a:r>
            <a:r>
              <a:rPr lang="en-GB" dirty="0"/>
              <a:t>; An import is a good brought across a national border, from an external source. The business bringing in the good is called an importer. An import in the receiving country is an export from the sending country.</a:t>
            </a:r>
          </a:p>
          <a:p>
            <a:r>
              <a:rPr lang="en-GB" b="1" dirty="0"/>
              <a:t>Export</a:t>
            </a:r>
            <a:r>
              <a:rPr lang="en-GB" dirty="0"/>
              <a:t>; The term export means shipping the goods and services out of the port of a country. The seller of such goods and services is referred to as an "exporter" and is based in the country of export whereas the overseas based buyer is referred to as an "importer"</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057" y="3353713"/>
            <a:ext cx="4848216" cy="3232144"/>
          </a:xfrm>
        </p:spPr>
      </p:pic>
      <p:pic>
        <p:nvPicPr>
          <p:cNvPr id="5" name="Picture 4"/>
          <p:cNvPicPr>
            <a:picLocks noChangeAspect="1"/>
          </p:cNvPicPr>
          <p:nvPr/>
        </p:nvPicPr>
        <p:blipFill>
          <a:blip r:embed="rId3"/>
          <a:stretch>
            <a:fillRect/>
          </a:stretch>
        </p:blipFill>
        <p:spPr>
          <a:xfrm>
            <a:off x="1" y="0"/>
            <a:ext cx="12192000" cy="2857500"/>
          </a:xfrm>
          <a:prstGeom prst="rect">
            <a:avLst/>
          </a:prstGeom>
        </p:spPr>
      </p:pic>
    </p:spTree>
    <p:extLst>
      <p:ext uri="{BB962C8B-B14F-4D97-AF65-F5344CB8AC3E}">
        <p14:creationId xmlns:p14="http://schemas.microsoft.com/office/powerpoint/2010/main" val="121739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You are in an Italian restaurant in the UK.  You are with your family and they order a bottle of wine.  The wine that arrives at your table is (of course) Italian wine.</a:t>
            </a:r>
          </a:p>
          <a:p>
            <a:endParaRPr lang="en-GB" dirty="0" smtClean="0"/>
          </a:p>
          <a:p>
            <a:pPr marL="0" indent="0">
              <a:buNone/>
            </a:pPr>
            <a:r>
              <a:rPr lang="en-GB" dirty="0" smtClean="0"/>
              <a:t>Has the restaurant:</a:t>
            </a:r>
            <a:endParaRPr lang="en-GB" dirty="0"/>
          </a:p>
          <a:p>
            <a:pPr marL="0" indent="0">
              <a:buNone/>
            </a:pPr>
            <a:r>
              <a:rPr lang="en-GB" dirty="0" smtClean="0"/>
              <a:t>A) imported this wine from Italy</a:t>
            </a:r>
          </a:p>
          <a:p>
            <a:pPr marL="0" indent="0">
              <a:buNone/>
            </a:pPr>
            <a:r>
              <a:rPr lang="en-GB" dirty="0" smtClean="0"/>
              <a:t>B) exported this wine from Italy</a:t>
            </a:r>
            <a:endParaRPr lang="en-GB" dirty="0"/>
          </a:p>
        </p:txBody>
      </p:sp>
    </p:spTree>
    <p:extLst>
      <p:ext uri="{BB962C8B-B14F-4D97-AF65-F5344CB8AC3E}">
        <p14:creationId xmlns:p14="http://schemas.microsoft.com/office/powerpoint/2010/main" val="213355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Exports and Imports</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86862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Imports explained</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 </a:t>
            </a:r>
            <a:r>
              <a:rPr lang="en-GB" dirty="0" smtClean="0"/>
              <a:t>The UK is only a small Island so we need to bring in goods from other countries that we might need.  This is called importing.</a:t>
            </a:r>
          </a:p>
          <a:p>
            <a:endParaRPr lang="en-GB" dirty="0"/>
          </a:p>
          <a:p>
            <a:r>
              <a:rPr lang="en-GB" dirty="0" smtClean="0"/>
              <a:t>Some countries specialise in producing certain goods, and with their low labour costs they can make products at more attractive prices than we can in the UK </a:t>
            </a:r>
            <a:endParaRPr lang="en-GB" dirty="0"/>
          </a:p>
        </p:txBody>
      </p:sp>
      <p:pic>
        <p:nvPicPr>
          <p:cNvPr id="7" name="Picture 6"/>
          <p:cNvPicPr>
            <a:picLocks noChangeAspect="1"/>
          </p:cNvPicPr>
          <p:nvPr/>
        </p:nvPicPr>
        <p:blipFill>
          <a:blip r:embed="rId2"/>
          <a:stretch>
            <a:fillRect/>
          </a:stretch>
        </p:blipFill>
        <p:spPr>
          <a:xfrm>
            <a:off x="6172200" y="4457700"/>
            <a:ext cx="2143125" cy="1600200"/>
          </a:xfrm>
          <a:prstGeom prst="rect">
            <a:avLst/>
          </a:prstGeom>
        </p:spPr>
      </p:pic>
      <p:pic>
        <p:nvPicPr>
          <p:cNvPr id="9" name="Picture 8"/>
          <p:cNvPicPr>
            <a:picLocks noChangeAspect="1"/>
          </p:cNvPicPr>
          <p:nvPr/>
        </p:nvPicPr>
        <p:blipFill>
          <a:blip r:embed="rId3"/>
          <a:stretch>
            <a:fillRect/>
          </a:stretch>
        </p:blipFill>
        <p:spPr>
          <a:xfrm>
            <a:off x="8791368" y="1825625"/>
            <a:ext cx="3042824" cy="2785841"/>
          </a:xfrm>
          <a:prstGeom prst="rect">
            <a:avLst/>
          </a:prstGeo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921351">
            <a:off x="6687824" y="2310040"/>
            <a:ext cx="2796911" cy="2790356"/>
          </a:xfrm>
        </p:spPr>
      </p:pic>
    </p:spTree>
    <p:extLst>
      <p:ext uri="{BB962C8B-B14F-4D97-AF65-F5344CB8AC3E}">
        <p14:creationId xmlns:p14="http://schemas.microsoft.com/office/powerpoint/2010/main" val="258085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1743" y="-124732"/>
            <a:ext cx="10515600" cy="1325563"/>
          </a:xfrm>
        </p:spPr>
        <p:txBody>
          <a:bodyPr/>
          <a:lstStyle/>
          <a:p>
            <a:r>
              <a:rPr lang="en-GB" dirty="0" smtClean="0"/>
              <a:t>What does the UK import? Graphic </a:t>
            </a:r>
            <a:r>
              <a:rPr lang="en-GB" dirty="0" smtClean="0">
                <a:hlinkClick r:id="rId2"/>
              </a:rPr>
              <a:t>HERE</a:t>
            </a:r>
            <a:endParaRPr lang="en-GB" dirty="0"/>
          </a:p>
        </p:txBody>
      </p:sp>
      <p:pic>
        <p:nvPicPr>
          <p:cNvPr id="5" name="Picture 4"/>
          <p:cNvPicPr>
            <a:picLocks noChangeAspect="1"/>
          </p:cNvPicPr>
          <p:nvPr/>
        </p:nvPicPr>
        <p:blipFill>
          <a:blip r:embed="rId3"/>
          <a:stretch>
            <a:fillRect/>
          </a:stretch>
        </p:blipFill>
        <p:spPr>
          <a:xfrm>
            <a:off x="1616529" y="907597"/>
            <a:ext cx="8305800" cy="4933950"/>
          </a:xfrm>
          <a:prstGeom prst="rect">
            <a:avLst/>
          </a:prstGeom>
        </p:spPr>
      </p:pic>
      <p:sp>
        <p:nvSpPr>
          <p:cNvPr id="6" name="TextBox 5"/>
          <p:cNvSpPr txBox="1"/>
          <p:nvPr/>
        </p:nvSpPr>
        <p:spPr>
          <a:xfrm>
            <a:off x="718459" y="6008915"/>
            <a:ext cx="1026522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Arial Black" panose="020B0A04020102020204" pitchFamily="34" charset="0"/>
              </a:rPr>
              <a:t>In 2015 the United Kingdom imported $606B, making it the 4th largest importer in the world.</a:t>
            </a:r>
          </a:p>
        </p:txBody>
      </p:sp>
    </p:spTree>
    <p:extLst>
      <p:ext uri="{BB962C8B-B14F-4D97-AF65-F5344CB8AC3E}">
        <p14:creationId xmlns:p14="http://schemas.microsoft.com/office/powerpoint/2010/main" val="227343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7" y="173264"/>
            <a:ext cx="10515600" cy="1325563"/>
          </a:xfrm>
        </p:spPr>
        <p:txBody>
          <a:bodyPr/>
          <a:lstStyle/>
          <a:p>
            <a:r>
              <a:rPr lang="en-GB" dirty="0" smtClean="0"/>
              <a:t>Where does the UK import from?</a:t>
            </a:r>
            <a:endParaRPr lang="en-GB" dirty="0"/>
          </a:p>
        </p:txBody>
      </p:sp>
      <p:pic>
        <p:nvPicPr>
          <p:cNvPr id="3" name="Picture 2"/>
          <p:cNvPicPr>
            <a:picLocks noChangeAspect="1"/>
          </p:cNvPicPr>
          <p:nvPr/>
        </p:nvPicPr>
        <p:blipFill>
          <a:blip r:embed="rId2"/>
          <a:stretch>
            <a:fillRect/>
          </a:stretch>
        </p:blipFill>
        <p:spPr>
          <a:xfrm>
            <a:off x="401467" y="1690688"/>
            <a:ext cx="10952333" cy="3586162"/>
          </a:xfrm>
          <a:prstGeom prst="rect">
            <a:avLst/>
          </a:prstGeom>
        </p:spPr>
      </p:pic>
      <p:sp>
        <p:nvSpPr>
          <p:cNvPr id="4" name="TextBox 3"/>
          <p:cNvSpPr txBox="1"/>
          <p:nvPr/>
        </p:nvSpPr>
        <p:spPr>
          <a:xfrm>
            <a:off x="1828800" y="5660571"/>
            <a:ext cx="7173952" cy="923330"/>
          </a:xfrm>
          <a:prstGeom prst="rect">
            <a:avLst/>
          </a:prstGeom>
          <a:noFill/>
        </p:spPr>
        <p:txBody>
          <a:bodyPr wrap="none" rtlCol="0">
            <a:spAutoFit/>
          </a:bodyPr>
          <a:lstStyle/>
          <a:p>
            <a:r>
              <a:rPr lang="en-GB" dirty="0" smtClean="0">
                <a:latin typeface="Arial Black" panose="020B0A04020102020204" pitchFamily="34" charset="0"/>
              </a:rPr>
              <a:t>The UK imports cars from Germany – BMWs, MINIs etc.</a:t>
            </a:r>
          </a:p>
          <a:p>
            <a:r>
              <a:rPr lang="en-GB" dirty="0" smtClean="0">
                <a:latin typeface="Arial Black" panose="020B0A04020102020204" pitchFamily="34" charset="0"/>
              </a:rPr>
              <a:t>The UK imports planes and helicopters from USA</a:t>
            </a:r>
          </a:p>
          <a:p>
            <a:r>
              <a:rPr lang="en-GB" dirty="0" smtClean="0">
                <a:latin typeface="Arial Black" panose="020B0A04020102020204" pitchFamily="34" charset="0"/>
              </a:rPr>
              <a:t>The UK imports computers from China</a:t>
            </a:r>
            <a:endParaRPr lang="en-GB" dirty="0">
              <a:latin typeface="Arial Black" panose="020B0A04020102020204" pitchFamily="34" charset="0"/>
            </a:endParaRPr>
          </a:p>
        </p:txBody>
      </p:sp>
    </p:spTree>
    <p:extLst>
      <p:ext uri="{BB962C8B-B14F-4D97-AF65-F5344CB8AC3E}">
        <p14:creationId xmlns:p14="http://schemas.microsoft.com/office/powerpoint/2010/main" val="334577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Exports explained</a:t>
            </a:r>
            <a:endParaRPr lang="en-GB" dirty="0"/>
          </a:p>
        </p:txBody>
      </p:sp>
      <p:sp>
        <p:nvSpPr>
          <p:cNvPr id="4" name="Content Placeholder 3"/>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lstStyle/>
          <a:p>
            <a:r>
              <a:rPr lang="en-GB" dirty="0" smtClean="0"/>
              <a:t>All countries trade with other countries, they send products abroad.  This process is called exporting.</a:t>
            </a:r>
          </a:p>
          <a:p>
            <a:endParaRPr lang="en-GB" dirty="0"/>
          </a:p>
          <a:p>
            <a:r>
              <a:rPr lang="en-GB" dirty="0" smtClean="0"/>
              <a:t>The UK exports:</a:t>
            </a:r>
          </a:p>
          <a:p>
            <a:pPr lvl="1"/>
            <a:r>
              <a:rPr lang="en-GB" dirty="0" smtClean="0"/>
              <a:t>Medical supplies</a:t>
            </a:r>
          </a:p>
          <a:p>
            <a:pPr lvl="1"/>
            <a:r>
              <a:rPr lang="en-GB" dirty="0" smtClean="0"/>
              <a:t>Cars</a:t>
            </a:r>
          </a:p>
          <a:p>
            <a:pPr lvl="1"/>
            <a:r>
              <a:rPr lang="en-GB" dirty="0" smtClean="0"/>
              <a:t>Gas turbines </a:t>
            </a:r>
          </a:p>
          <a:p>
            <a:pPr lvl="1"/>
            <a:r>
              <a:rPr lang="en-GB" dirty="0" smtClean="0"/>
              <a:t>And gold….</a:t>
            </a:r>
            <a:endParaRPr lang="en-GB" dirty="0"/>
          </a:p>
        </p:txBody>
      </p:sp>
      <p:pic>
        <p:nvPicPr>
          <p:cNvPr id="8" name="Picture 7"/>
          <p:cNvPicPr>
            <a:picLocks noChangeAspect="1"/>
          </p:cNvPicPr>
          <p:nvPr/>
        </p:nvPicPr>
        <p:blipFill>
          <a:blip r:embed="rId2"/>
          <a:stretch>
            <a:fillRect/>
          </a:stretch>
        </p:blipFill>
        <p:spPr>
          <a:xfrm>
            <a:off x="6941756" y="2220119"/>
            <a:ext cx="4629150" cy="3562350"/>
          </a:xfrm>
          <a:prstGeom prst="rect">
            <a:avLst/>
          </a:prstGeom>
        </p:spPr>
      </p:pic>
      <p:pic>
        <p:nvPicPr>
          <p:cNvPr id="7"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8424895" flipV="1">
            <a:off x="7589130" y="3895288"/>
            <a:ext cx="1389995" cy="1386737"/>
          </a:xfrm>
        </p:spPr>
      </p:pic>
      <p:pic>
        <p:nvPicPr>
          <p:cNvPr id="9"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72006">
            <a:off x="8989132" y="3010088"/>
            <a:ext cx="1214945" cy="1212097"/>
          </a:xfrm>
          <a:prstGeom prst="rect">
            <a:avLst/>
          </a:prstGeom>
        </p:spPr>
      </p:pic>
    </p:spTree>
    <p:extLst>
      <p:ext uri="{BB962C8B-B14F-4D97-AF65-F5344CB8AC3E}">
        <p14:creationId xmlns:p14="http://schemas.microsoft.com/office/powerpoint/2010/main" val="776372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1179</Words>
  <Application>Microsoft Office PowerPoint</Application>
  <PresentationFormat>Widescreen</PresentationFormat>
  <Paragraphs>135</Paragraphs>
  <Slides>37</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Arial Black</vt:lpstr>
      <vt:lpstr>Calibri</vt:lpstr>
      <vt:lpstr>Calibri Light</vt:lpstr>
      <vt:lpstr>Office Theme</vt:lpstr>
      <vt:lpstr>6_Office Theme</vt:lpstr>
      <vt:lpstr>1_Office Theme</vt:lpstr>
      <vt:lpstr>PowerPoint Presentation</vt:lpstr>
      <vt:lpstr>Worksheet</vt:lpstr>
      <vt:lpstr>From Edexcel</vt:lpstr>
      <vt:lpstr>Starter</vt:lpstr>
      <vt:lpstr>PowerPoint Presentation</vt:lpstr>
      <vt:lpstr>Imports explained</vt:lpstr>
      <vt:lpstr>What does the UK import? Graphic HERE</vt:lpstr>
      <vt:lpstr>Where does the UK import from?</vt:lpstr>
      <vt:lpstr>Exports explained</vt:lpstr>
      <vt:lpstr>What does the UK export? Graphic HERE</vt:lpstr>
      <vt:lpstr>Where does the UK export to?</vt:lpstr>
      <vt:lpstr>PowerPoint Presentation</vt:lpstr>
      <vt:lpstr>Specialisation defined</vt:lpstr>
      <vt:lpstr>Specialisation and comparative advantage</vt:lpstr>
      <vt:lpstr> Benefits to India of specialisation </vt:lpstr>
      <vt:lpstr>The downside of specialisation</vt:lpstr>
      <vt:lpstr>PowerPoint Presentation</vt:lpstr>
      <vt:lpstr>FDI defined</vt:lpstr>
      <vt:lpstr>FDI and business growth</vt:lpstr>
      <vt:lpstr>Revision Video </vt:lpstr>
      <vt:lpstr>Sample Edexcel A2 questions</vt:lpstr>
      <vt:lpstr>Case study for question 1</vt:lpstr>
      <vt:lpstr>PowerPoint Presentation</vt:lpstr>
      <vt:lpstr>Sample question 1</vt:lpstr>
      <vt:lpstr>Answer sample question 1</vt:lpstr>
      <vt:lpstr>How to level sample question 1</vt:lpstr>
      <vt:lpstr>Case study for question 2</vt:lpstr>
      <vt:lpstr>Sample question 2</vt:lpstr>
      <vt:lpstr>Answer sample question 2</vt:lpstr>
      <vt:lpstr>Case study for question 3</vt:lpstr>
      <vt:lpstr>Sample question 3</vt:lpstr>
      <vt:lpstr>Answer sample question 3</vt:lpstr>
      <vt:lpstr>Case Study sample question 4</vt:lpstr>
      <vt:lpstr>Sample question 4</vt:lpstr>
      <vt:lpstr>Answer sample question 4</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 Hilton</cp:lastModifiedBy>
  <cp:revision>66</cp:revision>
  <dcterms:created xsi:type="dcterms:W3CDTF">2017-05-29T18:04:54Z</dcterms:created>
  <dcterms:modified xsi:type="dcterms:W3CDTF">2017-09-18T15:49:52Z</dcterms:modified>
</cp:coreProperties>
</file>