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327" r:id="rId3"/>
    <p:sldId id="295" r:id="rId4"/>
    <p:sldId id="328" r:id="rId5"/>
    <p:sldId id="318" r:id="rId6"/>
    <p:sldId id="319" r:id="rId7"/>
    <p:sldId id="320" r:id="rId8"/>
    <p:sldId id="321" r:id="rId9"/>
    <p:sldId id="315" r:id="rId10"/>
    <p:sldId id="317" r:id="rId11"/>
    <p:sldId id="296" r:id="rId12"/>
    <p:sldId id="298" r:id="rId13"/>
    <p:sldId id="302" r:id="rId14"/>
    <p:sldId id="304" r:id="rId15"/>
    <p:sldId id="305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7" autoAdjust="0"/>
  </p:normalViewPr>
  <p:slideViewPr>
    <p:cSldViewPr snapToGrid="0">
      <p:cViewPr varScale="1">
        <p:scale>
          <a:sx n="66" d="100"/>
          <a:sy n="66" d="100"/>
        </p:scale>
        <p:origin x="5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E4D0107-90D5-404C-9198-99A4267A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CE296794-0B20-4157-B47A-52ECDEF3A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7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Students identify key words to underline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28">
              <a:defRPr sz="2300">
                <a:solidFill>
                  <a:schemeClr val="tx1"/>
                </a:solidFill>
                <a:latin typeface="Tempus Sans ITC" pitchFamily="82" charset="0"/>
              </a:defRPr>
            </a:lvl1pPr>
            <a:lvl2pPr marL="703054" indent="-270405" defTabSz="886328">
              <a:defRPr sz="2300">
                <a:solidFill>
                  <a:schemeClr val="tx1"/>
                </a:solidFill>
                <a:latin typeface="Tempus Sans ITC" pitchFamily="82" charset="0"/>
              </a:defRPr>
            </a:lvl2pPr>
            <a:lvl3pPr marL="1081621" indent="-216324" defTabSz="886328">
              <a:defRPr sz="2300">
                <a:solidFill>
                  <a:schemeClr val="tx1"/>
                </a:solidFill>
                <a:latin typeface="Tempus Sans ITC" pitchFamily="82" charset="0"/>
              </a:defRPr>
            </a:lvl3pPr>
            <a:lvl4pPr marL="1514269" indent="-216324" defTabSz="886328">
              <a:defRPr sz="2300">
                <a:solidFill>
                  <a:schemeClr val="tx1"/>
                </a:solidFill>
                <a:latin typeface="Tempus Sans ITC" pitchFamily="82" charset="0"/>
              </a:defRPr>
            </a:lvl4pPr>
            <a:lvl5pPr marL="1946918" indent="-216324" defTabSz="886328">
              <a:defRPr sz="2300">
                <a:solidFill>
                  <a:schemeClr val="tx1"/>
                </a:solidFill>
                <a:latin typeface="Tempus Sans ITC" pitchFamily="82" charset="0"/>
              </a:defRPr>
            </a:lvl5pPr>
            <a:lvl6pPr marL="2379566" indent="-216324" defTabSz="88632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empus Sans ITC" pitchFamily="82" charset="0"/>
              </a:defRPr>
            </a:lvl6pPr>
            <a:lvl7pPr marL="2812214" indent="-216324" defTabSz="88632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empus Sans ITC" pitchFamily="82" charset="0"/>
              </a:defRPr>
            </a:lvl7pPr>
            <a:lvl8pPr marL="3244863" indent="-216324" defTabSz="88632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empus Sans ITC" pitchFamily="82" charset="0"/>
              </a:defRPr>
            </a:lvl8pPr>
            <a:lvl9pPr marL="3677511" indent="-216324" defTabSz="88632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marL="0" marR="0" lvl="0" indent="0" algn="r" defTabSz="8863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BBE1AC-B1DE-41C7-BE66-53F12EEE157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863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3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fld id="{E522BC22-92F3-4F26-A08E-3194AB37CBDA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70863-75BA-4037-9B23-CA00B9E5B6C4}" type="slidenum">
              <a:rPr lang="en-US"/>
              <a:pPr/>
              <a:t>17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5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55588"/>
            <a:ext cx="2095500" cy="5535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5588"/>
            <a:ext cx="6134100" cy="5535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0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1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68413"/>
            <a:ext cx="7696200" cy="452278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6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8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72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7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5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65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8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2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4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73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088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3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8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6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2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78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48275" y="6602413"/>
            <a:ext cx="389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r"/>
            <a:r>
              <a:rPr lang="en-US" sz="1200">
                <a:latin typeface="Times New Roman" pitchFamily="18" charset="0"/>
              </a:rPr>
              <a:t> © Business Studies Online: Slide </a:t>
            </a:r>
            <a:fld id="{8E8A6F10-ADEF-4333-AF3A-07A78E79C9A6}" type="slidenum">
              <a:rPr lang="en-US" sz="1200">
                <a:latin typeface="Times New Roman" pitchFamily="18" charset="0"/>
              </a:rPr>
              <a:pPr algn="r"/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555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F776F-DDA4-4553-A528-6757E62C4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C3B0-0AFC-44E8-A81B-205B9CBD1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707904" y="5948364"/>
            <a:ext cx="5340628" cy="792163"/>
            <a:chOff x="3061" y="3475"/>
            <a:chExt cx="2864" cy="499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3061" y="3475"/>
              <a:ext cx="2857" cy="4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068" y="3579"/>
              <a:ext cx="28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29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e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.jpe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2" r="2" b="29997"/>
          <a:stretch>
            <a:fillRect/>
          </a:stretch>
        </p:blipFill>
        <p:spPr bwMode="auto">
          <a:xfrm>
            <a:off x="-252413" y="-92074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96840" y="1503364"/>
            <a:ext cx="157162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itchFamily="34" charset="0"/>
              </a:rPr>
              <a:t>Think about…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5" y="1"/>
            <a:ext cx="7140575" cy="135255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lvl="0" algn="l" eaLnBrk="1" hangingPunct="1">
              <a:defRPr/>
            </a:pPr>
            <a:r>
              <a:rPr lang="en-GB" sz="3200" b="1" dirty="0">
                <a:latin typeface="+mn-lt"/>
              </a:rPr>
              <a:t>Meeting customer needs 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0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38151"/>
            <a:ext cx="785812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49489"/>
            <a:ext cx="857250" cy="89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6"/>
          <p:cNvSpPr txBox="1">
            <a:spLocks noChangeArrowheads="1"/>
          </p:cNvSpPr>
          <p:nvPr/>
        </p:nvSpPr>
        <p:spPr bwMode="auto">
          <a:xfrm>
            <a:off x="96840" y="-3175"/>
            <a:ext cx="1571625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1801815" y="1500187"/>
            <a:ext cx="7140575" cy="4552269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marR="0" indent="-457200" algn="l" defTabSz="914400" eaLnBrk="1" latinLnBrk="0" hangingPunct="1">
              <a:lnSpc>
                <a:spcPct val="100000"/>
              </a:lnSpc>
              <a:buClrTx/>
              <a:buSzTx/>
              <a:buFontTx/>
              <a:buAutoNum type="alphaLcParenR"/>
              <a:tabLst/>
              <a:defRPr/>
            </a:pPr>
            <a:r>
              <a:rPr lang="en-US" sz="2800" dirty="0" smtClean="0">
                <a:latin typeface="+mn-lt"/>
              </a:rPr>
              <a:t>Mass </a:t>
            </a:r>
            <a:r>
              <a:rPr lang="en-US" sz="2800" dirty="0">
                <a:latin typeface="+mn-lt"/>
              </a:rPr>
              <a:t>markets and niche markets: </a:t>
            </a:r>
            <a:endParaRPr lang="en-US" sz="2800" dirty="0" smtClean="0">
              <a:latin typeface="+mn-lt"/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characteristics 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market </a:t>
            </a:r>
            <a:r>
              <a:rPr lang="en-US" sz="2800" dirty="0">
                <a:latin typeface="+mn-lt"/>
              </a:rPr>
              <a:t>size and market share </a:t>
            </a:r>
            <a:endParaRPr lang="en-US" sz="2800" dirty="0" smtClean="0">
              <a:latin typeface="+mn-lt"/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brands </a:t>
            </a:r>
          </a:p>
          <a:p>
            <a:pPr marR="0" algn="l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800" dirty="0" smtClean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) Dynamic markets: 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online </a:t>
            </a:r>
            <a:r>
              <a:rPr lang="en-US" sz="2800" dirty="0">
                <a:latin typeface="+mn-lt"/>
              </a:rPr>
              <a:t>retailing o how markets change </a:t>
            </a:r>
          </a:p>
          <a:p>
            <a:pPr marL="914400" marR="0" lvl="1" indent="-457200" algn="l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+mn-lt"/>
              </a:rPr>
              <a:t>innovation and market growth </a:t>
            </a:r>
          </a:p>
          <a:p>
            <a:pPr marL="914400" marR="0" lvl="1" indent="-457200" algn="l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+mn-lt"/>
              </a:rPr>
              <a:t>adapting to change </a:t>
            </a:r>
          </a:p>
          <a:p>
            <a:pPr marR="0" algn="l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800" dirty="0" smtClean="0">
                <a:latin typeface="+mn-lt"/>
              </a:rPr>
              <a:t>c</a:t>
            </a:r>
            <a:r>
              <a:rPr lang="en-US" sz="2800" dirty="0">
                <a:latin typeface="+mn-lt"/>
              </a:rPr>
              <a:t>) How competition affects the market </a:t>
            </a:r>
            <a:endParaRPr lang="en-US" sz="2800" dirty="0" smtClean="0">
              <a:latin typeface="+mn-lt"/>
            </a:endParaRPr>
          </a:p>
          <a:p>
            <a:pPr marR="0" algn="l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2800" dirty="0" smtClean="0">
                <a:latin typeface="+mn-lt"/>
              </a:rPr>
              <a:t>d</a:t>
            </a:r>
            <a:r>
              <a:rPr lang="en-US" sz="2800" dirty="0">
                <a:latin typeface="+mn-lt"/>
              </a:rPr>
              <a:t>) The difference between risk and uncertainty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9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11430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Whichever definition you prefer, effectively they all mean that: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GB">
              <a:solidFill>
                <a:srgbClr val="FF0000"/>
              </a:solidFill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As such, if a firm wants to survive it must satisfy consumers wants</a:t>
            </a: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3440113" y="2752725"/>
            <a:ext cx="2389187" cy="22748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1447" name="Picture 7" descr="queen_of_hearts_card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032000"/>
            <a:ext cx="2138362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king_of_hearts_card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32000"/>
            <a:ext cx="2138362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130550" y="2930525"/>
            <a:ext cx="2994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Comic Sans MS" pitchFamily="66" charset="0"/>
              </a:rPr>
              <a:t>The </a:t>
            </a:r>
          </a:p>
          <a:p>
            <a:r>
              <a:rPr lang="en-GB" b="1">
                <a:solidFill>
                  <a:schemeClr val="accent2"/>
                </a:solidFill>
                <a:latin typeface="Comic Sans MS" pitchFamily="66" charset="0"/>
              </a:rPr>
              <a:t>Consumer is</a:t>
            </a:r>
          </a:p>
          <a:p>
            <a:r>
              <a:rPr lang="en-GB" b="1">
                <a:solidFill>
                  <a:schemeClr val="accent2"/>
                </a:solidFill>
                <a:latin typeface="Comic Sans MS" pitchFamily="66" charset="0"/>
              </a:rPr>
              <a:t>KING </a:t>
            </a:r>
            <a:br>
              <a:rPr lang="en-GB" b="1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b="1">
                <a:solidFill>
                  <a:schemeClr val="accent2"/>
                </a:solidFill>
                <a:latin typeface="Comic Sans MS" pitchFamily="66" charset="0"/>
              </a:rPr>
              <a:t>(or QUEEN!)</a:t>
            </a:r>
            <a:endParaRPr lang="en-US" b="1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51" name="Picture 11" descr="cross_crown_spin_hg_clr_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7"/>
          <a:stretch>
            <a:fillRect/>
          </a:stretch>
        </p:blipFill>
        <p:spPr bwMode="auto">
          <a:xfrm>
            <a:off x="3271838" y="1638300"/>
            <a:ext cx="271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What Do They Mean?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4" autoUpdateAnimBg="0"/>
      <p:bldP spid="61450" grpId="0" animBg="1"/>
      <p:bldP spid="614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AutoShape 16"/>
          <p:cNvSpPr>
            <a:spLocks noChangeArrowheads="1"/>
          </p:cNvSpPr>
          <p:nvPr/>
        </p:nvSpPr>
        <p:spPr bwMode="auto">
          <a:xfrm>
            <a:off x="676275" y="3365500"/>
            <a:ext cx="2557463" cy="261143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auto">
          <a:xfrm>
            <a:off x="3424238" y="3365500"/>
            <a:ext cx="2557462" cy="261143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6" name="AutoShape 18"/>
          <p:cNvSpPr>
            <a:spLocks noChangeArrowheads="1"/>
          </p:cNvSpPr>
          <p:nvPr/>
        </p:nvSpPr>
        <p:spPr bwMode="auto">
          <a:xfrm>
            <a:off x="6165850" y="3365500"/>
            <a:ext cx="2557463" cy="261143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5800" y="1089025"/>
            <a:ext cx="80010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The marketing department </a:t>
            </a:r>
            <a:r>
              <a:rPr lang="en-GB" b="1">
                <a:solidFill>
                  <a:schemeClr val="accent2"/>
                </a:solidFill>
                <a:latin typeface="Arial" charset="0"/>
              </a:rPr>
              <a:t>does not</a:t>
            </a:r>
            <a:r>
              <a:rPr lang="en-GB">
                <a:latin typeface="Arial" charset="0"/>
              </a:rPr>
              <a:t> operate in isolation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So the objectives of the marketing department must fit in with the objectives of the business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Most business objectives relate to: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So the marketing department has a big role to play</a:t>
            </a:r>
            <a:endParaRPr lang="en-GB" sz="2000">
              <a:latin typeface="Arial" charset="0"/>
            </a:endParaRPr>
          </a:p>
        </p:txBody>
      </p:sp>
      <p:pic>
        <p:nvPicPr>
          <p:cNvPr id="63493" name="Picture 5" descr="punk_rocker_dude_sunglasses_look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300413"/>
            <a:ext cx="12160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profitsU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455988"/>
            <a:ext cx="2368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 descr="sale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455988"/>
            <a:ext cx="2368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63550" y="5102225"/>
            <a:ext cx="299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Increasing</a:t>
            </a:r>
          </a:p>
          <a:p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Sales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70588" y="5189538"/>
            <a:ext cx="299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Increasing</a:t>
            </a:r>
          </a:p>
          <a:p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Profit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3165475" y="5100638"/>
            <a:ext cx="299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Having A Good Business Image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Marketing Within An Organisation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animBg="1"/>
      <p:bldP spid="63505" grpId="0" animBg="1"/>
      <p:bldP spid="63506" grpId="0" animBg="1"/>
      <p:bldP spid="63491" grpId="0" build="p" bldLvl="4" autoUpdateAnimBg="0"/>
      <p:bldP spid="63500" grpId="0"/>
      <p:bldP spid="63501" grpId="0"/>
      <p:bldP spid="635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MPj04393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573463"/>
            <a:ext cx="2079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68313" y="134143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Marketing objectives are concerned with two things: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39750" y="2781300"/>
            <a:ext cx="2054225" cy="792163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accent2">
                <a:gamma/>
                <a:tint val="49804"/>
                <a:invGamma/>
              </a:schemeClr>
            </a:outerShdw>
          </a:effectLst>
        </p:spPr>
        <p:txBody>
          <a:bodyPr lIns="36195" tIns="36195" rIns="36195" bIns="36195" anchor="ctr" anchorCtr="1"/>
          <a:lstStyle/>
          <a:p>
            <a:pPr eaLnBrk="1" hangingPunct="1"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To Increase Sales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rot="1689015">
            <a:off x="2700338" y="3213100"/>
            <a:ext cx="936625" cy="438150"/>
          </a:xfrm>
          <a:prstGeom prst="leftArrow">
            <a:avLst>
              <a:gd name="adj1" fmla="val 51444"/>
              <a:gd name="adj2" fmla="val 52175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661150" y="2781300"/>
            <a:ext cx="2054225" cy="792163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accent2">
                <a:gamma/>
                <a:tint val="49804"/>
                <a:invGamma/>
              </a:schemeClr>
            </a:outerShdw>
          </a:effectLst>
        </p:spPr>
        <p:txBody>
          <a:bodyPr lIns="36195" tIns="36195" rIns="36195" bIns="36195" anchor="ctr" anchorCtr="1"/>
          <a:lstStyle/>
          <a:p>
            <a:pPr eaLnBrk="1" hangingPunct="1"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To Survive In The Market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 rot="9030583">
            <a:off x="5572125" y="3208338"/>
            <a:ext cx="936625" cy="438150"/>
          </a:xfrm>
          <a:prstGeom prst="leftArrow">
            <a:avLst>
              <a:gd name="adj1" fmla="val 51444"/>
              <a:gd name="adj2" fmla="val 52175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661150" y="4221163"/>
            <a:ext cx="2054225" cy="792162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accent2">
                <a:gamma/>
                <a:tint val="49804"/>
                <a:invGamma/>
              </a:schemeClr>
            </a:outerShdw>
          </a:effectLst>
        </p:spPr>
        <p:txBody>
          <a:bodyPr lIns="36195" tIns="36195" rIns="36195" bIns="36195" anchor="ctr" anchorCtr="1"/>
          <a:lstStyle/>
          <a:p>
            <a:pPr eaLnBrk="1" hangingPunct="1"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To Change Market Position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 rot="10800000">
            <a:off x="5867400" y="4437063"/>
            <a:ext cx="577850" cy="336550"/>
          </a:xfrm>
          <a:prstGeom prst="leftArrow">
            <a:avLst>
              <a:gd name="adj1" fmla="val 51444"/>
              <a:gd name="adj2" fmla="val 41907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661150" y="5659438"/>
            <a:ext cx="2054225" cy="792162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accent2">
                <a:gamma/>
                <a:tint val="49804"/>
                <a:invGamma/>
              </a:schemeClr>
            </a:outerShdw>
          </a:effectLst>
        </p:spPr>
        <p:txBody>
          <a:bodyPr lIns="36195" tIns="36195" rIns="36195" bIns="36195" anchor="ctr" anchorCtr="1"/>
          <a:lstStyle/>
          <a:p>
            <a:pPr eaLnBrk="1" hangingPunct="1"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To Increase Market Share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 rot="-9312426">
            <a:off x="5651500" y="5711825"/>
            <a:ext cx="936625" cy="438150"/>
          </a:xfrm>
          <a:prstGeom prst="leftArrow">
            <a:avLst>
              <a:gd name="adj1" fmla="val 51444"/>
              <a:gd name="adj2" fmla="val 52175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539750" y="5661025"/>
            <a:ext cx="2054225" cy="792163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accent2">
                <a:gamma/>
                <a:tint val="49804"/>
                <a:invGamma/>
              </a:schemeClr>
            </a:outerShdw>
          </a:effectLst>
        </p:spPr>
        <p:txBody>
          <a:bodyPr lIns="36195" tIns="36195" rIns="36195" bIns="36195" anchor="ctr" anchorCtr="1"/>
          <a:lstStyle/>
          <a:p>
            <a:pPr eaLnBrk="1" hangingPunct="1"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To Develop Product Range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auto">
          <a:xfrm rot="-2047408">
            <a:off x="2627313" y="5732463"/>
            <a:ext cx="936625" cy="438150"/>
          </a:xfrm>
          <a:prstGeom prst="leftArrow">
            <a:avLst>
              <a:gd name="adj1" fmla="val 51444"/>
              <a:gd name="adj2" fmla="val 52175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39750" y="4221163"/>
            <a:ext cx="2054225" cy="792162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accent2">
                <a:gamma/>
                <a:tint val="49804"/>
                <a:invGamma/>
              </a:schemeClr>
            </a:outerShdw>
          </a:effectLst>
        </p:spPr>
        <p:txBody>
          <a:bodyPr lIns="36195" tIns="36195" rIns="36195" bIns="36195" anchor="ctr" anchorCtr="1"/>
          <a:lstStyle/>
          <a:p>
            <a:pPr eaLnBrk="1" hangingPunct="1"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To Create Brand Loyalty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2843213" y="4437063"/>
            <a:ext cx="577850" cy="336550"/>
          </a:xfrm>
          <a:prstGeom prst="leftArrow">
            <a:avLst>
              <a:gd name="adj1" fmla="val 51444"/>
              <a:gd name="adj2" fmla="val 41907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25" name="WordArt 17"/>
          <p:cNvSpPr>
            <a:spLocks noChangeArrowheads="1" noChangeShapeType="1" noTextEdit="1"/>
          </p:cNvSpPr>
          <p:nvPr/>
        </p:nvSpPr>
        <p:spPr bwMode="auto">
          <a:xfrm>
            <a:off x="501650" y="1981200"/>
            <a:ext cx="222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Products</a:t>
            </a:r>
          </a:p>
        </p:txBody>
      </p:sp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6570663" y="1982788"/>
            <a:ext cx="222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Markets</a:t>
            </a:r>
          </a:p>
        </p:txBody>
      </p:sp>
      <p:sp>
        <p:nvSpPr>
          <p:cNvPr id="11282" name="WordArt 21"/>
          <p:cNvSpPr>
            <a:spLocks noChangeArrowheads="1" noChangeShapeType="1" noTextEdit="1"/>
          </p:cNvSpPr>
          <p:nvPr/>
        </p:nvSpPr>
        <p:spPr bwMode="auto">
          <a:xfrm>
            <a:off x="3502025" y="3332163"/>
            <a:ext cx="2228850" cy="26225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3733690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Marketing</a:t>
            </a:r>
          </a:p>
          <a:p>
            <a:endParaRPr lang="en-GB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Black"/>
            </a:endParaRPr>
          </a:p>
          <a:p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Objectives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Possible Marketing Objectives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bldLvl="4" autoUpdateAnimBg="0"/>
      <p:bldP spid="68613" grpId="0" animBg="1"/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88925" y="1125538"/>
            <a:ext cx="8497888" cy="5472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0659" name="Picture 3" descr="Factory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63638"/>
            <a:ext cx="79914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838041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What Determines Marketing Objectives?</a:t>
            </a:r>
            <a:endParaRPr lang="en-US" smtClean="0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6367463" y="5213350"/>
            <a:ext cx="15128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Availability Of Finance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541838" y="5226050"/>
            <a:ext cx="15382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Forecasted Profit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797175" y="5213350"/>
            <a:ext cx="14874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Forecasted Sales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65188" y="5073650"/>
            <a:ext cx="1800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Market Research Findings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7" name="Line 15"/>
          <p:cNvSpPr>
            <a:spLocks noChangeShapeType="1"/>
          </p:cNvSpPr>
          <p:nvPr/>
        </p:nvSpPr>
        <p:spPr bwMode="auto">
          <a:xfrm>
            <a:off x="3216275" y="6196013"/>
            <a:ext cx="15382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Line 16"/>
          <p:cNvSpPr>
            <a:spLocks noChangeShapeType="1"/>
          </p:cNvSpPr>
          <p:nvPr/>
        </p:nvSpPr>
        <p:spPr bwMode="auto">
          <a:xfrm>
            <a:off x="6410325" y="6196013"/>
            <a:ext cx="17287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427038" y="1639888"/>
            <a:ext cx="2952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Customer Behaviour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Competitor Behaviour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The Economy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Technology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Government 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Changes In The Law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Suppliers</a:t>
            </a:r>
          </a:p>
          <a:p>
            <a:pPr marL="265113" indent="-265113" algn="l"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U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268288" y="1217613"/>
            <a:ext cx="351631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EXTERNAL FACTORS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141913" y="3908425"/>
            <a:ext cx="2562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INTERNAL</a:t>
            </a:r>
          </a:p>
          <a:p>
            <a:pPr eaLnBrk="1" hangingPunct="1">
              <a:spcBef>
                <a:spcPct val="20000"/>
              </a:spcBef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FACTORS</a:t>
            </a:r>
            <a:endParaRPr lang="en-GB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1046163" y="5033963"/>
            <a:ext cx="1390650" cy="1127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2824163" y="5011738"/>
            <a:ext cx="1390650" cy="1127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616450" y="4984750"/>
            <a:ext cx="1390650" cy="1127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6413500" y="4972050"/>
            <a:ext cx="1390650" cy="1127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2436813" y="5592763"/>
            <a:ext cx="396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>
            <a:off x="4216400" y="5583238"/>
            <a:ext cx="396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6008688" y="5556250"/>
            <a:ext cx="396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67" grpId="0"/>
      <p:bldP spid="70668" grpId="0"/>
      <p:bldP spid="70670" grpId="0"/>
      <p:bldP spid="70673" grpId="0" build="p"/>
      <p:bldP spid="70674" grpId="0"/>
      <p:bldP spid="70675" grpId="0"/>
      <p:bldP spid="70677" grpId="0" animBg="1"/>
      <p:bldP spid="70678" grpId="0" animBg="1"/>
      <p:bldP spid="70679" grpId="0" animBg="1"/>
      <p:bldP spid="70680" grpId="0" animBg="1"/>
      <p:bldP spid="70682" grpId="0" animBg="1"/>
      <p:bldP spid="70683" grpId="0" animBg="1"/>
      <p:bldP spid="706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54025" y="3036888"/>
            <a:ext cx="2551113" cy="3275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415925" y="3113088"/>
            <a:ext cx="256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b="1">
                <a:solidFill>
                  <a:schemeClr val="accent2"/>
                </a:solidFill>
                <a:latin typeface="Arial" charset="0"/>
              </a:rPr>
              <a:t>The Target Market</a:t>
            </a:r>
            <a:endParaRPr lang="en-US" sz="2000" b="1">
              <a:latin typeface="Arial" charset="0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6273800" y="3036888"/>
            <a:ext cx="2551113" cy="3275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3355975" y="3036888"/>
            <a:ext cx="2551113" cy="3275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5800" y="1219200"/>
            <a:ext cx="8240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ts val="1200"/>
              </a:spcBef>
              <a:spcAft>
                <a:spcPts val="300"/>
              </a:spcAft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A marketing strategy designed to achieve the marketing objectives can now be developed</a:t>
            </a:r>
          </a:p>
          <a:p>
            <a:pPr marL="342900" indent="-342900" algn="l" eaLnBrk="1" hangingPunct="1">
              <a:spcBef>
                <a:spcPts val="1200"/>
              </a:spcBef>
              <a:spcAft>
                <a:spcPts val="300"/>
              </a:spcAft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The marketing strategy should consider:</a:t>
            </a:r>
          </a:p>
        </p:txBody>
      </p:sp>
      <p:pic>
        <p:nvPicPr>
          <p:cNvPr id="71697" name="Picture 17" descr="the marketing 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241800"/>
            <a:ext cx="22209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8" descr="stick_man_flexing_stro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4150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7" name="Picture 27" descr="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3"/>
          <a:stretch>
            <a:fillRect/>
          </a:stretch>
        </p:blipFill>
        <p:spPr bwMode="auto">
          <a:xfrm>
            <a:off x="558800" y="4319588"/>
            <a:ext cx="23352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3330575" y="3113088"/>
            <a:ext cx="256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b="1">
                <a:solidFill>
                  <a:schemeClr val="accent2"/>
                </a:solidFill>
                <a:latin typeface="Arial" charset="0"/>
              </a:rPr>
              <a:t>The Marketing Mix</a:t>
            </a:r>
            <a:endParaRPr lang="en-US" sz="2000" b="1">
              <a:latin typeface="Arial" charset="0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6248400" y="3113088"/>
            <a:ext cx="26066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b="1">
                <a:solidFill>
                  <a:schemeClr val="accent2"/>
                </a:solidFill>
                <a:latin typeface="Arial" charset="0"/>
              </a:rPr>
              <a:t>The Strengths Of The Business</a:t>
            </a:r>
            <a:endParaRPr lang="en-US" sz="2000" b="1">
              <a:latin typeface="Arial" charset="0"/>
            </a:endParaRPr>
          </a:p>
        </p:txBody>
      </p:sp>
      <p:sp>
        <p:nvSpPr>
          <p:cNvPr id="71710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Forming A Marketing Strategy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9" grpId="0" animBg="1"/>
      <p:bldP spid="71703" grpId="0" build="p"/>
      <p:bldP spid="71702" grpId="0" animBg="1"/>
      <p:bldP spid="71701" grpId="0" animBg="1"/>
      <p:bldP spid="71683" grpId="0" build="p" bldLvl="4" autoUpdateAnimBg="0"/>
      <p:bldP spid="71708" grpId="0" build="p"/>
      <p:bldP spid="7170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4346575" y="5568950"/>
            <a:ext cx="4322763" cy="855663"/>
          </a:xfrm>
          <a:prstGeom prst="foldedCorner">
            <a:avLst>
              <a:gd name="adj" fmla="val 14944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11430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Marketing is usually said to consist of 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4 key elements</a:t>
            </a:r>
            <a:r>
              <a:rPr lang="en-GB" dirty="0">
                <a:latin typeface="Arial" charset="0"/>
              </a:rPr>
              <a:t>, known as the </a:t>
            </a:r>
            <a:r>
              <a:rPr lang="en-GB" b="1" dirty="0">
                <a:solidFill>
                  <a:schemeClr val="accent2"/>
                </a:solidFill>
                <a:latin typeface="Arial" charset="0"/>
              </a:rPr>
              <a:t>marketing mix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They are: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PRODUCT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PRICE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PLACE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PROMOTION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486400" y="2590800"/>
            <a:ext cx="1143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2782" name="Picture 14" descr="the marketing m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493838"/>
            <a:ext cx="5494337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96850" y="5683250"/>
            <a:ext cx="455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267200" y="5592763"/>
            <a:ext cx="4492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Be aware that some people argue about the existence of a 5th P - Packaging, whilst others argue that this is part of Product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549275" y="4510088"/>
            <a:ext cx="33305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Often referred to as </a:t>
            </a:r>
            <a:r>
              <a:rPr lang="en-GB" b="1" dirty="0">
                <a:solidFill>
                  <a:schemeClr val="accent2"/>
                </a:solidFill>
                <a:latin typeface="Arial" charset="0"/>
              </a:rPr>
              <a:t>the 4 P’s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b="1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They need to be mixed carefully</a:t>
            </a:r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4572000" y="1905000"/>
            <a:ext cx="1706563" cy="10366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773613" y="3111500"/>
            <a:ext cx="1706562" cy="10366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6467475" y="3251200"/>
            <a:ext cx="1706563" cy="10366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6118225" y="2092325"/>
            <a:ext cx="1752600" cy="11128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7777163" cy="865187"/>
          </a:xfrm>
        </p:spPr>
        <p:txBody>
          <a:bodyPr/>
          <a:lstStyle/>
          <a:p>
            <a:r>
              <a:rPr lang="en-GB"/>
              <a:t>The Marketing Mix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 animBg="1"/>
      <p:bldP spid="32771" grpId="0" build="p" bldLvl="4" autoUpdateAnimBg="0"/>
      <p:bldP spid="32784" grpId="0"/>
      <p:bldP spid="32787" grpId="0" build="p" autoUpdateAnimBg="0"/>
      <p:bldP spid="32789" grpId="0" animBg="1"/>
      <p:bldP spid="32789" grpId="1" animBg="1"/>
      <p:bldP spid="32790" grpId="0" animBg="1"/>
      <p:bldP spid="32790" grpId="1" animBg="1"/>
      <p:bldP spid="32791" grpId="0" animBg="1"/>
      <p:bldP spid="32791" grpId="1" animBg="1"/>
      <p:bldP spid="32792" grpId="0" animBg="1"/>
      <p:bldP spid="3279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09600" y="1079500"/>
            <a:ext cx="8001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This is not an easy as it may appear!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Consider some examples of successful products and brands: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What do you think has made these successful?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</p:txBody>
      </p:sp>
      <p:pic>
        <p:nvPicPr>
          <p:cNvPr id="151557" name="Picture 5" descr="48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228850"/>
            <a:ext cx="129698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Picture 6" descr="48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5192713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9" name="Picture 7" descr="14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244725"/>
            <a:ext cx="909638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0" name="Picture 8" descr="48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27843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4" name="Picture 12" descr="33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1609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6" name="Picture 14" descr="47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5303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7" name="Picture 15" descr="12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970463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7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9875"/>
            <a:ext cx="7777163" cy="865188"/>
          </a:xfrm>
        </p:spPr>
        <p:txBody>
          <a:bodyPr/>
          <a:lstStyle/>
          <a:p>
            <a:r>
              <a:rPr lang="en-GB"/>
              <a:t>Creating A Successful Marketing Mix</a:t>
            </a:r>
            <a:endParaRPr lang="en-US"/>
          </a:p>
        </p:txBody>
      </p:sp>
      <p:pic>
        <p:nvPicPr>
          <p:cNvPr id="151582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3508375"/>
            <a:ext cx="15208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85" name="Picture 33" descr="Nik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3368675"/>
            <a:ext cx="1322387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86" name="Picture 34" descr="Arg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851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87" name="Picture 35" descr="3Mobi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895725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88" name="Picture 36" descr="Wii Logo 3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8846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1" name="Picture 39" descr="Walker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9000" r="4167" b="10500"/>
          <a:stretch>
            <a:fillRect/>
          </a:stretch>
        </p:blipFill>
        <p:spPr bwMode="auto">
          <a:xfrm>
            <a:off x="7164388" y="1958975"/>
            <a:ext cx="1731962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2" name="Picture 40" descr="B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15081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3" name="Picture 41" descr="amaz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6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4" name="Picture 42" descr="starbuck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892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5" name="Picture 43" descr="ess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3616325"/>
            <a:ext cx="1573212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6" name="Picture 44" descr="walkman Transparen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030413"/>
            <a:ext cx="200025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97" name="Picture 45" descr="disney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7512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106738"/>
            <a:ext cx="4092575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2413"/>
            <a:ext cx="7772400" cy="914400"/>
          </a:xfrm>
        </p:spPr>
        <p:txBody>
          <a:bodyPr/>
          <a:lstStyle/>
          <a:p>
            <a:r>
              <a:rPr lang="en-GB"/>
              <a:t>The Nintendo Wii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8413"/>
            <a:ext cx="7964488" cy="4522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 Wii has been a massive success for Nintendo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 lvl="1">
              <a:lnSpc>
                <a:spcPct val="90000"/>
              </a:lnSpc>
            </a:pPr>
            <a:r>
              <a:rPr lang="en-GB">
                <a:solidFill>
                  <a:schemeClr val="accent2"/>
                </a:solidFill>
              </a:rPr>
              <a:t>Within 12 months of launch the Wii had become the best selling console</a:t>
            </a:r>
          </a:p>
          <a:p>
            <a:pPr lvl="2">
              <a:lnSpc>
                <a:spcPct val="90000"/>
              </a:lnSpc>
            </a:pPr>
            <a:r>
              <a:rPr lang="en-GB"/>
              <a:t>Having outsold both Microsoft’s Xbox and Sony’s PS3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 lvl="1">
              <a:lnSpc>
                <a:spcPct val="90000"/>
              </a:lnSpc>
            </a:pPr>
            <a:r>
              <a:rPr lang="en-GB">
                <a:solidFill>
                  <a:schemeClr val="accent2"/>
                </a:solidFill>
              </a:rPr>
              <a:t>By June 2008 Nintendo had </a:t>
            </a:r>
            <a:br>
              <a:rPr lang="en-GB">
                <a:solidFill>
                  <a:schemeClr val="accent2"/>
                </a:solidFill>
              </a:rPr>
            </a:br>
            <a:r>
              <a:rPr lang="en-GB">
                <a:solidFill>
                  <a:schemeClr val="accent2"/>
                </a:solidFill>
              </a:rPr>
              <a:t>shipped nearly 30 million Wii’s</a:t>
            </a:r>
            <a:br>
              <a:rPr lang="en-GB">
                <a:solidFill>
                  <a:schemeClr val="accent2"/>
                </a:solidFill>
              </a:rPr>
            </a:br>
            <a:r>
              <a:rPr lang="en-GB">
                <a:solidFill>
                  <a:schemeClr val="accent2"/>
                </a:solidFill>
              </a:rPr>
              <a:t>worldwide</a:t>
            </a:r>
          </a:p>
          <a:p>
            <a:pPr lvl="2">
              <a:lnSpc>
                <a:spcPct val="90000"/>
              </a:lnSpc>
            </a:pPr>
            <a:r>
              <a:rPr lang="en-GB"/>
              <a:t>More than twice the number </a:t>
            </a:r>
            <a:br>
              <a:rPr lang="en-GB"/>
            </a:br>
            <a:r>
              <a:rPr lang="en-GB"/>
              <a:t>of Sony’s PS3!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But how did Nintendo </a:t>
            </a:r>
            <a:br>
              <a:rPr lang="en-GB"/>
            </a:br>
            <a:r>
              <a:rPr lang="en-GB"/>
              <a:t>develop a marketing mix </a:t>
            </a:r>
            <a:br>
              <a:rPr lang="en-GB"/>
            </a:br>
            <a:r>
              <a:rPr lang="en-GB"/>
              <a:t>that meets the needs of</a:t>
            </a:r>
            <a:br>
              <a:rPr lang="en-GB"/>
            </a:br>
            <a:r>
              <a:rPr lang="en-GB"/>
              <a:t>the market?</a:t>
            </a:r>
          </a:p>
        </p:txBody>
      </p:sp>
    </p:spTree>
    <p:extLst>
      <p:ext uri="{BB962C8B-B14F-4D97-AF65-F5344CB8AC3E}">
        <p14:creationId xmlns:p14="http://schemas.microsoft.com/office/powerpoint/2010/main" val="36666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8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554288"/>
            <a:ext cx="1189037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179388" y="1762125"/>
            <a:ext cx="439261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It took a total of 5 years to develop 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The key to it’s success is the unique player interaction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It was designed to appeal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to a wide audience</a:t>
            </a:r>
          </a:p>
          <a:p>
            <a:pPr marL="708025" lvl="1" indent="-263525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Hence the name!</a:t>
            </a:r>
            <a:endParaRPr lang="en-US" sz="18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4748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203450"/>
            <a:ext cx="2119312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4572000" y="1762125"/>
            <a:ext cx="4392613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Always very competitive</a:t>
            </a:r>
          </a:p>
          <a:p>
            <a:pPr marL="709613" lvl="1" indent="-265113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Launch price </a:t>
            </a:r>
            <a:br>
              <a:rPr lang="en-GB" sz="1800" b="1">
                <a:solidFill>
                  <a:schemeClr val="accent2"/>
                </a:solidFill>
                <a:latin typeface="Arial" charset="0"/>
              </a:rPr>
            </a:br>
            <a:r>
              <a:rPr lang="en-GB" sz="1800" b="1">
                <a:solidFill>
                  <a:schemeClr val="accent2"/>
                </a:solidFill>
                <a:latin typeface="Arial" charset="0"/>
              </a:rPr>
              <a:t>was £179</a:t>
            </a:r>
          </a:p>
          <a:p>
            <a:pPr marL="709613" lvl="1" indent="-265113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Compared to: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 Xbox at £299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 PS3 at £425</a:t>
            </a:r>
          </a:p>
          <a:p>
            <a:pPr marL="709613" lvl="1" indent="-265113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Rivals have since cut prices!</a:t>
            </a:r>
            <a:endParaRPr lang="en-US" sz="18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4748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452938"/>
            <a:ext cx="21082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75"/>
            <a:ext cx="7777163" cy="865188"/>
          </a:xfrm>
        </p:spPr>
        <p:txBody>
          <a:bodyPr/>
          <a:lstStyle/>
          <a:p>
            <a:r>
              <a:rPr lang="en-GB"/>
              <a:t>The Wii’s Marketing Mix</a:t>
            </a:r>
            <a:endParaRPr lang="en-US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572000" y="4529138"/>
            <a:ext cx="4392613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TV adverts are used to promote the “lifestyle” approach to gaming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Console shortages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in 2007 created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word-of-mouth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promotion</a:t>
            </a:r>
            <a:endParaRPr lang="en-US" sz="2000">
              <a:latin typeface="Arial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572000" y="4013200"/>
            <a:ext cx="4392613" cy="5159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Promotion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79388" y="4013200"/>
            <a:ext cx="4392612" cy="5159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Place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572000" y="1268413"/>
            <a:ext cx="4392613" cy="493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Price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79388" y="1268413"/>
            <a:ext cx="4392612" cy="493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Product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179388" y="1268413"/>
            <a:ext cx="8785225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179388" y="1762125"/>
            <a:ext cx="87852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179388" y="4013200"/>
            <a:ext cx="87852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179388" y="4529138"/>
            <a:ext cx="87852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179388" y="6646863"/>
            <a:ext cx="8785225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179388" y="1268413"/>
            <a:ext cx="0" cy="53784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4572000" y="1268413"/>
            <a:ext cx="0" cy="53784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8964613" y="1268413"/>
            <a:ext cx="0" cy="53784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748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5294313"/>
            <a:ext cx="16922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79388" y="4529138"/>
            <a:ext cx="4392612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The Wii is sold through the normal electrical retailers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latin typeface="Arial" charset="0"/>
              </a:rPr>
              <a:t>However, availability was an issue after launch</a:t>
            </a:r>
          </a:p>
          <a:p>
            <a:pPr marL="717550" lvl="1" indent="-266700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But this worked in Nintendo’s favour!</a:t>
            </a:r>
            <a:endParaRPr lang="en-US" sz="1800" b="1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/>
      <p:bldP spid="147463" grpId="0"/>
      <p:bldP spid="147459" grpId="0"/>
      <p:bldP spid="147461" grpId="0" animBg="1"/>
      <p:bldP spid="147462" grpId="0" animBg="1"/>
      <p:bldP spid="147465" grpId="0" animBg="1"/>
      <p:bldP spid="147466" grpId="0" animBg="1"/>
      <p:bldP spid="147467" grpId="0" animBg="1"/>
      <p:bldP spid="147468" grpId="0" animBg="1"/>
      <p:bldP spid="147469" grpId="0" animBg="1"/>
      <p:bldP spid="147470" grpId="0" animBg="1"/>
      <p:bldP spid="147471" grpId="0" animBg="1"/>
      <p:bldP spid="147472" grpId="0" animBg="1"/>
      <p:bldP spid="147473" grpId="0" animBg="1"/>
      <p:bldP spid="147474" grpId="0" animBg="1"/>
      <p:bldP spid="147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755650" y="1666875"/>
            <a:ext cx="7559675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74663" y="1143000"/>
            <a:ext cx="83947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There are a number of different definitions: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</p:txBody>
      </p:sp>
      <p:pic>
        <p:nvPicPr>
          <p:cNvPr id="60428" name="Picture 12"/>
          <p:cNvPicPr>
            <a:picLocks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285"/>
          <a:stretch>
            <a:fillRect/>
          </a:stretch>
        </p:blipFill>
        <p:spPr bwMode="auto">
          <a:xfrm>
            <a:off x="755650" y="2819400"/>
            <a:ext cx="3238500" cy="35988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971550" y="3683000"/>
            <a:ext cx="26892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i="1">
                <a:latin typeface="Comic Sans MS" pitchFamily="66" charset="0"/>
              </a:rPr>
              <a:t>‘The right product, in the right place, at the right price, and at the right time’</a:t>
            </a:r>
            <a:r>
              <a:rPr lang="en-GB" sz="2000">
                <a:latin typeface="Comic Sans MS" pitchFamily="66" charset="0"/>
              </a:rPr>
              <a:t> 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sz="1400" i="1">
                <a:solidFill>
                  <a:schemeClr val="accent2"/>
                </a:solidFill>
                <a:latin typeface="Arial" charset="0"/>
              </a:rPr>
              <a:t>Adcock et al</a:t>
            </a:r>
          </a:p>
        </p:txBody>
      </p:sp>
      <p:pic>
        <p:nvPicPr>
          <p:cNvPr id="60430" name="Picture 14"/>
          <p:cNvPicPr>
            <a:picLocks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2835" r="15277" b="2835"/>
          <a:stretch>
            <a:fillRect/>
          </a:stretch>
        </p:blipFill>
        <p:spPr bwMode="auto">
          <a:xfrm>
            <a:off x="5076825" y="2819400"/>
            <a:ext cx="3238500" cy="35988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35" name="Picture 19" descr="CIM Logo"/>
          <p:cNvPicPr>
            <a:picLocks noChangeAspect="1" noChangeArrowheads="1"/>
          </p:cNvPicPr>
          <p:nvPr/>
        </p:nvPicPr>
        <p:blipFill>
          <a:blip r:embed="rId6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66875"/>
            <a:ext cx="33845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5191125" y="3035300"/>
            <a:ext cx="30226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i="1">
                <a:latin typeface="Comic Sans MS" pitchFamily="66" charset="0"/>
              </a:rPr>
              <a:t>‘Marketing is a social and managerial process by which individuals and groups obtain what they want and need through creating, offering and exchanging products of value with others’</a:t>
            </a:r>
            <a:endParaRPr lang="en-GB" sz="2000">
              <a:latin typeface="Comic Sans MS" pitchFamily="66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sz="1400" i="1">
                <a:solidFill>
                  <a:schemeClr val="accent2"/>
                </a:solidFill>
                <a:latin typeface="Arial" charset="0"/>
              </a:rPr>
              <a:t>Kotler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827088" y="1738313"/>
            <a:ext cx="7488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i="1">
                <a:latin typeface="Comic Sans MS" pitchFamily="66" charset="0"/>
              </a:rPr>
              <a:t>‘Marketing is the management process that identifies, anticipates and satisfies customer requirements profitably’</a:t>
            </a:r>
          </a:p>
          <a:p>
            <a:pPr algn="r"/>
            <a:r>
              <a:rPr lang="en-GB" sz="1400" i="1">
                <a:solidFill>
                  <a:schemeClr val="accent2"/>
                </a:solidFill>
                <a:latin typeface="Arial" charset="0"/>
              </a:rPr>
              <a:t>The Chartered Institute of Marketing</a:t>
            </a:r>
          </a:p>
        </p:txBody>
      </p:sp>
      <p:pic>
        <p:nvPicPr>
          <p:cNvPr id="60436" name="Picture 20" descr="jumping_question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378075"/>
            <a:ext cx="18478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7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What is Marketing?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 animBg="1"/>
      <p:bldP spid="60422" grpId="0" build="p" bldLvl="4" autoUpdateAnimBg="0"/>
      <p:bldP spid="60429" grpId="0"/>
      <p:bldP spid="60431" grpId="0"/>
      <p:bldP spid="604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Difference </a:t>
            </a:r>
            <a:r>
              <a:rPr lang="en-US" b="1" dirty="0"/>
              <a:t>Between Risk and Uncertainty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8723086" cy="4525963"/>
          </a:xfrm>
        </p:spPr>
        <p:txBody>
          <a:bodyPr/>
          <a:lstStyle/>
          <a:p>
            <a:r>
              <a:rPr lang="en-US" dirty="0" smtClean="0"/>
              <a:t>In</a:t>
            </a:r>
            <a:r>
              <a:rPr lang="en-US" dirty="0"/>
              <a:t> </a:t>
            </a:r>
            <a:r>
              <a:rPr lang="en-US" b="1" dirty="0"/>
              <a:t>risk</a:t>
            </a:r>
            <a:r>
              <a:rPr lang="en-US" dirty="0"/>
              <a:t>, you can predict the possibility of a future outcome while in </a:t>
            </a:r>
            <a:r>
              <a:rPr lang="en-US" b="1" dirty="0"/>
              <a:t>uncertainty</a:t>
            </a:r>
            <a:r>
              <a:rPr lang="en-US" dirty="0"/>
              <a:t> you cannot predict the possibility of a future outcome. </a:t>
            </a:r>
            <a:endParaRPr lang="en-US" dirty="0" smtClean="0"/>
          </a:p>
          <a:p>
            <a:r>
              <a:rPr lang="en-US" b="1" smtClean="0"/>
              <a:t>Risk</a:t>
            </a:r>
            <a:r>
              <a:rPr lang="en-US" dirty="0"/>
              <a:t> can be </a:t>
            </a:r>
            <a:r>
              <a:rPr lang="en-US" dirty="0" smtClean="0"/>
              <a:t>managed while</a:t>
            </a:r>
            <a:r>
              <a:rPr lang="en-US" dirty="0"/>
              <a:t> </a:t>
            </a:r>
            <a:r>
              <a:rPr lang="en-US" b="1" dirty="0"/>
              <a:t>uncertainty</a:t>
            </a:r>
            <a:r>
              <a:rPr lang="en-US" dirty="0"/>
              <a:t> </a:t>
            </a:r>
            <a:r>
              <a:rPr lang="en-US" dirty="0" smtClean="0"/>
              <a:t>is uncontrollable</a:t>
            </a:r>
            <a:r>
              <a:rPr lang="en-US" dirty="0"/>
              <a:t>.</a:t>
            </a:r>
            <a:r>
              <a:rPr lang="en-US"/>
              <a:t> </a:t>
            </a:r>
            <a:endParaRPr lang="en-US" smtClean="0"/>
          </a:p>
          <a:p>
            <a:r>
              <a:rPr lang="en-US" b="1" smtClean="0"/>
              <a:t>Risks</a:t>
            </a:r>
            <a:r>
              <a:rPr lang="en-US" dirty="0"/>
              <a:t> can be measured and quantified while </a:t>
            </a:r>
            <a:r>
              <a:rPr lang="en-US" b="1" dirty="0"/>
              <a:t>uncertainty</a:t>
            </a:r>
            <a:r>
              <a:rPr lang="en-US" dirty="0"/>
              <a:t> cannot.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35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Marketing is About…</a:t>
            </a:r>
            <a:endParaRPr lang="en-US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the needs of customers</a:t>
            </a:r>
          </a:p>
          <a:p>
            <a:pPr eaLnBrk="1" hangingPunct="1"/>
            <a:r>
              <a:rPr lang="en-GB" smtClean="0"/>
              <a:t>Meeting the needs of customers</a:t>
            </a:r>
          </a:p>
          <a:p>
            <a:pPr eaLnBrk="1" hangingPunct="1"/>
            <a:r>
              <a:rPr lang="en-GB" smtClean="0"/>
              <a:t>Delighting customers so they…</a:t>
            </a:r>
          </a:p>
          <a:p>
            <a:pPr lvl="1" eaLnBrk="1" hangingPunct="1"/>
            <a:r>
              <a:rPr lang="en-GB" smtClean="0"/>
              <a:t>Buy from you again</a:t>
            </a:r>
          </a:p>
          <a:p>
            <a:pPr lvl="1" eaLnBrk="1" hangingPunct="1"/>
            <a:r>
              <a:rPr lang="en-GB" smtClean="0"/>
              <a:t>Recommend you to their friends and family</a:t>
            </a:r>
          </a:p>
          <a:p>
            <a:pPr lvl="1" eaLnBrk="1" hangingPunct="1"/>
            <a:r>
              <a:rPr lang="en-GB" smtClean="0"/>
              <a:t>Become loyal to your products and brands</a:t>
            </a:r>
          </a:p>
          <a:p>
            <a:pPr eaLnBrk="1" hangingPunct="1"/>
            <a:endParaRPr lang="en-US" smtClean="0"/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2051050" y="4221163"/>
            <a:ext cx="6192838" cy="1223962"/>
          </a:xfrm>
          <a:prstGeom prst="roundRect">
            <a:avLst>
              <a:gd name="adj" fmla="val 16667"/>
            </a:avLst>
          </a:prstGeom>
          <a:solidFill>
            <a:srgbClr val="FBFE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/>
              <a:t>Marketing is all About Customers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Formal Definition of Marketing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57" y="1169989"/>
            <a:ext cx="7917543" cy="5148262"/>
          </a:xfrm>
        </p:spPr>
        <p:txBody>
          <a:bodyPr/>
          <a:lstStyle/>
          <a:p>
            <a:pPr eaLnBrk="1" hangingPunct="1"/>
            <a:r>
              <a:rPr lang="en-GB" sz="2000" dirty="0" smtClean="0"/>
              <a:t>“The process of identifying, anticipating (predicting) and satisfying customer needs profitably”</a:t>
            </a:r>
          </a:p>
          <a:p>
            <a:pPr eaLnBrk="1" hangingPunct="1"/>
            <a:r>
              <a:rPr lang="en-US" sz="2000" dirty="0" smtClean="0"/>
              <a:t>That’s a bit of a mouthful.  What does it mean?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Identifying</a:t>
            </a:r>
            <a:r>
              <a:rPr lang="en-US" sz="2000" dirty="0" smtClean="0"/>
              <a:t> – finding out by using marketing research about current products, the possibility of new products, and current markets and new markets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Anticipating (predicting)</a:t>
            </a:r>
            <a:r>
              <a:rPr lang="en-US" sz="2000" dirty="0" smtClean="0"/>
              <a:t> – </a:t>
            </a:r>
            <a:r>
              <a:rPr lang="en-US" sz="2000" dirty="0" err="1" smtClean="0"/>
              <a:t>analysing</a:t>
            </a:r>
            <a:r>
              <a:rPr lang="en-US" sz="2000" dirty="0" smtClean="0"/>
              <a:t> the data collected to judge what might happen in these markets and how the products might be suited or changed, adapted or updated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Satisfying customer needs</a:t>
            </a:r>
            <a:r>
              <a:rPr lang="en-US" sz="2000" dirty="0" smtClean="0"/>
              <a:t> – making sure the person, business or government are happy with what they are buying, will not complain and will be happy to buy again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Profitably </a:t>
            </a:r>
            <a:r>
              <a:rPr lang="en-US" sz="2000" dirty="0" smtClean="0"/>
              <a:t>– adding value to the product so when sold, the price of a product is greater than cost of making it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Four Main Kinds of Market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Industrial markets</a:t>
            </a:r>
            <a:endParaRPr lang="en-US" smtClean="0"/>
          </a:p>
          <a:p>
            <a:pPr lvl="1" eaLnBrk="1" hangingPunct="1"/>
            <a:r>
              <a:rPr lang="en-US" smtClean="0"/>
              <a:t>The market for manufactured products aimed at businesses, i.e. capital goods e.g. engineering, construction</a:t>
            </a:r>
            <a:endParaRPr lang="en-US" b="1" smtClean="0"/>
          </a:p>
          <a:p>
            <a:pPr eaLnBrk="1" hangingPunct="1"/>
            <a:r>
              <a:rPr lang="en-US" b="1" smtClean="0"/>
              <a:t>Consumer markets</a:t>
            </a:r>
            <a:endParaRPr lang="en-US" smtClean="0"/>
          </a:p>
          <a:p>
            <a:pPr lvl="1" eaLnBrk="1" hangingPunct="1"/>
            <a:r>
              <a:rPr lang="en-US" smtClean="0"/>
              <a:t>The market for goods and services that are sold to households e.g. clothing, shampoo, holidays (see next slide for ways in which consumer markets can be categorised in more detail)</a:t>
            </a:r>
            <a:endParaRPr lang="en-US" b="1" smtClean="0"/>
          </a:p>
          <a:p>
            <a:pPr eaLnBrk="1" hangingPunct="1"/>
            <a:r>
              <a:rPr lang="en-US" b="1" smtClean="0"/>
              <a:t>Commodity markets</a:t>
            </a:r>
            <a:endParaRPr lang="en-US" smtClean="0"/>
          </a:p>
          <a:p>
            <a:pPr lvl="1" eaLnBrk="1" hangingPunct="1"/>
            <a:r>
              <a:rPr lang="en-US" smtClean="0"/>
              <a:t>The market for primary products or raw materials e.g. steel, coal, coffee</a:t>
            </a:r>
            <a:endParaRPr lang="en-US" b="1" smtClean="0"/>
          </a:p>
          <a:p>
            <a:pPr eaLnBrk="1" hangingPunct="1"/>
            <a:r>
              <a:rPr lang="en-US" b="1" smtClean="0"/>
              <a:t>Financial markets</a:t>
            </a:r>
            <a:endParaRPr lang="en-US" smtClean="0"/>
          </a:p>
          <a:p>
            <a:pPr lvl="1" eaLnBrk="1" hangingPunct="1"/>
            <a:r>
              <a:rPr lang="en-US" smtClean="0"/>
              <a:t>The market for services that dealing with money e.g. banking, insurance, accounting</a:t>
            </a:r>
            <a:endParaRPr lang="en-GB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Consumer Markets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800" b="1" smtClean="0"/>
              <a:t>Most of the markets you will study are consumer markets.  They can be sub-divided into even more categories!</a:t>
            </a:r>
            <a:endParaRPr lang="en-US" sz="1800" b="1" smtClean="0"/>
          </a:p>
          <a:p>
            <a:pPr eaLnBrk="1" hangingPunct="1"/>
            <a:r>
              <a:rPr lang="en-US" sz="1800" b="1" smtClean="0"/>
              <a:t>Fast-moving consumer goods (“FMCGs”)</a:t>
            </a:r>
          </a:p>
          <a:p>
            <a:pPr lvl="1" eaLnBrk="1" hangingPunct="1"/>
            <a:r>
              <a:rPr lang="en-US" sz="1600" smtClean="0"/>
              <a:t>These are high volume, low unit value, fast repurchase</a:t>
            </a:r>
          </a:p>
          <a:p>
            <a:pPr lvl="1" eaLnBrk="1" hangingPunct="1"/>
            <a:r>
              <a:rPr lang="en-US" sz="1600" smtClean="0"/>
              <a:t>Examples include: Ready meals; Baked Beans; Newspapers</a:t>
            </a:r>
            <a:endParaRPr lang="en-US" sz="1600" b="1" smtClean="0"/>
          </a:p>
          <a:p>
            <a:pPr eaLnBrk="1" hangingPunct="1"/>
            <a:r>
              <a:rPr lang="en-US" sz="1800" b="1" smtClean="0"/>
              <a:t>Consumer durables</a:t>
            </a:r>
            <a:endParaRPr lang="en-US" sz="1800" smtClean="0"/>
          </a:p>
          <a:p>
            <a:pPr lvl="1" eaLnBrk="1" hangingPunct="1"/>
            <a:r>
              <a:rPr lang="en-US" sz="1600" smtClean="0"/>
              <a:t>These have low volume but high unit value.  Consumer durables are often further divided into </a:t>
            </a:r>
            <a:r>
              <a:rPr lang="en-US" sz="1600" b="1" smtClean="0"/>
              <a:t>“white goods”</a:t>
            </a:r>
            <a:r>
              <a:rPr lang="en-US" sz="1600" smtClean="0"/>
              <a:t> (e.g. fridge-freezers; cookers; dishwashers; microwaves) and </a:t>
            </a:r>
            <a:r>
              <a:rPr lang="en-US" sz="1600" b="1" smtClean="0"/>
              <a:t>“brown/black goods”</a:t>
            </a:r>
            <a:r>
              <a:rPr lang="en-US" sz="1600" smtClean="0"/>
              <a:t> (e.g. DVD players; games consoles; personal computers)</a:t>
            </a:r>
            <a:endParaRPr lang="en-US" sz="1600" b="1" smtClean="0"/>
          </a:p>
          <a:p>
            <a:pPr eaLnBrk="1" hangingPunct="1"/>
            <a:r>
              <a:rPr lang="en-US" sz="1800" b="1" smtClean="0"/>
              <a:t>Soft goods  </a:t>
            </a:r>
            <a:endParaRPr lang="en-US" sz="1800" smtClean="0"/>
          </a:p>
          <a:p>
            <a:pPr lvl="1" eaLnBrk="1" hangingPunct="1"/>
            <a:r>
              <a:rPr lang="en-US" sz="1600" smtClean="0"/>
              <a:t>Soft goods are similar to consumer durables, except that they wear out more quickly and therefore have a shorter replacement cycle.  Examples include clothes, shoes</a:t>
            </a:r>
            <a:endParaRPr lang="en-US" sz="1600" b="1" smtClean="0"/>
          </a:p>
          <a:p>
            <a:pPr eaLnBrk="1" hangingPunct="1"/>
            <a:r>
              <a:rPr lang="en-US" sz="1800" b="1" smtClean="0"/>
              <a:t>Services</a:t>
            </a:r>
            <a:endParaRPr lang="en-US" sz="1800" smtClean="0"/>
          </a:p>
          <a:p>
            <a:pPr lvl="1" eaLnBrk="1" hangingPunct="1"/>
            <a:r>
              <a:rPr lang="en-US" sz="1600" smtClean="0"/>
              <a:t>E.g. hairdressing, dentists, childcare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Marketing Orientation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104900"/>
            <a:ext cx="8418513" cy="5753100"/>
          </a:xfrm>
        </p:spPr>
        <p:txBody>
          <a:bodyPr/>
          <a:lstStyle/>
          <a:p>
            <a:pPr eaLnBrk="1" hangingPunct="1"/>
            <a:r>
              <a:rPr lang="en-US" sz="2000" smtClean="0"/>
              <a:t>Businesses can develop new products based on either a </a:t>
            </a:r>
            <a:r>
              <a:rPr lang="en-US" sz="2000" b="1" smtClean="0"/>
              <a:t>marketing orientated</a:t>
            </a:r>
            <a:r>
              <a:rPr lang="en-US" sz="2000" smtClean="0"/>
              <a:t> approach or a </a:t>
            </a:r>
            <a:r>
              <a:rPr lang="en-US" sz="2000" b="1" smtClean="0"/>
              <a:t>product orientated </a:t>
            </a:r>
            <a:r>
              <a:rPr lang="en-US" sz="2000" smtClean="0"/>
              <a:t>approach.</a:t>
            </a:r>
          </a:p>
          <a:p>
            <a:pPr eaLnBrk="1" hangingPunct="1"/>
            <a:r>
              <a:rPr lang="en-US" sz="2000" smtClean="0"/>
              <a:t>A </a:t>
            </a:r>
            <a:r>
              <a:rPr lang="en-US" sz="2000" b="1" smtClean="0"/>
              <a:t>marketing orientated</a:t>
            </a:r>
            <a:r>
              <a:rPr lang="en-US" sz="2000" smtClean="0"/>
              <a:t> approach means a business reacts to what customers want. Most successful businesses take a market-orientated approach.</a:t>
            </a:r>
          </a:p>
          <a:p>
            <a:pPr eaLnBrk="1" hangingPunct="1"/>
            <a:r>
              <a:rPr lang="en-US" sz="2000" smtClean="0"/>
              <a:t>A </a:t>
            </a:r>
            <a:r>
              <a:rPr lang="en-US" sz="2000" b="1" smtClean="0"/>
              <a:t>product orientated </a:t>
            </a:r>
            <a:r>
              <a:rPr lang="en-US" sz="2000" smtClean="0"/>
              <a:t>approach means the business develops products based on what it is good at making or doing, rather than what a customer wants</a:t>
            </a:r>
            <a:endParaRPr lang="en-US" sz="2000" b="1" smtClean="0"/>
          </a:p>
          <a:p>
            <a:pPr eaLnBrk="1" hangingPunct="1"/>
            <a:r>
              <a:rPr lang="en-US" sz="2000" b="1" smtClean="0"/>
              <a:t>Most markets are moving towards a more market-orientated approach</a:t>
            </a:r>
            <a:r>
              <a:rPr lang="en-US" sz="2000" smtClean="0"/>
              <a:t> because customers have become more knowledgeable and require more variety and better quality</a:t>
            </a:r>
          </a:p>
          <a:p>
            <a:pPr eaLnBrk="1" hangingPunct="1"/>
            <a:r>
              <a:rPr lang="en-US" sz="2000" smtClean="0"/>
              <a:t>To compete, businesses need to be more sensitive to their customers needs otherwise they will lose sales to their rivals.</a:t>
            </a:r>
            <a:endParaRPr lang="en-GB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Role of Marketing in a Business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Marketing is perhaps the most important activity in a business because it has a </a:t>
            </a:r>
            <a:r>
              <a:rPr lang="en-US" b="1" smtClean="0"/>
              <a:t>direct effect on profitability</a:t>
            </a:r>
            <a:r>
              <a:rPr lang="en-US" smtClean="0"/>
              <a:t> and </a:t>
            </a:r>
            <a:r>
              <a:rPr lang="en-US" b="1" smtClean="0"/>
              <a:t>sales</a:t>
            </a:r>
            <a:r>
              <a:rPr lang="en-US" smtClean="0"/>
              <a:t>.  Larger businesses will dedicate specific staff and departments for the purpose of marketing.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important to realise that marketing cannot be carried in isolation from the rest of the business.  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marketing section of a business needs to work closely with operations, research and development, finance and human resources to check their plans are possible.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Operations will need to use sales forecasts produced by the marketing department to plan their production schedules.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Sales forecasts will also be an important part of the budgets produced by the finance department, as well as the deployment of labour for the human resources department.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research and development department will need to work very closely with the marketing department to understand the needs of the customers and to test outputs of the R&amp;D section.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1252</Words>
  <Application>Microsoft Office PowerPoint</Application>
  <PresentationFormat>On-screen Show (4:3)</PresentationFormat>
  <Paragraphs>198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Arial Black</vt:lpstr>
      <vt:lpstr>Calibri</vt:lpstr>
      <vt:lpstr>Comic Sans MS</vt:lpstr>
      <vt:lpstr>Tempus Sans ITC</vt:lpstr>
      <vt:lpstr>Times New Roman</vt:lpstr>
      <vt:lpstr>Wingdings 3</vt:lpstr>
      <vt:lpstr>1_Blank Presentation</vt:lpstr>
      <vt:lpstr>1_Office Theme</vt:lpstr>
      <vt:lpstr>PowerPoint Presentation</vt:lpstr>
      <vt:lpstr>What is Marketing?</vt:lpstr>
      <vt:lpstr> Difference Between Risk and Uncertainty </vt:lpstr>
      <vt:lpstr>Marketing is About…</vt:lpstr>
      <vt:lpstr>Formal Definition of Marketing</vt:lpstr>
      <vt:lpstr>Four Main Kinds of Market</vt:lpstr>
      <vt:lpstr>Consumer Markets</vt:lpstr>
      <vt:lpstr>Marketing Orientation</vt:lpstr>
      <vt:lpstr>Role of Marketing in a Business</vt:lpstr>
      <vt:lpstr>What Do They Mean?</vt:lpstr>
      <vt:lpstr>Marketing Within An Organisation</vt:lpstr>
      <vt:lpstr>Possible Marketing Objectives</vt:lpstr>
      <vt:lpstr>What Determines Marketing Objectives?</vt:lpstr>
      <vt:lpstr>Forming A Marketing Strategy</vt:lpstr>
      <vt:lpstr>The Marketing Mix</vt:lpstr>
      <vt:lpstr>Creating A Successful Marketing Mix</vt:lpstr>
      <vt:lpstr>The Nintendo Wii</vt:lpstr>
      <vt:lpstr>The Wii’s Marketing Mix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Objectives &amp; Strategy</dc:title>
  <dc:creator>A Murray</dc:creator>
  <cp:lastModifiedBy>Stephen Gouldthorpe</cp:lastModifiedBy>
  <cp:revision>151</cp:revision>
  <cp:lastPrinted>2002-07-17T11:12:30Z</cp:lastPrinted>
  <dcterms:created xsi:type="dcterms:W3CDTF">2001-07-04T09:21:15Z</dcterms:created>
  <dcterms:modified xsi:type="dcterms:W3CDTF">2019-09-23T08:10:49Z</dcterms:modified>
</cp:coreProperties>
</file>