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336" r:id="rId3"/>
    <p:sldId id="337" r:id="rId4"/>
    <p:sldId id="338" r:id="rId5"/>
    <p:sldId id="332" r:id="rId6"/>
    <p:sldId id="339" r:id="rId7"/>
    <p:sldId id="340" r:id="rId8"/>
    <p:sldId id="341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33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Govt wants</a:t>
            </a:r>
            <a:r>
              <a:rPr lang="en-GB" baseline="0" dirty="0" smtClean="0"/>
              <a:t> to reduce pollution from 180 units to 144 units 20%</a:t>
            </a:r>
          </a:p>
          <a:p>
            <a:r>
              <a:rPr lang="en-GB" baseline="0" dirty="0" smtClean="0"/>
              <a:t>Firm A decides not to invest in new machinery or finds it difficult to reduce pollution, but instead purchase pollution permits from firm B who does choose to change production techniques significantly.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Fixed amount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supply </a:t>
            </a:r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r>
              <a:rPr lang="en-GB" baseline="0" dirty="0" smtClean="0"/>
              <a:t> Government sets the supply of permits at the level of the social optimum (if it can calculate that!)</a:t>
            </a:r>
            <a:endParaRPr lang="en-GB" baseline="-25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normal shape.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baseline="-25000" dirty="0" smtClean="0"/>
              <a:t>1</a:t>
            </a:r>
            <a:r>
              <a:rPr lang="en-GB" baseline="0" dirty="0" smtClean="0"/>
              <a:t> is the market price for permits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-25000" dirty="0" smtClean="0"/>
          </a:p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the government decide on  the social optimum?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the government decide on  the </a:t>
            </a:r>
            <a:r>
              <a:rPr lang="en-GB" smtClean="0"/>
              <a:t>social optimum?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are tradable pollution permits?</a:t>
            </a:r>
          </a:p>
          <a:p>
            <a:r>
              <a:rPr lang="en-GB" sz="4000" dirty="0" smtClean="0"/>
              <a:t>Why would they be used?</a:t>
            </a:r>
            <a:endParaRPr lang="en-GB" sz="4000" dirty="0" smtClean="0"/>
          </a:p>
          <a:p>
            <a:r>
              <a:rPr lang="en-GB" sz="4000" dirty="0" smtClean="0"/>
              <a:t>A numerical example</a:t>
            </a:r>
            <a:endParaRPr lang="en-GB" sz="4000" dirty="0" smtClean="0"/>
          </a:p>
          <a:p>
            <a:r>
              <a:rPr lang="en-GB" sz="4000" dirty="0" smtClean="0"/>
              <a:t>The market diagram</a:t>
            </a:r>
          </a:p>
          <a:p>
            <a:r>
              <a:rPr lang="en-GB" sz="4000" dirty="0" smtClean="0"/>
              <a:t>Benefits</a:t>
            </a:r>
            <a:endParaRPr lang="en-GB" sz="4000" dirty="0" smtClean="0"/>
          </a:p>
          <a:p>
            <a:r>
              <a:rPr lang="en-GB" sz="4000" dirty="0" smtClean="0"/>
              <a:t>Drawbacks</a:t>
            </a:r>
            <a:endParaRPr lang="en-GB" sz="4000" dirty="0" smtClean="0"/>
          </a:p>
          <a:p>
            <a:r>
              <a:rPr lang="en-GB" sz="4000" dirty="0" smtClean="0"/>
              <a:t>Evaluation and practical problems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What are tradable pollution permits?</a:t>
            </a:r>
          </a:p>
          <a:p>
            <a:r>
              <a:rPr lang="en-GB" sz="4000" dirty="0" smtClean="0"/>
              <a:t>Notional units of allowed pollution</a:t>
            </a:r>
          </a:p>
          <a:p>
            <a:r>
              <a:rPr lang="en-GB" sz="4000" dirty="0" smtClean="0"/>
              <a:t>Issued to firms in polluting industries</a:t>
            </a:r>
          </a:p>
          <a:p>
            <a:r>
              <a:rPr lang="en-GB" sz="4000" dirty="0" smtClean="0"/>
              <a:t>Can be bought and sold between firms</a:t>
            </a:r>
          </a:p>
          <a:p>
            <a:r>
              <a:rPr lang="en-GB" sz="4000" dirty="0" smtClean="0"/>
              <a:t>Fines if limits exceeded</a:t>
            </a:r>
          </a:p>
          <a:p>
            <a:r>
              <a:rPr lang="en-GB" sz="4000" dirty="0" smtClean="0"/>
              <a:t>Kyoto protocol most famous example</a:t>
            </a:r>
          </a:p>
          <a:p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Why would they be used</a:t>
            </a:r>
            <a:r>
              <a:rPr lang="en-GB" sz="4000" dirty="0" smtClean="0"/>
              <a:t>?</a:t>
            </a:r>
          </a:p>
          <a:p>
            <a:r>
              <a:rPr lang="en-GB" sz="4000" dirty="0" smtClean="0"/>
              <a:t>Market fails to account for negative externalities in production</a:t>
            </a:r>
            <a:endParaRPr lang="en-GB" sz="4000" dirty="0" smtClean="0"/>
          </a:p>
          <a:p>
            <a:r>
              <a:rPr lang="en-GB" sz="4000" dirty="0" smtClean="0"/>
              <a:t>Tax or regulation ineffective</a:t>
            </a:r>
          </a:p>
          <a:p>
            <a:r>
              <a:rPr lang="en-GB" sz="4000" dirty="0" smtClean="0"/>
              <a:t>Government sets total pollution allowed in economy</a:t>
            </a:r>
          </a:p>
          <a:p>
            <a:r>
              <a:rPr lang="en-GB" sz="4000" dirty="0" smtClean="0"/>
              <a:t>Sets limits for individual firms that sum to total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A numerical example</a:t>
            </a:r>
          </a:p>
          <a:p>
            <a:pPr marL="0" indent="0">
              <a:buNone/>
            </a:pPr>
            <a:r>
              <a:rPr lang="en-GB" sz="4000" dirty="0" smtClean="0"/>
              <a:t>																							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Firm A - least cost option to reduce pollution by small amount and buy permits from firm B</a:t>
            </a:r>
          </a:p>
          <a:p>
            <a:pPr marL="0" indent="0">
              <a:buNone/>
            </a:pPr>
            <a:r>
              <a:rPr lang="en-GB" dirty="0" smtClean="0"/>
              <a:t>F</a:t>
            </a:r>
            <a:r>
              <a:rPr lang="en-GB" dirty="0" smtClean="0"/>
              <a:t>irm B – least cost option reduce pollution by large amount and sell permits to firm A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Hayesfield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6th AS Economics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1988840"/>
          <a:ext cx="7704856" cy="1584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Firm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Pollution</a:t>
                      </a:r>
                      <a:r>
                        <a:rPr lang="en-GB" baseline="0" dirty="0" smtClean="0"/>
                        <a:t> before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Permits issued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Pollution after</a:t>
                      </a:r>
                      <a:endParaRPr lang="en-GB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100 units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94 units</a:t>
                      </a:r>
                      <a:endParaRPr lang="en-GB" sz="2400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80 units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50 units    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5661248"/>
            <a:ext cx="6023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Firm A buys 14 permits from firm B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/>
              <a:t>Market for pollution permits</a:t>
            </a:r>
            <a:endParaRPr lang="en-GB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135687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23728" y="2319263"/>
            <a:ext cx="3600400" cy="32699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4208" y="566124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8" y="61653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211960" y="2132856"/>
            <a:ext cx="0" cy="39668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17728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Supply</a:t>
            </a:r>
            <a:endParaRPr lang="en-GB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40050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5936" y="6237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1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75656" y="4221088"/>
            <a:ext cx="27363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Increases polluters’ costs of production</a:t>
            </a:r>
          </a:p>
          <a:p>
            <a:r>
              <a:rPr lang="en-GB" sz="4000" dirty="0" smtClean="0"/>
              <a:t>Shifts supply curve to left</a:t>
            </a:r>
          </a:p>
          <a:p>
            <a:r>
              <a:rPr lang="en-GB" sz="4000" dirty="0" smtClean="0"/>
              <a:t>Reduces output towards social optimum</a:t>
            </a:r>
            <a:endParaRPr lang="en-GB" sz="4000" dirty="0" smtClean="0"/>
          </a:p>
          <a:p>
            <a:r>
              <a:rPr lang="en-GB" sz="4000" dirty="0" smtClean="0"/>
              <a:t>Resource allocation improved, welfare increases</a:t>
            </a:r>
          </a:p>
          <a:p>
            <a:r>
              <a:rPr lang="en-GB" sz="4000" dirty="0" smtClean="0"/>
              <a:t>Market solution, </a:t>
            </a:r>
            <a:r>
              <a:rPr lang="en-GB" sz="4000" smtClean="0"/>
              <a:t>price incentives </a:t>
            </a:r>
            <a:endParaRPr lang="en-GB" sz="4000" dirty="0" smtClean="0"/>
          </a:p>
          <a:p>
            <a:r>
              <a:rPr lang="en-GB" sz="4000" dirty="0" smtClean="0"/>
              <a:t>Fair, </a:t>
            </a:r>
            <a:r>
              <a:rPr lang="en-GB" sz="4000" dirty="0" smtClean="0"/>
              <a:t>firms decide how to change</a:t>
            </a:r>
            <a:endParaRPr lang="en-GB" sz="4000" dirty="0" smtClean="0"/>
          </a:p>
          <a:p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Drawbacks</a:t>
            </a:r>
          </a:p>
          <a:p>
            <a:r>
              <a:rPr lang="en-GB" sz="4000" dirty="0" smtClean="0"/>
              <a:t>What level of permits does government fix?</a:t>
            </a:r>
          </a:p>
          <a:p>
            <a:r>
              <a:rPr lang="en-GB" sz="4000" dirty="0" smtClean="0"/>
              <a:t>Expensive to administer</a:t>
            </a:r>
          </a:p>
          <a:p>
            <a:r>
              <a:rPr lang="en-GB" sz="4000" dirty="0" smtClean="0"/>
              <a:t>Expensive to enforce</a:t>
            </a:r>
          </a:p>
          <a:p>
            <a:r>
              <a:rPr lang="en-GB" sz="4000" dirty="0" smtClean="0"/>
              <a:t>Fines may be cheaper than the permits or investment</a:t>
            </a:r>
          </a:p>
          <a:p>
            <a:r>
              <a:rPr lang="en-GB" sz="4000" dirty="0" smtClean="0"/>
              <a:t>Pollution could be concentrated in one area</a:t>
            </a:r>
          </a:p>
          <a:p>
            <a:r>
              <a:rPr lang="en-GB" sz="4000" dirty="0" smtClean="0"/>
              <a:t>All countries need to be involved for  addressing global warming </a:t>
            </a:r>
          </a:p>
          <a:p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Tradable Pollution Permits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Successful policy if</a:t>
            </a:r>
          </a:p>
          <a:p>
            <a:r>
              <a:rPr lang="en-GB" sz="4000" dirty="0" smtClean="0"/>
              <a:t>Government sets level of permits at right level- how good is their research?</a:t>
            </a:r>
          </a:p>
          <a:p>
            <a:r>
              <a:rPr lang="en-GB" sz="4000" dirty="0" smtClean="0"/>
              <a:t>Polluting firms are able to change their production techniques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413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Tradable Pollution Permits</vt:lpstr>
      <vt:lpstr>Tradable Pollution Permits</vt:lpstr>
      <vt:lpstr>Tradable Pollution Permits</vt:lpstr>
      <vt:lpstr>Tradable Pollution Permits</vt:lpstr>
      <vt:lpstr>Tradable Pollution Permits</vt:lpstr>
      <vt:lpstr>Tradable Pollution Permits</vt:lpstr>
      <vt:lpstr>Tradable Pollution Permits</vt:lpstr>
      <vt:lpstr>Tradable Pollution Permits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141</cp:revision>
  <dcterms:created xsi:type="dcterms:W3CDTF">2014-06-22T18:50:03Z</dcterms:created>
  <dcterms:modified xsi:type="dcterms:W3CDTF">2015-02-05T22:10:24Z</dcterms:modified>
</cp:coreProperties>
</file>