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62"/>
  </p:notesMasterIdLst>
  <p:sldIdLst>
    <p:sldId id="258" r:id="rId5"/>
    <p:sldId id="259" r:id="rId6"/>
    <p:sldId id="260" r:id="rId7"/>
    <p:sldId id="335" r:id="rId8"/>
    <p:sldId id="265" r:id="rId9"/>
    <p:sldId id="326" r:id="rId10"/>
    <p:sldId id="325" r:id="rId11"/>
    <p:sldId id="314" r:id="rId12"/>
    <p:sldId id="337" r:id="rId13"/>
    <p:sldId id="315" r:id="rId14"/>
    <p:sldId id="316" r:id="rId15"/>
    <p:sldId id="338" r:id="rId16"/>
    <p:sldId id="283" r:id="rId17"/>
    <p:sldId id="270" r:id="rId18"/>
    <p:sldId id="284" r:id="rId19"/>
    <p:sldId id="285" r:id="rId20"/>
    <p:sldId id="321" r:id="rId21"/>
    <p:sldId id="286" r:id="rId22"/>
    <p:sldId id="322" r:id="rId23"/>
    <p:sldId id="287" r:id="rId24"/>
    <p:sldId id="323" r:id="rId25"/>
    <p:sldId id="288" r:id="rId26"/>
    <p:sldId id="327" r:id="rId27"/>
    <p:sldId id="320" r:id="rId28"/>
    <p:sldId id="289" r:id="rId29"/>
    <p:sldId id="324" r:id="rId30"/>
    <p:sldId id="290" r:id="rId31"/>
    <p:sldId id="291" r:id="rId32"/>
    <p:sldId id="317" r:id="rId33"/>
    <p:sldId id="292" r:id="rId34"/>
    <p:sldId id="319" r:id="rId35"/>
    <p:sldId id="293" r:id="rId36"/>
    <p:sldId id="318" r:id="rId37"/>
    <p:sldId id="294" r:id="rId38"/>
    <p:sldId id="339" r:id="rId39"/>
    <p:sldId id="340" r:id="rId40"/>
    <p:sldId id="328" r:id="rId41"/>
    <p:sldId id="271" r:id="rId42"/>
    <p:sldId id="329" r:id="rId43"/>
    <p:sldId id="302" r:id="rId44"/>
    <p:sldId id="303" r:id="rId45"/>
    <p:sldId id="331" r:id="rId46"/>
    <p:sldId id="272" r:id="rId47"/>
    <p:sldId id="295" r:id="rId48"/>
    <p:sldId id="336" r:id="rId49"/>
    <p:sldId id="297" r:id="rId50"/>
    <p:sldId id="301" r:id="rId51"/>
    <p:sldId id="298" r:id="rId52"/>
    <p:sldId id="300" r:id="rId53"/>
    <p:sldId id="299" r:id="rId54"/>
    <p:sldId id="333" r:id="rId55"/>
    <p:sldId id="341" r:id="rId56"/>
    <p:sldId id="334" r:id="rId57"/>
    <p:sldId id="309" r:id="rId58"/>
    <p:sldId id="310" r:id="rId59"/>
    <p:sldId id="311" r:id="rId60"/>
    <p:sldId id="26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43" autoAdjust="0"/>
    <p:restoredTop sz="84088" autoAdjust="0"/>
  </p:normalViewPr>
  <p:slideViewPr>
    <p:cSldViewPr snapToGrid="0">
      <p:cViewPr varScale="1">
        <p:scale>
          <a:sx n="82" d="100"/>
          <a:sy n="82" d="100"/>
        </p:scale>
        <p:origin x="102" y="264"/>
      </p:cViewPr>
      <p:guideLst/>
    </p:cSldViewPr>
  </p:slideViewPr>
  <p:outlineViewPr>
    <p:cViewPr>
      <p:scale>
        <a:sx n="33" d="100"/>
        <a:sy n="33" d="100"/>
      </p:scale>
      <p:origin x="0" y="-6149"/>
    </p:cViewPr>
  </p:outlineViewPr>
  <p:notesTextViewPr>
    <p:cViewPr>
      <p:scale>
        <a:sx n="1" d="1"/>
        <a:sy n="1" d="1"/>
      </p:scale>
      <p:origin x="0" y="0"/>
    </p:cViewPr>
  </p:notesTextViewPr>
  <p:sorterViewPr>
    <p:cViewPr>
      <p:scale>
        <a:sx n="30" d="100"/>
        <a:sy n="3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CDDF2D-05C4-4A88-9551-1014C7760738}" type="datetimeFigureOut">
              <a:rPr lang="en-GB" smtClean="0"/>
              <a:t>30/03/2022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13E492-2BE1-47F6-A827-2A173C8BE478}" type="slidenum">
              <a:rPr lang="en-GB" smtClean="0"/>
              <a:t>‹#›</a:t>
            </a:fld>
            <a:endParaRPr lang="en-GB"/>
          </a:p>
        </p:txBody>
      </p:sp>
    </p:spTree>
    <p:extLst>
      <p:ext uri="{BB962C8B-B14F-4D97-AF65-F5344CB8AC3E}">
        <p14:creationId xmlns:p14="http://schemas.microsoft.com/office/powerpoint/2010/main" val="2227024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should lead you</a:t>
            </a:r>
            <a:r>
              <a:rPr lang="en-GB" baseline="0" dirty="0"/>
              <a:t> nicely into market mapping</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a:t>
            </a:fld>
            <a:endParaRPr lang="en-GB"/>
          </a:p>
        </p:txBody>
      </p:sp>
    </p:spTree>
    <p:extLst>
      <p:ext uri="{BB962C8B-B14F-4D97-AF65-F5344CB8AC3E}">
        <p14:creationId xmlns:p14="http://schemas.microsoft.com/office/powerpoint/2010/main" val="1012213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17763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http://www.autoexpress.co.uk/best-cars/driver-power/64280/most-reliable-cars-to-buy-now</a:t>
            </a:r>
          </a:p>
          <a:p>
            <a:endParaRPr lang="en-GB" dirty="0"/>
          </a:p>
          <a:p>
            <a:r>
              <a:rPr lang="en-GB" dirty="0"/>
              <a:t>Answer: Nissan Qashqai</a:t>
            </a:r>
          </a:p>
        </p:txBody>
      </p:sp>
      <p:sp>
        <p:nvSpPr>
          <p:cNvPr id="4" name="Slide Number Placeholder 3"/>
          <p:cNvSpPr>
            <a:spLocks noGrp="1"/>
          </p:cNvSpPr>
          <p:nvPr>
            <p:ph type="sldNum" sz="quarter" idx="10"/>
          </p:nvPr>
        </p:nvSpPr>
        <p:spPr/>
        <p:txBody>
          <a:bodyPr/>
          <a:lstStyle/>
          <a:p>
            <a:fld id="{9113E492-2BE1-47F6-A827-2A173C8BE478}" type="slidenum">
              <a:rPr lang="en-GB" smtClean="0"/>
              <a:t>22</a:t>
            </a:fld>
            <a:endParaRPr lang="en-GB"/>
          </a:p>
        </p:txBody>
      </p:sp>
    </p:spTree>
    <p:extLst>
      <p:ext uri="{BB962C8B-B14F-4D97-AF65-F5344CB8AC3E}">
        <p14:creationId xmlns:p14="http://schemas.microsoft.com/office/powerpoint/2010/main" val="4228590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See next slide for the answer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5874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RR</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86773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Answer - Rolls</a:t>
            </a:r>
            <a:r>
              <a:rPr lang="en-GB" baseline="0" dirty="0"/>
              <a:t> Royce</a:t>
            </a:r>
          </a:p>
          <a:p>
            <a:r>
              <a:rPr lang="en-GB" baseline="0" dirty="0"/>
              <a:t>Source: http://www.managementtoday.co.uk/companies-best-reputation-uk/article/1364161</a:t>
            </a:r>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27</a:t>
            </a:fld>
            <a:endParaRPr lang="en-GB"/>
          </a:p>
        </p:txBody>
      </p:sp>
    </p:spTree>
    <p:extLst>
      <p:ext uri="{BB962C8B-B14F-4D97-AF65-F5344CB8AC3E}">
        <p14:creationId xmlns:p14="http://schemas.microsoft.com/office/powerpoint/2010/main" val="4150977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http://www.campaignlive.co.uk/article/uks-favourite-ads-2016/1417979</a:t>
            </a:r>
          </a:p>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28</a:t>
            </a:fld>
            <a:endParaRPr lang="en-GB"/>
          </a:p>
        </p:txBody>
      </p:sp>
    </p:spTree>
    <p:extLst>
      <p:ext uri="{BB962C8B-B14F-4D97-AF65-F5344CB8AC3E}">
        <p14:creationId xmlns:p14="http://schemas.microsoft.com/office/powerpoint/2010/main" val="2148722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944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British</a:t>
            </a:r>
          </a:p>
        </p:txBody>
      </p:sp>
      <p:sp>
        <p:nvSpPr>
          <p:cNvPr id="4" name="Slide Number Placeholder 3"/>
          <p:cNvSpPr>
            <a:spLocks noGrp="1"/>
          </p:cNvSpPr>
          <p:nvPr>
            <p:ph type="sldNum" sz="quarter" idx="10"/>
          </p:nvPr>
        </p:nvSpPr>
        <p:spPr/>
        <p:txBody>
          <a:bodyPr/>
          <a:lstStyle/>
          <a:p>
            <a:fld id="{9113E492-2BE1-47F6-A827-2A173C8BE478}" type="slidenum">
              <a:rPr lang="en-GB" smtClean="0"/>
              <a:t>30</a:t>
            </a:fld>
            <a:endParaRPr lang="en-GB"/>
          </a:p>
        </p:txBody>
      </p:sp>
    </p:spTree>
    <p:extLst>
      <p:ext uri="{BB962C8B-B14F-4D97-AF65-F5344CB8AC3E}">
        <p14:creationId xmlns:p14="http://schemas.microsoft.com/office/powerpoint/2010/main" val="24162658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Small local shops can’t compete on price because Tesco</a:t>
            </a:r>
            <a:r>
              <a:rPr lang="en-GB" baseline="0" dirty="0"/>
              <a:t> has economies of scale and buying power, small independents</a:t>
            </a:r>
          </a:p>
          <a:p>
            <a:r>
              <a:rPr lang="en-GB" baseline="0" dirty="0"/>
              <a:t> go out of business as a result…the independents are a stakeholder of the business.  There is a trade off here between ethics (what is right) and profit. Low trade forcing local businesses into closing might be regarded as unethical.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5185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9113E492-2BE1-47F6-A827-2A173C8BE478}" type="slidenum">
              <a:rPr lang="en-GB" smtClean="0"/>
              <a:t>32</a:t>
            </a:fld>
            <a:endParaRPr lang="en-GB"/>
          </a:p>
        </p:txBody>
      </p:sp>
    </p:spTree>
    <p:extLst>
      <p:ext uri="{BB962C8B-B14F-4D97-AF65-F5344CB8AC3E}">
        <p14:creationId xmlns:p14="http://schemas.microsoft.com/office/powerpoint/2010/main" val="2690966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5</a:t>
            </a:fld>
            <a:endParaRPr lang="en-GB"/>
          </a:p>
        </p:txBody>
      </p:sp>
    </p:spTree>
    <p:extLst>
      <p:ext uri="{BB962C8B-B14F-4D97-AF65-F5344CB8AC3E}">
        <p14:creationId xmlns:p14="http://schemas.microsoft.com/office/powerpoint/2010/main" val="41296440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https://www.yorkshirepost.co.uk/read-this/uk-companies-best-customer-service/</a:t>
            </a:r>
          </a:p>
        </p:txBody>
      </p:sp>
      <p:sp>
        <p:nvSpPr>
          <p:cNvPr id="4" name="Slide Number Placeholder 3"/>
          <p:cNvSpPr>
            <a:spLocks noGrp="1"/>
          </p:cNvSpPr>
          <p:nvPr>
            <p:ph type="sldNum" sz="quarter" idx="10"/>
          </p:nvPr>
        </p:nvSpPr>
        <p:spPr/>
        <p:txBody>
          <a:bodyPr/>
          <a:lstStyle/>
          <a:p>
            <a:fld id="{9113E492-2BE1-47F6-A827-2A173C8BE478}" type="slidenum">
              <a:rPr lang="en-GB" smtClean="0"/>
              <a:t>34</a:t>
            </a:fld>
            <a:endParaRPr lang="en-GB"/>
          </a:p>
        </p:txBody>
      </p:sp>
    </p:spTree>
    <p:extLst>
      <p:ext uri="{BB962C8B-B14F-4D97-AF65-F5344CB8AC3E}">
        <p14:creationId xmlns:p14="http://schemas.microsoft.com/office/powerpoint/2010/main" val="2171707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38</a:t>
            </a:fld>
            <a:endParaRPr lang="en-GB"/>
          </a:p>
        </p:txBody>
      </p:sp>
    </p:spTree>
    <p:extLst>
      <p:ext uri="{BB962C8B-B14F-4D97-AF65-F5344CB8AC3E}">
        <p14:creationId xmlns:p14="http://schemas.microsoft.com/office/powerpoint/2010/main" val="3073256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 is</a:t>
            </a:r>
            <a:r>
              <a:rPr lang="en-GB" baseline="0" dirty="0"/>
              <a:t> to trip advisor – what is best restaurant in town&gt;  Then put town in and see what Trip advisor suggests.   Would customers go based on a </a:t>
            </a:r>
            <a:r>
              <a:rPr lang="en-GB" baseline="0" dirty="0" err="1"/>
              <a:t>resturant</a:t>
            </a:r>
            <a:r>
              <a:rPr lang="en-GB" baseline="0" dirty="0"/>
              <a:t> being high on the list – probably.</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60AF5-6357-4556-9690-419D0F5FE8D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056621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43</a:t>
            </a:fld>
            <a:endParaRPr lang="en-GB"/>
          </a:p>
        </p:txBody>
      </p:sp>
    </p:spTree>
    <p:extLst>
      <p:ext uri="{BB962C8B-B14F-4D97-AF65-F5344CB8AC3E}">
        <p14:creationId xmlns:p14="http://schemas.microsoft.com/office/powerpoint/2010/main" val="39803200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Cost of</a:t>
            </a:r>
            <a:r>
              <a:rPr lang="en-GB" baseline="0" dirty="0"/>
              <a:t> a potato is pence but a tube of Pringles can cost £1 - £2 </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60AF5-6357-4556-9690-419D0F5FE8D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697563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1400">
                <a:solidFill>
                  <a:schemeClr val="tx1"/>
                </a:solidFill>
                <a:latin typeface="Arial" charset="0"/>
              </a:defRPr>
            </a:lvl1pPr>
            <a:lvl2pPr marL="742950" indent="-285750" defTabSz="960438" eaLnBrk="0" hangingPunct="0">
              <a:defRPr sz="1400">
                <a:solidFill>
                  <a:schemeClr val="tx1"/>
                </a:solidFill>
                <a:latin typeface="Arial" charset="0"/>
              </a:defRPr>
            </a:lvl2pPr>
            <a:lvl3pPr marL="1143000" indent="-228600" defTabSz="960438" eaLnBrk="0" hangingPunct="0">
              <a:defRPr sz="1400">
                <a:solidFill>
                  <a:schemeClr val="tx1"/>
                </a:solidFill>
                <a:latin typeface="Arial" charset="0"/>
              </a:defRPr>
            </a:lvl3pPr>
            <a:lvl4pPr marL="1600200" indent="-228600" defTabSz="960438" eaLnBrk="0" hangingPunct="0">
              <a:defRPr sz="1400">
                <a:solidFill>
                  <a:schemeClr val="tx1"/>
                </a:solidFill>
                <a:latin typeface="Arial" charset="0"/>
              </a:defRPr>
            </a:lvl4pPr>
            <a:lvl5pPr marL="2057400" indent="-228600" defTabSz="960438" eaLnBrk="0" hangingPunct="0">
              <a:defRPr sz="1400">
                <a:solidFill>
                  <a:schemeClr val="tx1"/>
                </a:solidFill>
                <a:latin typeface="Arial" charset="0"/>
              </a:defRPr>
            </a:lvl5pPr>
            <a:lvl6pPr marL="2514600" indent="-228600" defTabSz="960438" eaLnBrk="0" fontAlgn="base" hangingPunct="0">
              <a:spcBef>
                <a:spcPct val="0"/>
              </a:spcBef>
              <a:spcAft>
                <a:spcPct val="0"/>
              </a:spcAft>
              <a:defRPr sz="1400">
                <a:solidFill>
                  <a:schemeClr val="tx1"/>
                </a:solidFill>
                <a:latin typeface="Arial" charset="0"/>
              </a:defRPr>
            </a:lvl6pPr>
            <a:lvl7pPr marL="2971800" indent="-228600" defTabSz="960438" eaLnBrk="0" fontAlgn="base" hangingPunct="0">
              <a:spcBef>
                <a:spcPct val="0"/>
              </a:spcBef>
              <a:spcAft>
                <a:spcPct val="0"/>
              </a:spcAft>
              <a:defRPr sz="1400">
                <a:solidFill>
                  <a:schemeClr val="tx1"/>
                </a:solidFill>
                <a:latin typeface="Arial" charset="0"/>
              </a:defRPr>
            </a:lvl7pPr>
            <a:lvl8pPr marL="3429000" indent="-228600" defTabSz="960438" eaLnBrk="0" fontAlgn="base" hangingPunct="0">
              <a:spcBef>
                <a:spcPct val="0"/>
              </a:spcBef>
              <a:spcAft>
                <a:spcPct val="0"/>
              </a:spcAft>
              <a:defRPr sz="1400">
                <a:solidFill>
                  <a:schemeClr val="tx1"/>
                </a:solidFill>
                <a:latin typeface="Arial" charset="0"/>
              </a:defRPr>
            </a:lvl8pPr>
            <a:lvl9pPr marL="3886200" indent="-228600" defTabSz="960438" eaLnBrk="0" fontAlgn="base" hangingPunct="0">
              <a:spcBef>
                <a:spcPct val="0"/>
              </a:spcBef>
              <a:spcAft>
                <a:spcPct val="0"/>
              </a:spcAft>
              <a:defRPr sz="1400">
                <a:solidFill>
                  <a:schemeClr val="tx1"/>
                </a:solidFill>
                <a:latin typeface="Arial" charset="0"/>
              </a:defRPr>
            </a:lvl9pPr>
          </a:lstStyle>
          <a:p>
            <a:pPr marL="0" marR="0" lvl="0" indent="0" algn="l" defTabSz="960438"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Arial" charset="0"/>
                <a:ea typeface="+mn-ea"/>
                <a:cs typeface="+mn-cs"/>
              </a:rPr>
              <a:t>Added Value: Sectors of Industry</a:t>
            </a:r>
          </a:p>
        </p:txBody>
      </p:sp>
      <p:sp>
        <p:nvSpPr>
          <p:cNvPr id="54275"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1400">
                <a:solidFill>
                  <a:schemeClr val="tx1"/>
                </a:solidFill>
                <a:latin typeface="Arial" charset="0"/>
              </a:defRPr>
            </a:lvl1pPr>
            <a:lvl2pPr marL="742950" indent="-285750" defTabSz="960438" eaLnBrk="0" hangingPunct="0">
              <a:defRPr sz="1400">
                <a:solidFill>
                  <a:schemeClr val="tx1"/>
                </a:solidFill>
                <a:latin typeface="Arial" charset="0"/>
              </a:defRPr>
            </a:lvl2pPr>
            <a:lvl3pPr marL="1143000" indent="-228600" defTabSz="960438" eaLnBrk="0" hangingPunct="0">
              <a:defRPr sz="1400">
                <a:solidFill>
                  <a:schemeClr val="tx1"/>
                </a:solidFill>
                <a:latin typeface="Arial" charset="0"/>
              </a:defRPr>
            </a:lvl3pPr>
            <a:lvl4pPr marL="1600200" indent="-228600" defTabSz="960438" eaLnBrk="0" hangingPunct="0">
              <a:defRPr sz="1400">
                <a:solidFill>
                  <a:schemeClr val="tx1"/>
                </a:solidFill>
                <a:latin typeface="Arial" charset="0"/>
              </a:defRPr>
            </a:lvl4pPr>
            <a:lvl5pPr marL="2057400" indent="-228600" defTabSz="960438" eaLnBrk="0" hangingPunct="0">
              <a:defRPr sz="1400">
                <a:solidFill>
                  <a:schemeClr val="tx1"/>
                </a:solidFill>
                <a:latin typeface="Arial" charset="0"/>
              </a:defRPr>
            </a:lvl5pPr>
            <a:lvl6pPr marL="2514600" indent="-228600" defTabSz="960438" eaLnBrk="0" fontAlgn="base" hangingPunct="0">
              <a:spcBef>
                <a:spcPct val="0"/>
              </a:spcBef>
              <a:spcAft>
                <a:spcPct val="0"/>
              </a:spcAft>
              <a:defRPr sz="1400">
                <a:solidFill>
                  <a:schemeClr val="tx1"/>
                </a:solidFill>
                <a:latin typeface="Arial" charset="0"/>
              </a:defRPr>
            </a:lvl6pPr>
            <a:lvl7pPr marL="2971800" indent="-228600" defTabSz="960438" eaLnBrk="0" fontAlgn="base" hangingPunct="0">
              <a:spcBef>
                <a:spcPct val="0"/>
              </a:spcBef>
              <a:spcAft>
                <a:spcPct val="0"/>
              </a:spcAft>
              <a:defRPr sz="1400">
                <a:solidFill>
                  <a:schemeClr val="tx1"/>
                </a:solidFill>
                <a:latin typeface="Arial" charset="0"/>
              </a:defRPr>
            </a:lvl7pPr>
            <a:lvl8pPr marL="3429000" indent="-228600" defTabSz="960438" eaLnBrk="0" fontAlgn="base" hangingPunct="0">
              <a:spcBef>
                <a:spcPct val="0"/>
              </a:spcBef>
              <a:spcAft>
                <a:spcPct val="0"/>
              </a:spcAft>
              <a:defRPr sz="1400">
                <a:solidFill>
                  <a:schemeClr val="tx1"/>
                </a:solidFill>
                <a:latin typeface="Arial" charset="0"/>
              </a:defRPr>
            </a:lvl8pPr>
            <a:lvl9pPr marL="3886200" indent="-228600" defTabSz="960438" eaLnBrk="0" fontAlgn="base" hangingPunct="0">
              <a:spcBef>
                <a:spcPct val="0"/>
              </a:spcBef>
              <a:spcAft>
                <a:spcPct val="0"/>
              </a:spcAft>
              <a:defRPr sz="1400">
                <a:solidFill>
                  <a:schemeClr val="tx1"/>
                </a:solidFill>
                <a:latin typeface="Arial" charset="0"/>
              </a:defRPr>
            </a:lvl9pPr>
          </a:lstStyle>
          <a:p>
            <a:pPr marL="0" marR="0" lvl="0" indent="0" algn="l" defTabSz="960438" rtl="0" eaLnBrk="1" fontAlgn="auto" latinLnBrk="0" hangingPunct="1">
              <a:lnSpc>
                <a:spcPct val="100000"/>
              </a:lnSpc>
              <a:spcBef>
                <a:spcPts val="0"/>
              </a:spcBef>
              <a:spcAft>
                <a:spcPts val="0"/>
              </a:spcAft>
              <a:buClrTx/>
              <a:buSzTx/>
              <a:buFontTx/>
              <a:buNone/>
              <a:tabLst/>
              <a:defRPr/>
            </a:pPr>
            <a:r>
              <a:rPr kumimoji="0" lang="en-US" altLang="en-US" sz="1300" b="0" i="0" u="none" strike="noStrike" kern="1200" cap="none" spc="0" normalizeH="0" baseline="0" noProof="0">
                <a:ln>
                  <a:noFill/>
                </a:ln>
                <a:solidFill>
                  <a:prstClr val="black"/>
                </a:solidFill>
                <a:effectLst/>
                <a:uLnTx/>
                <a:uFillTx/>
                <a:latin typeface="Arial" charset="0"/>
                <a:ea typeface="+mn-ea"/>
                <a:cs typeface="+mn-cs"/>
              </a:rPr>
              <a:t>Mr Mercer's notes</a:t>
            </a:r>
          </a:p>
        </p:txBody>
      </p:sp>
      <p:sp>
        <p:nvSpPr>
          <p:cNvPr id="5427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0438" eaLnBrk="0" hangingPunct="0">
              <a:defRPr sz="1400">
                <a:solidFill>
                  <a:schemeClr val="tx1"/>
                </a:solidFill>
                <a:latin typeface="Arial" charset="0"/>
              </a:defRPr>
            </a:lvl1pPr>
            <a:lvl2pPr marL="742950" indent="-285750" defTabSz="960438" eaLnBrk="0" hangingPunct="0">
              <a:defRPr sz="1400">
                <a:solidFill>
                  <a:schemeClr val="tx1"/>
                </a:solidFill>
                <a:latin typeface="Arial" charset="0"/>
              </a:defRPr>
            </a:lvl2pPr>
            <a:lvl3pPr marL="1143000" indent="-228600" defTabSz="960438" eaLnBrk="0" hangingPunct="0">
              <a:defRPr sz="1400">
                <a:solidFill>
                  <a:schemeClr val="tx1"/>
                </a:solidFill>
                <a:latin typeface="Arial" charset="0"/>
              </a:defRPr>
            </a:lvl3pPr>
            <a:lvl4pPr marL="1600200" indent="-228600" defTabSz="960438" eaLnBrk="0" hangingPunct="0">
              <a:defRPr sz="1400">
                <a:solidFill>
                  <a:schemeClr val="tx1"/>
                </a:solidFill>
                <a:latin typeface="Arial" charset="0"/>
              </a:defRPr>
            </a:lvl4pPr>
            <a:lvl5pPr marL="2057400" indent="-228600" defTabSz="960438" eaLnBrk="0" hangingPunct="0">
              <a:defRPr sz="1400">
                <a:solidFill>
                  <a:schemeClr val="tx1"/>
                </a:solidFill>
                <a:latin typeface="Arial" charset="0"/>
              </a:defRPr>
            </a:lvl5pPr>
            <a:lvl6pPr marL="2514600" indent="-228600" defTabSz="960438" eaLnBrk="0" fontAlgn="base" hangingPunct="0">
              <a:spcBef>
                <a:spcPct val="0"/>
              </a:spcBef>
              <a:spcAft>
                <a:spcPct val="0"/>
              </a:spcAft>
              <a:defRPr sz="1400">
                <a:solidFill>
                  <a:schemeClr val="tx1"/>
                </a:solidFill>
                <a:latin typeface="Arial" charset="0"/>
              </a:defRPr>
            </a:lvl6pPr>
            <a:lvl7pPr marL="2971800" indent="-228600" defTabSz="960438" eaLnBrk="0" fontAlgn="base" hangingPunct="0">
              <a:spcBef>
                <a:spcPct val="0"/>
              </a:spcBef>
              <a:spcAft>
                <a:spcPct val="0"/>
              </a:spcAft>
              <a:defRPr sz="1400">
                <a:solidFill>
                  <a:schemeClr val="tx1"/>
                </a:solidFill>
                <a:latin typeface="Arial" charset="0"/>
              </a:defRPr>
            </a:lvl7pPr>
            <a:lvl8pPr marL="3429000" indent="-228600" defTabSz="960438" eaLnBrk="0" fontAlgn="base" hangingPunct="0">
              <a:spcBef>
                <a:spcPct val="0"/>
              </a:spcBef>
              <a:spcAft>
                <a:spcPct val="0"/>
              </a:spcAft>
              <a:defRPr sz="1400">
                <a:solidFill>
                  <a:schemeClr val="tx1"/>
                </a:solidFill>
                <a:latin typeface="Arial" charset="0"/>
              </a:defRPr>
            </a:lvl8pPr>
            <a:lvl9pPr marL="3886200" indent="-228600" defTabSz="960438" eaLnBrk="0" fontAlgn="base" hangingPunct="0">
              <a:spcBef>
                <a:spcPct val="0"/>
              </a:spcBef>
              <a:spcAft>
                <a:spcPct val="0"/>
              </a:spcAft>
              <a:defRPr sz="1400">
                <a:solidFill>
                  <a:schemeClr val="tx1"/>
                </a:solidFill>
                <a:latin typeface="Arial" charset="0"/>
              </a:defRPr>
            </a:lvl9pPr>
          </a:lstStyle>
          <a:p>
            <a:pPr marL="0" marR="0" lvl="0" indent="0" algn="r" defTabSz="960438" rtl="0" eaLnBrk="1" fontAlgn="auto" latinLnBrk="0" hangingPunct="1">
              <a:lnSpc>
                <a:spcPct val="100000"/>
              </a:lnSpc>
              <a:spcBef>
                <a:spcPts val="0"/>
              </a:spcBef>
              <a:spcAft>
                <a:spcPts val="0"/>
              </a:spcAft>
              <a:buClrTx/>
              <a:buSzTx/>
              <a:buFontTx/>
              <a:buNone/>
              <a:tabLst/>
              <a:defRPr/>
            </a:pPr>
            <a:fld id="{2371E7A6-46EF-4250-8BC9-DC22B2BF734F}" type="slidenum">
              <a:rPr kumimoji="0" lang="en-US" altLang="en-US" sz="13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60438" rtl="0" eaLnBrk="1" fontAlgn="auto" latinLnBrk="0" hangingPunct="1">
                <a:lnSpc>
                  <a:spcPct val="100000"/>
                </a:lnSpc>
                <a:spcBef>
                  <a:spcPts val="0"/>
                </a:spcBef>
                <a:spcAft>
                  <a:spcPts val="0"/>
                </a:spcAft>
                <a:buClrTx/>
                <a:buSzTx/>
                <a:buFontTx/>
                <a:buNone/>
                <a:tabLst/>
                <a:defRPr/>
              </a:pPr>
              <a:t>50</a:t>
            </a:fld>
            <a:endParaRPr kumimoji="0" lang="en-US" altLang="en-US" sz="1300" b="0" i="0" u="none" strike="noStrike" kern="1200" cap="none" spc="0" normalizeH="0" baseline="0" noProof="0">
              <a:ln>
                <a:noFill/>
              </a:ln>
              <a:solidFill>
                <a:prstClr val="black"/>
              </a:solidFill>
              <a:effectLst/>
              <a:uLnTx/>
              <a:uFillTx/>
              <a:latin typeface="Arial" charset="0"/>
              <a:ea typeface="+mn-ea"/>
              <a:cs typeface="+mn-cs"/>
            </a:endParaRPr>
          </a:p>
        </p:txBody>
      </p:sp>
      <p:sp>
        <p:nvSpPr>
          <p:cNvPr id="54277" name="Slide Image Placeholder 1"/>
          <p:cNvSpPr>
            <a:spLocks noGrp="1" noRot="1" noChangeAspect="1" noTextEdit="1"/>
          </p:cNvSpPr>
          <p:nvPr>
            <p:ph type="sldImg"/>
          </p:nvPr>
        </p:nvSpPr>
        <p:spPr>
          <a:ln/>
        </p:spPr>
      </p:sp>
      <p:sp>
        <p:nvSpPr>
          <p:cNvPr id="542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GB" altLang="en-US"/>
          </a:p>
        </p:txBody>
      </p:sp>
      <p:sp>
        <p:nvSpPr>
          <p:cNvPr id="54279" name="Slide Number Placeholder 3"/>
          <p:cNvSpPr txBox="1">
            <a:spLocks noGrp="1"/>
          </p:cNvSpPr>
          <p:nvPr/>
        </p:nvSpPr>
        <p:spPr bwMode="auto">
          <a:xfrm>
            <a:off x="3884923" y="8686801"/>
            <a:ext cx="2971982" cy="455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5" tIns="48008" rIns="96015" bIns="48008" anchor="b"/>
          <a:lstStyle>
            <a:lvl1pPr defTabSz="960438" eaLnBrk="0" hangingPunct="0">
              <a:defRPr sz="1400">
                <a:solidFill>
                  <a:schemeClr val="tx1"/>
                </a:solidFill>
                <a:latin typeface="Arial" charset="0"/>
              </a:defRPr>
            </a:lvl1pPr>
            <a:lvl2pPr marL="742950" indent="-285750" defTabSz="960438" eaLnBrk="0" hangingPunct="0">
              <a:defRPr sz="1400">
                <a:solidFill>
                  <a:schemeClr val="tx1"/>
                </a:solidFill>
                <a:latin typeface="Arial" charset="0"/>
              </a:defRPr>
            </a:lvl2pPr>
            <a:lvl3pPr marL="1143000" indent="-228600" defTabSz="960438" eaLnBrk="0" hangingPunct="0">
              <a:defRPr sz="1400">
                <a:solidFill>
                  <a:schemeClr val="tx1"/>
                </a:solidFill>
                <a:latin typeface="Arial" charset="0"/>
              </a:defRPr>
            </a:lvl3pPr>
            <a:lvl4pPr marL="1600200" indent="-228600" defTabSz="960438" eaLnBrk="0" hangingPunct="0">
              <a:defRPr sz="1400">
                <a:solidFill>
                  <a:schemeClr val="tx1"/>
                </a:solidFill>
                <a:latin typeface="Arial" charset="0"/>
              </a:defRPr>
            </a:lvl4pPr>
            <a:lvl5pPr marL="2057400" indent="-228600" defTabSz="960438" eaLnBrk="0" hangingPunct="0">
              <a:defRPr sz="1400">
                <a:solidFill>
                  <a:schemeClr val="tx1"/>
                </a:solidFill>
                <a:latin typeface="Arial" charset="0"/>
              </a:defRPr>
            </a:lvl5pPr>
            <a:lvl6pPr marL="2514600" indent="-228600" defTabSz="960438" eaLnBrk="0" fontAlgn="base" hangingPunct="0">
              <a:spcBef>
                <a:spcPct val="0"/>
              </a:spcBef>
              <a:spcAft>
                <a:spcPct val="0"/>
              </a:spcAft>
              <a:defRPr sz="1400">
                <a:solidFill>
                  <a:schemeClr val="tx1"/>
                </a:solidFill>
                <a:latin typeface="Arial" charset="0"/>
              </a:defRPr>
            </a:lvl6pPr>
            <a:lvl7pPr marL="2971800" indent="-228600" defTabSz="960438" eaLnBrk="0" fontAlgn="base" hangingPunct="0">
              <a:spcBef>
                <a:spcPct val="0"/>
              </a:spcBef>
              <a:spcAft>
                <a:spcPct val="0"/>
              </a:spcAft>
              <a:defRPr sz="1400">
                <a:solidFill>
                  <a:schemeClr val="tx1"/>
                </a:solidFill>
                <a:latin typeface="Arial" charset="0"/>
              </a:defRPr>
            </a:lvl7pPr>
            <a:lvl8pPr marL="3429000" indent="-228600" defTabSz="960438" eaLnBrk="0" fontAlgn="base" hangingPunct="0">
              <a:spcBef>
                <a:spcPct val="0"/>
              </a:spcBef>
              <a:spcAft>
                <a:spcPct val="0"/>
              </a:spcAft>
              <a:defRPr sz="1400">
                <a:solidFill>
                  <a:schemeClr val="tx1"/>
                </a:solidFill>
                <a:latin typeface="Arial" charset="0"/>
              </a:defRPr>
            </a:lvl8pPr>
            <a:lvl9pPr marL="3886200" indent="-228600" defTabSz="960438" eaLnBrk="0" fontAlgn="base" hangingPunct="0">
              <a:spcBef>
                <a:spcPct val="0"/>
              </a:spcBef>
              <a:spcAft>
                <a:spcPct val="0"/>
              </a:spcAft>
              <a:defRPr sz="1400">
                <a:solidFill>
                  <a:schemeClr val="tx1"/>
                </a:solidFill>
                <a:latin typeface="Arial" charset="0"/>
              </a:defRPr>
            </a:lvl9pPr>
          </a:lstStyle>
          <a:p>
            <a:pPr marL="0" marR="0" lvl="0" indent="0" algn="r" defTabSz="960438" rtl="0" eaLnBrk="1" fontAlgn="auto" latinLnBrk="0" hangingPunct="1">
              <a:lnSpc>
                <a:spcPct val="100000"/>
              </a:lnSpc>
              <a:spcBef>
                <a:spcPts val="0"/>
              </a:spcBef>
              <a:spcAft>
                <a:spcPts val="0"/>
              </a:spcAft>
              <a:buClrTx/>
              <a:buSzTx/>
              <a:buFontTx/>
              <a:buNone/>
              <a:tabLst/>
              <a:defRPr/>
            </a:pPr>
            <a:fld id="{57BFADF7-2595-4ECC-9CE6-4F05D9F710AE}" type="slidenum">
              <a:rPr kumimoji="0" lang="en-US" altLang="en-US" sz="1300" b="0" i="0" u="none" strike="noStrike" kern="1200" cap="none" spc="0" normalizeH="0" baseline="0" noProof="0">
                <a:ln>
                  <a:noFill/>
                </a:ln>
                <a:solidFill>
                  <a:prstClr val="black"/>
                </a:solidFill>
                <a:effectLst/>
                <a:uLnTx/>
                <a:uFillTx/>
                <a:latin typeface="Arial" charset="0"/>
                <a:ea typeface="+mn-ea"/>
                <a:cs typeface="Arial" charset="0"/>
              </a:rPr>
              <a:pPr marL="0" marR="0" lvl="0" indent="0" algn="r" defTabSz="960438" rtl="0" eaLnBrk="1" fontAlgn="auto" latinLnBrk="0" hangingPunct="1">
                <a:lnSpc>
                  <a:spcPct val="100000"/>
                </a:lnSpc>
                <a:spcBef>
                  <a:spcPts val="0"/>
                </a:spcBef>
                <a:spcAft>
                  <a:spcPts val="0"/>
                </a:spcAft>
                <a:buClrTx/>
                <a:buSzTx/>
                <a:buFontTx/>
                <a:buNone/>
                <a:tabLst/>
                <a:defRPr/>
              </a:pPr>
              <a:t>50</a:t>
            </a:fld>
            <a:endParaRPr kumimoji="0" lang="en-US" altLang="en-US" sz="1300" b="0" i="0" u="none" strike="noStrike" kern="1200" cap="none" spc="0" normalizeH="0" baseline="0" noProof="0">
              <a:ln>
                <a:noFill/>
              </a:ln>
              <a:solidFill>
                <a:prstClr val="black"/>
              </a:solidFill>
              <a:effectLst/>
              <a:uLnTx/>
              <a:uFillTx/>
              <a:latin typeface="Arial" charset="0"/>
              <a:ea typeface="+mn-ea"/>
              <a:cs typeface="Arial" charset="0"/>
            </a:endParaRPr>
          </a:p>
        </p:txBody>
      </p:sp>
    </p:spTree>
    <p:extLst>
      <p:ext uri="{BB962C8B-B14F-4D97-AF65-F5344CB8AC3E}">
        <p14:creationId xmlns:p14="http://schemas.microsoft.com/office/powerpoint/2010/main" val="90965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are just suggestions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260AF5-6357-4556-9690-419D0F5FE8DF}"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35888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14</a:t>
            </a:fld>
            <a:endParaRPr lang="en-GB"/>
          </a:p>
        </p:txBody>
      </p:sp>
    </p:spTree>
    <p:extLst>
      <p:ext uri="{BB962C8B-B14F-4D97-AF65-F5344CB8AC3E}">
        <p14:creationId xmlns:p14="http://schemas.microsoft.com/office/powerpoint/2010/main" val="174939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Low staff levels, cheaper goods, with </a:t>
            </a:r>
            <a:r>
              <a:rPr lang="en-GB" dirty="0" err="1"/>
              <a:t>Ryannair</a:t>
            </a:r>
            <a:r>
              <a:rPr lang="en-GB" dirty="0"/>
              <a:t> they use new</a:t>
            </a:r>
            <a:r>
              <a:rPr lang="en-GB" baseline="0" dirty="0"/>
              <a:t> planes which require less maintenance, you could build up a list of ways</a:t>
            </a:r>
          </a:p>
          <a:p>
            <a:endParaRPr lang="en-GB" dirty="0"/>
          </a:p>
        </p:txBody>
      </p:sp>
      <p:sp>
        <p:nvSpPr>
          <p:cNvPr id="4" name="Slide Number Placeholder 3"/>
          <p:cNvSpPr>
            <a:spLocks noGrp="1"/>
          </p:cNvSpPr>
          <p:nvPr>
            <p:ph type="sldNum" sz="quarter" idx="10"/>
          </p:nvPr>
        </p:nvSpPr>
        <p:spPr/>
        <p:txBody>
          <a:bodyPr/>
          <a:lstStyle/>
          <a:p>
            <a:fld id="{9113E492-2BE1-47F6-A827-2A173C8BE478}" type="slidenum">
              <a:rPr lang="en-GB" smtClean="0"/>
              <a:t>16</a:t>
            </a:fld>
            <a:endParaRPr lang="en-GB"/>
          </a:p>
        </p:txBody>
      </p:sp>
    </p:spTree>
    <p:extLst>
      <p:ext uri="{BB962C8B-B14F-4D97-AF65-F5344CB8AC3E}">
        <p14:creationId xmlns:p14="http://schemas.microsoft.com/office/powerpoint/2010/main" val="3403687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07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Battered, fried, frozen</a:t>
            </a:r>
          </a:p>
        </p:txBody>
      </p:sp>
      <p:sp>
        <p:nvSpPr>
          <p:cNvPr id="4" name="Slide Number Placeholder 3"/>
          <p:cNvSpPr>
            <a:spLocks noGrp="1"/>
          </p:cNvSpPr>
          <p:nvPr>
            <p:ph type="sldNum" sz="quarter" idx="10"/>
          </p:nvPr>
        </p:nvSpPr>
        <p:spPr/>
        <p:txBody>
          <a:bodyPr/>
          <a:lstStyle/>
          <a:p>
            <a:fld id="{9113E492-2BE1-47F6-A827-2A173C8BE478}" type="slidenum">
              <a:rPr lang="en-GB" smtClean="0"/>
              <a:t>18</a:t>
            </a:fld>
            <a:endParaRPr lang="en-GB"/>
          </a:p>
        </p:txBody>
      </p:sp>
    </p:spTree>
    <p:extLst>
      <p:ext uri="{BB962C8B-B14F-4D97-AF65-F5344CB8AC3E}">
        <p14:creationId xmlns:p14="http://schemas.microsoft.com/office/powerpoint/2010/main" val="2000096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Invention –</a:t>
            </a:r>
            <a:r>
              <a:rPr lang="en-GB" baseline="0" dirty="0"/>
              <a:t> is the new product or service idea</a:t>
            </a:r>
          </a:p>
          <a:p>
            <a:r>
              <a:rPr lang="en-GB" baseline="0" dirty="0"/>
              <a:t>Innovation is that new idea ready for market</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8478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Hair dryer and fan at time of writing</a:t>
            </a:r>
          </a:p>
        </p:txBody>
      </p:sp>
      <p:sp>
        <p:nvSpPr>
          <p:cNvPr id="4" name="Slide Number Placeholder 3"/>
          <p:cNvSpPr>
            <a:spLocks noGrp="1"/>
          </p:cNvSpPr>
          <p:nvPr>
            <p:ph type="sldNum" sz="quarter" idx="10"/>
          </p:nvPr>
        </p:nvSpPr>
        <p:spPr/>
        <p:txBody>
          <a:bodyPr/>
          <a:lstStyle/>
          <a:p>
            <a:fld id="{9113E492-2BE1-47F6-A827-2A173C8BE478}" type="slidenum">
              <a:rPr lang="en-GB" smtClean="0"/>
              <a:t>20</a:t>
            </a:fld>
            <a:endParaRPr lang="en-GB"/>
          </a:p>
        </p:txBody>
      </p:sp>
    </p:spTree>
    <p:extLst>
      <p:ext uri="{BB962C8B-B14F-4D97-AF65-F5344CB8AC3E}">
        <p14:creationId xmlns:p14="http://schemas.microsoft.com/office/powerpoint/2010/main" val="27026656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30/03/2022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587734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30/03/2022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6901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30/03/2022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9307408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05531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6138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76170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584936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3218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71295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116995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136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F0C1EECA-D644-4F04-882C-CE601AE152BD}" type="datetimeFigureOut">
              <a:rPr lang="en-GB" smtClean="0"/>
              <a:t>30/03/2022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584518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5006159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726670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00430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041375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187303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0" cap="all"/>
            </a:lvl1pPr>
          </a:lstStyle>
          <a:p>
            <a:r>
              <a:rPr lang="en-US" dirty="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834795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171799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853237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36918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22342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0C1EECA-D644-4F04-882C-CE601AE152BD}" type="datetimeFigureOut">
              <a:rPr lang="en-GB" smtClean="0"/>
              <a:t>30/03/2022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9778630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2494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625074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909103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062338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88490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31616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06259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91271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0120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6083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F0C1EECA-D644-4F04-882C-CE601AE152BD}" type="datetimeFigureOut">
              <a:rPr lang="en-GB" smtClean="0"/>
              <a:t>30/03/2022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228804517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73782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410677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2082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445072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5607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F0C1EECA-D644-4F04-882C-CE601AE152BD}" type="datetimeFigureOut">
              <a:rPr lang="en-GB" smtClean="0"/>
              <a:t>30/03/2022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10658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F0C1EECA-D644-4F04-882C-CE601AE152BD}" type="datetimeFigureOut">
              <a:rPr lang="en-GB" smtClean="0"/>
              <a:t>30/03/2022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665282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C1EECA-D644-4F04-882C-CE601AE152BD}" type="datetimeFigureOut">
              <a:rPr lang="en-GB" smtClean="0"/>
              <a:t>30/03/2022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3192975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30/03/2022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488991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0C1EECA-D644-4F04-882C-CE601AE152BD}" type="datetimeFigureOut">
              <a:rPr lang="en-GB" smtClean="0"/>
              <a:t>30/03/2022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4E1AFFD-E431-4945-8358-AC8F848F815E}" type="slidenum">
              <a:rPr lang="en-GB" smtClean="0"/>
              <a:t>‹#›</a:t>
            </a:fld>
            <a:endParaRPr lang="en-GB"/>
          </a:p>
        </p:txBody>
      </p:sp>
    </p:spTree>
    <p:extLst>
      <p:ext uri="{BB962C8B-B14F-4D97-AF65-F5344CB8AC3E}">
        <p14:creationId xmlns:p14="http://schemas.microsoft.com/office/powerpoint/2010/main" val="15727539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C1EECA-D644-4F04-882C-CE601AE152BD}" type="datetimeFigureOut">
              <a:rPr lang="en-GB" smtClean="0"/>
              <a:t>30/03/2022</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E1AFFD-E431-4945-8358-AC8F848F815E}" type="slidenum">
              <a:rPr lang="en-GB" smtClean="0"/>
              <a:t>‹#›</a:t>
            </a:fld>
            <a:endParaRPr lang="en-GB"/>
          </a:p>
        </p:txBody>
      </p:sp>
    </p:spTree>
    <p:extLst>
      <p:ext uri="{BB962C8B-B14F-4D97-AF65-F5344CB8AC3E}">
        <p14:creationId xmlns:p14="http://schemas.microsoft.com/office/powerpoint/2010/main" val="36566426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375328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25684E-0598-4AE1-8E02-D3985A25A99C}" type="datetimeFigureOut">
              <a:rPr lang="en-US" smtClean="0">
                <a:solidFill>
                  <a:prstClr val="black">
                    <a:tint val="75000"/>
                  </a:prstClr>
                </a:solidFill>
              </a:rPr>
              <a:pPr/>
              <a:t>3/30/2022</a:t>
            </a:fld>
            <a:endParaRPr lang="en-GB">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0A350-7201-43FA-B17F-A666C45166D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19622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9A71836-5D58-4C9C-9705-7C18DDD35DAC}"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3/30/2022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D050C7ED-08AB-4446-8129-1829A23C87A8}"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9388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5.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dyson.co.uk/"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vileda.com/int/products.html" TargetMode="External"/><Relationship Id="rId1" Type="http://schemas.openxmlformats.org/officeDocument/2006/relationships/slideLayout" Target="../slideLayouts/slideLayout15.xml"/><Relationship Id="rId4" Type="http://schemas.openxmlformats.org/officeDocument/2006/relationships/image" Target="../media/image31.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35.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37.png"/></Relationships>
</file>

<file path=ppt/slides/_rels/slide28.xml.rels><?xml version="1.0" encoding="UTF-8" standalone="yes"?>
<Relationships xmlns="http://schemas.openxmlformats.org/package/2006/relationships"><Relationship Id="rId3" Type="http://schemas.openxmlformats.org/officeDocument/2006/relationships/hyperlink" Target="https://www.youtube.com/watch?v=zHB2KcwGiK4"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 Id="rId6" Type="http://schemas.openxmlformats.org/officeDocument/2006/relationships/image" Target="../media/image39.png"/><Relationship Id="rId5" Type="http://schemas.openxmlformats.org/officeDocument/2006/relationships/hyperlink" Target="https://www.youtube.com/watch?v=WYZAC9ZudQ8" TargetMode="External"/><Relationship Id="rId4" Type="http://schemas.openxmlformats.org/officeDocument/2006/relationships/image" Target="../media/image38.png"/></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jpeg"/></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johnlewis.com/beats-studio3-wireless-bluetooth-over-ear-headphones-with-pure-adaptive-noise-cancelling-mic-remote-skyline-collection/p3838769" TargetMode="External"/><Relationship Id="rId1" Type="http://schemas.openxmlformats.org/officeDocument/2006/relationships/slideLayout" Target="../slideLayouts/slideLayout4.xml"/><Relationship Id="rId5" Type="http://schemas.openxmlformats.org/officeDocument/2006/relationships/image" Target="../media/image49.png"/><Relationship Id="rId4" Type="http://schemas.openxmlformats.org/officeDocument/2006/relationships/hyperlink" Target="https://www.gak.co.uk/en/soundlab-a084ha-digital-quality-hi-fi-stereo-headphones/132868?gclid=CjwKEAjwvMnJBRCO2NSu-Puc6AUSJAAf-OSUlY-LhvDrf6KvLY13HjQ-HizPG1LAQQzQme4NLsHE6BoCXKvw_wcB"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tripadvisor.co.uk/Restaurants"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image" Target="../media/image54.jpeg"/><Relationship Id="rId4" Type="http://schemas.openxmlformats.org/officeDocument/2006/relationships/image" Target="../media/image53.jpe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jpeg"/></Relationships>
</file>

<file path=ppt/slides/_rels/slide48.xml.rels><?xml version="1.0" encoding="UTF-8" standalone="yes"?>
<Relationships xmlns="http://schemas.openxmlformats.org/package/2006/relationships"><Relationship Id="rId3" Type="http://schemas.openxmlformats.org/officeDocument/2006/relationships/hyperlink" Target="https://www.youtube.com/watch?v=_pVhkgYUgo0"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2.png"/></Relationships>
</file>

<file path=ppt/slides/_rels/slide4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6.xml"/><Relationship Id="rId5" Type="http://schemas.openxmlformats.org/officeDocument/2006/relationships/image" Target="../media/image66.jpeg"/><Relationship Id="rId4" Type="http://schemas.openxmlformats.org/officeDocument/2006/relationships/image" Target="../media/image65.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69.jpeg"/><Relationship Id="rId5" Type="http://schemas.openxmlformats.org/officeDocument/2006/relationships/image" Target="../media/image68.jpeg"/><Relationship Id="rId4" Type="http://schemas.openxmlformats.org/officeDocument/2006/relationships/image" Target="../media/image67.jpeg"/></Relationships>
</file>

<file path=ppt/slides/_rels/slide5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2.xml"/><Relationship Id="rId5" Type="http://schemas.openxmlformats.org/officeDocument/2006/relationships/image" Target="../media/image73.jpeg"/><Relationship Id="rId4" Type="http://schemas.openxmlformats.org/officeDocument/2006/relationships/image" Target="../media/image72.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35.xml"/></Relationships>
</file>

<file path=ppt/slides/_rels/slide5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shade val="50000"/>
            </a:schemeClr>
          </a:lnRef>
          <a:fillRef idx="1">
            <a:schemeClr val="accent6"/>
          </a:fillRef>
          <a:effectRef idx="0">
            <a:schemeClr val="accent6"/>
          </a:effectRef>
          <a:fontRef idx="minor">
            <a:schemeClr val="lt1"/>
          </a:fontRef>
        </p:style>
        <p:txBody>
          <a:bodyPr>
            <a:noAutofit/>
          </a:bodyPr>
          <a:lstStyle/>
          <a:p>
            <a:r>
              <a:rPr lang="en-GB" sz="5400" dirty="0"/>
              <a:t>1.1.3. Market positioning</a:t>
            </a:r>
            <a:endParaRPr lang="en-GB" sz="900" dirty="0"/>
          </a:p>
        </p:txBody>
      </p:sp>
      <p:sp>
        <p:nvSpPr>
          <p:cNvPr id="3" name="Content Placeholder 2"/>
          <p:cNvSpPr>
            <a:spLocks noGrp="1"/>
          </p:cNvSpPr>
          <p:nvPr>
            <p:ph idx="1"/>
          </p:nvPr>
        </p:nvSpPr>
        <p:spPr/>
        <p:style>
          <a:lnRef idx="1">
            <a:schemeClr val="accent6"/>
          </a:lnRef>
          <a:fillRef idx="2">
            <a:schemeClr val="accent6"/>
          </a:fillRef>
          <a:effectRef idx="1">
            <a:schemeClr val="accent6"/>
          </a:effectRef>
          <a:fontRef idx="minor">
            <a:schemeClr val="dk1"/>
          </a:fontRef>
        </p:style>
        <p:txBody>
          <a:bodyPr/>
          <a:lstStyle/>
          <a:p>
            <a:pPr marL="0" indent="0">
              <a:buNone/>
            </a:pPr>
            <a:r>
              <a:rPr lang="en-GB" dirty="0"/>
              <a:t>a) Market mapping</a:t>
            </a:r>
          </a:p>
          <a:p>
            <a:pPr marL="0" indent="0">
              <a:buNone/>
            </a:pPr>
            <a:r>
              <a:rPr lang="en-GB" dirty="0"/>
              <a:t>b) Competitive advantage of a product or service</a:t>
            </a:r>
          </a:p>
          <a:p>
            <a:pPr marL="0" indent="0">
              <a:buNone/>
            </a:pPr>
            <a:r>
              <a:rPr lang="en-GB" dirty="0"/>
              <a:t>c) The purpose of product differentiation</a:t>
            </a:r>
          </a:p>
          <a:p>
            <a:pPr marL="0" indent="0">
              <a:buNone/>
            </a:pPr>
            <a:r>
              <a:rPr lang="en-GB" dirty="0"/>
              <a:t>d) Adding value to products/services</a:t>
            </a:r>
          </a:p>
        </p:txBody>
      </p:sp>
    </p:spTree>
    <p:extLst>
      <p:ext uri="{BB962C8B-B14F-4D97-AF65-F5344CB8AC3E}">
        <p14:creationId xmlns:p14="http://schemas.microsoft.com/office/powerpoint/2010/main" val="1899270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eaLnBrk="1" hangingPunct="1"/>
            <a:r>
              <a:rPr lang="en-GB" altLang="en-US" dirty="0">
                <a:latin typeface="+mj-lt"/>
              </a:rPr>
              <a:t>Suggested activity: Create a market map </a:t>
            </a:r>
            <a:endParaRPr lang="en-US" altLang="en-US" dirty="0">
              <a:latin typeface="+mj-lt"/>
            </a:endParaRPr>
          </a:p>
        </p:txBody>
      </p:sp>
      <p:sp>
        <p:nvSpPr>
          <p:cNvPr id="14339" name="Rectangle 3"/>
          <p:cNvSpPr>
            <a:spLocks noGrp="1" noChangeArrowheads="1"/>
          </p:cNvSpPr>
          <p:nvPr>
            <p:ph sz="half" idx="1"/>
          </p:nvPr>
        </p:nvSpPr>
        <p:spPr/>
        <p:style>
          <a:lnRef idx="2">
            <a:schemeClr val="accent5"/>
          </a:lnRef>
          <a:fillRef idx="1">
            <a:schemeClr val="lt1"/>
          </a:fillRef>
          <a:effectRef idx="0">
            <a:schemeClr val="accent5"/>
          </a:effectRef>
          <a:fontRef idx="minor">
            <a:schemeClr val="dk1"/>
          </a:fontRef>
        </p:style>
        <p:txBody>
          <a:bodyPr>
            <a:normAutofit fontScale="70000" lnSpcReduction="20000"/>
          </a:bodyPr>
          <a:lstStyle/>
          <a:p>
            <a:r>
              <a:rPr lang="en-GB" altLang="en-US" dirty="0"/>
              <a:t>Create a market map for these clothes shops (add others that you know) </a:t>
            </a:r>
          </a:p>
          <a:p>
            <a:pPr marL="0" indent="0">
              <a:buNone/>
            </a:pPr>
            <a:r>
              <a:rPr lang="en-GB" altLang="en-US" dirty="0"/>
              <a:t>High price – Low price</a:t>
            </a:r>
          </a:p>
          <a:p>
            <a:pPr marL="0" indent="0">
              <a:buNone/>
            </a:pPr>
            <a:r>
              <a:rPr lang="en-GB" altLang="en-US" dirty="0"/>
              <a:t>High quality – Low quality</a:t>
            </a:r>
          </a:p>
          <a:p>
            <a:pPr marL="0" indent="0">
              <a:buNone/>
            </a:pPr>
            <a:endParaRPr lang="en-GB" altLang="en-US" dirty="0"/>
          </a:p>
          <a:p>
            <a:pPr eaLnBrk="1" hangingPunct="1">
              <a:buFontTx/>
              <a:buNone/>
            </a:pPr>
            <a:r>
              <a:rPr lang="en-GB" altLang="en-US" b="1" dirty="0"/>
              <a:t>George (at ASDA)	                Dorothy Perkins</a:t>
            </a:r>
          </a:p>
          <a:p>
            <a:pPr eaLnBrk="1" hangingPunct="1">
              <a:buFontTx/>
              <a:buNone/>
            </a:pPr>
            <a:r>
              <a:rPr lang="en-GB" altLang="en-US" b="1" dirty="0"/>
              <a:t>Peacocks 		JD Sports</a:t>
            </a:r>
          </a:p>
          <a:p>
            <a:pPr eaLnBrk="1" hangingPunct="1">
              <a:buFontTx/>
              <a:buNone/>
            </a:pPr>
            <a:r>
              <a:rPr lang="en-GB" altLang="en-US" b="1" dirty="0"/>
              <a:t>Sports Direct		Marks &amp; Spencer	</a:t>
            </a:r>
          </a:p>
          <a:p>
            <a:pPr eaLnBrk="1" hangingPunct="1">
              <a:buFontTx/>
              <a:buNone/>
            </a:pPr>
            <a:r>
              <a:rPr lang="en-GB" altLang="en-US" b="1" dirty="0"/>
              <a:t>Next                                       H&amp;M</a:t>
            </a:r>
          </a:p>
          <a:p>
            <a:pPr eaLnBrk="1" hangingPunct="1">
              <a:buFontTx/>
              <a:buNone/>
            </a:pPr>
            <a:r>
              <a:rPr lang="en-GB" altLang="en-US" b="1" dirty="0"/>
              <a:t>Topshop		                Matalan</a:t>
            </a:r>
          </a:p>
          <a:p>
            <a:pPr eaLnBrk="1" hangingPunct="1">
              <a:buFontTx/>
              <a:buNone/>
            </a:pPr>
            <a:r>
              <a:rPr lang="en-GB" altLang="en-US" b="1" dirty="0"/>
              <a:t>Primark		                Debenhams</a:t>
            </a:r>
          </a:p>
          <a:p>
            <a:pPr eaLnBrk="1" hangingPunct="1">
              <a:buFontTx/>
              <a:buNone/>
            </a:pPr>
            <a:r>
              <a:rPr lang="en-GB" altLang="en-US" b="1" dirty="0"/>
              <a:t>Superdry</a:t>
            </a:r>
          </a:p>
          <a:p>
            <a:pPr eaLnBrk="1" hangingPunct="1">
              <a:buFontTx/>
              <a:buNone/>
            </a:pPr>
            <a:r>
              <a:rPr lang="en-GB" altLang="en-US" b="1" dirty="0"/>
              <a:t>Dior	</a:t>
            </a:r>
            <a:endParaRPr lang="en-US" altLang="en-US" sz="2400" b="1" dirty="0"/>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106196" y="1933554"/>
            <a:ext cx="3527062" cy="19759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Image result for JD spor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106196" y="4001294"/>
            <a:ext cx="3527062" cy="217566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946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Line 2"/>
          <p:cNvSpPr>
            <a:spLocks noChangeShapeType="1"/>
          </p:cNvSpPr>
          <p:nvPr/>
        </p:nvSpPr>
        <p:spPr bwMode="auto">
          <a:xfrm>
            <a:off x="5951538" y="1268414"/>
            <a:ext cx="0" cy="431958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363" name="Line 3"/>
          <p:cNvSpPr>
            <a:spLocks noChangeShapeType="1"/>
          </p:cNvSpPr>
          <p:nvPr/>
        </p:nvSpPr>
        <p:spPr bwMode="auto">
          <a:xfrm>
            <a:off x="3432175" y="3213100"/>
            <a:ext cx="54737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a:ea typeface="+mn-ea"/>
              <a:cs typeface="+mn-cs"/>
            </a:endParaRPr>
          </a:p>
        </p:txBody>
      </p:sp>
      <p:sp>
        <p:nvSpPr>
          <p:cNvPr id="15364" name="Text Box 4"/>
          <p:cNvSpPr txBox="1">
            <a:spLocks noChangeArrowheads="1"/>
          </p:cNvSpPr>
          <p:nvPr/>
        </p:nvSpPr>
        <p:spPr bwMode="auto">
          <a:xfrm>
            <a:off x="9048750" y="2924175"/>
            <a:ext cx="156019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white"/>
                </a:solidFill>
                <a:effectLst/>
                <a:uLnTx/>
                <a:uFillTx/>
                <a:latin typeface="Arial" charset="0"/>
                <a:ea typeface="+mn-ea"/>
                <a:cs typeface="+mn-cs"/>
              </a:rPr>
              <a:t>High Quality</a:t>
            </a: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365" name="Text Box 5"/>
          <p:cNvSpPr txBox="1">
            <a:spLocks noChangeArrowheads="1"/>
          </p:cNvSpPr>
          <p:nvPr/>
        </p:nvSpPr>
        <p:spPr bwMode="auto">
          <a:xfrm>
            <a:off x="5326063" y="948624"/>
            <a:ext cx="13970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white"/>
                </a:solidFill>
                <a:effectLst/>
                <a:uLnTx/>
                <a:uFillTx/>
                <a:latin typeface="Arial" charset="0"/>
                <a:ea typeface="+mn-ea"/>
                <a:cs typeface="+mn-cs"/>
              </a:rPr>
              <a:t>High Price</a:t>
            </a: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367" name="Text Box 7"/>
          <p:cNvSpPr txBox="1">
            <a:spLocks noChangeArrowheads="1"/>
          </p:cNvSpPr>
          <p:nvPr/>
        </p:nvSpPr>
        <p:spPr bwMode="auto">
          <a:xfrm>
            <a:off x="1923735" y="2924175"/>
            <a:ext cx="150844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white"/>
                </a:solidFill>
                <a:effectLst/>
                <a:uLnTx/>
                <a:uFillTx/>
                <a:latin typeface="Arial" charset="0"/>
                <a:ea typeface="+mn-ea"/>
                <a:cs typeface="+mn-cs"/>
              </a:rPr>
              <a:t>Low Quality</a:t>
            </a: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15368" name="Text Box 8"/>
          <p:cNvSpPr txBox="1">
            <a:spLocks noChangeArrowheads="1"/>
          </p:cNvSpPr>
          <p:nvPr/>
        </p:nvSpPr>
        <p:spPr bwMode="auto">
          <a:xfrm>
            <a:off x="5360988" y="5588001"/>
            <a:ext cx="1327149" cy="36671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GB" altLang="en-US" sz="1800" b="0" i="0" u="none" strike="noStrike" kern="1200" cap="none" spc="0" normalizeH="0" baseline="0" noProof="0" dirty="0">
                <a:ln>
                  <a:noFill/>
                </a:ln>
                <a:solidFill>
                  <a:prstClr val="white"/>
                </a:solidFill>
                <a:effectLst/>
                <a:uLnTx/>
                <a:uFillTx/>
                <a:latin typeface="Arial" charset="0"/>
                <a:ea typeface="+mn-ea"/>
                <a:cs typeface="+mn-cs"/>
              </a:rPr>
              <a:t>Low Price</a:t>
            </a:r>
            <a:endParaRPr kumimoji="0" lang="en-US" altLang="en-US" sz="1800" b="0" i="0" u="none" strike="noStrike" kern="1200" cap="none" spc="0" normalizeH="0" baseline="0" noProof="0" dirty="0">
              <a:ln>
                <a:noFill/>
              </a:ln>
              <a:solidFill>
                <a:prstClr val="white"/>
              </a:solidFill>
              <a:effectLst/>
              <a:uLnTx/>
              <a:uFillTx/>
              <a:latin typeface="Arial" charset="0"/>
              <a:ea typeface="+mn-ea"/>
              <a:cs typeface="+mn-cs"/>
            </a:endParaRPr>
          </a:p>
        </p:txBody>
      </p:sp>
      <p:sp>
        <p:nvSpPr>
          <p:cNvPr id="22537" name="Text Box 9"/>
          <p:cNvSpPr txBox="1">
            <a:spLocks noChangeArrowheads="1"/>
          </p:cNvSpPr>
          <p:nvPr/>
        </p:nvSpPr>
        <p:spPr bwMode="auto">
          <a:xfrm>
            <a:off x="9240515" y="808185"/>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charset="0"/>
                <a:ea typeface="+mn-ea"/>
                <a:cs typeface="+mn-cs"/>
              </a:rPr>
              <a:t>Dior</a:t>
            </a: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538" name="Text Box 10"/>
          <p:cNvSpPr txBox="1">
            <a:spLocks noChangeArrowheads="1"/>
          </p:cNvSpPr>
          <p:nvPr/>
        </p:nvSpPr>
        <p:spPr bwMode="auto">
          <a:xfrm>
            <a:off x="5467804" y="2745926"/>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charset="0"/>
                <a:ea typeface="+mn-ea"/>
                <a:cs typeface="+mn-cs"/>
              </a:rPr>
              <a:t>Top Shop</a:t>
            </a: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539" name="Text Box 11"/>
          <p:cNvSpPr txBox="1">
            <a:spLocks noChangeArrowheads="1"/>
          </p:cNvSpPr>
          <p:nvPr/>
        </p:nvSpPr>
        <p:spPr bwMode="auto">
          <a:xfrm>
            <a:off x="2964773" y="5272089"/>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charset="0"/>
                <a:ea typeface="+mn-ea"/>
                <a:cs typeface="+mn-cs"/>
              </a:rPr>
              <a:t>Primark</a:t>
            </a: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540" name="Text Box 12"/>
          <p:cNvSpPr txBox="1">
            <a:spLocks noChangeArrowheads="1"/>
          </p:cNvSpPr>
          <p:nvPr/>
        </p:nvSpPr>
        <p:spPr bwMode="auto">
          <a:xfrm>
            <a:off x="4800600" y="3210038"/>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charset="0"/>
                <a:ea typeface="+mn-ea"/>
                <a:cs typeface="+mn-cs"/>
              </a:rPr>
              <a:t>George</a:t>
            </a: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542" name="Text Box 14"/>
          <p:cNvSpPr txBox="1">
            <a:spLocks noChangeArrowheads="1"/>
          </p:cNvSpPr>
          <p:nvPr/>
        </p:nvSpPr>
        <p:spPr bwMode="auto">
          <a:xfrm>
            <a:off x="3276488" y="4756151"/>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charset="0"/>
                <a:ea typeface="+mn-ea"/>
                <a:cs typeface="+mn-cs"/>
              </a:rPr>
              <a:t>Sports Direct</a:t>
            </a: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543" name="Text Box 15"/>
          <p:cNvSpPr txBox="1">
            <a:spLocks noChangeArrowheads="1"/>
          </p:cNvSpPr>
          <p:nvPr/>
        </p:nvSpPr>
        <p:spPr bwMode="auto">
          <a:xfrm>
            <a:off x="4043364" y="4179889"/>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charset="0"/>
                <a:ea typeface="+mn-ea"/>
                <a:cs typeface="+mn-cs"/>
              </a:rPr>
              <a:t>Peacocks</a:t>
            </a: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546" name="Text Box 18"/>
          <p:cNvSpPr txBox="1">
            <a:spLocks noChangeArrowheads="1"/>
          </p:cNvSpPr>
          <p:nvPr/>
        </p:nvSpPr>
        <p:spPr bwMode="auto">
          <a:xfrm>
            <a:off x="6635070" y="2060905"/>
            <a:ext cx="7191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charset="0"/>
                <a:ea typeface="+mn-ea"/>
                <a:cs typeface="+mn-cs"/>
              </a:rPr>
              <a:t>Next</a:t>
            </a: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22547" name="Text Box 19"/>
          <p:cNvSpPr txBox="1">
            <a:spLocks noChangeArrowheads="1"/>
          </p:cNvSpPr>
          <p:nvPr/>
        </p:nvSpPr>
        <p:spPr bwMode="auto">
          <a:xfrm>
            <a:off x="4508275" y="3771902"/>
            <a:ext cx="13684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GB" altLang="en-US" sz="1600" b="0" i="0" u="none" strike="noStrike" kern="1200" cap="none" spc="0" normalizeH="0" baseline="0" noProof="0" dirty="0">
                <a:ln>
                  <a:noFill/>
                </a:ln>
                <a:solidFill>
                  <a:prstClr val="black"/>
                </a:solidFill>
                <a:effectLst/>
                <a:uLnTx/>
                <a:uFillTx/>
                <a:latin typeface="Arial" charset="0"/>
                <a:ea typeface="+mn-ea"/>
                <a:cs typeface="+mn-cs"/>
              </a:rPr>
              <a:t>Matalan</a:t>
            </a:r>
            <a:endParaRPr kumimoji="0" lang="en-US" altLang="en-US" sz="160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 name="TextBox 2"/>
          <p:cNvSpPr txBox="1"/>
          <p:nvPr/>
        </p:nvSpPr>
        <p:spPr>
          <a:xfrm>
            <a:off x="5920250" y="2320740"/>
            <a:ext cx="16772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Dorothy Perkins</a:t>
            </a:r>
          </a:p>
        </p:txBody>
      </p:sp>
      <p:sp>
        <p:nvSpPr>
          <p:cNvPr id="4" name="TextBox 3"/>
          <p:cNvSpPr txBox="1"/>
          <p:nvPr/>
        </p:nvSpPr>
        <p:spPr>
          <a:xfrm>
            <a:off x="7597504" y="1480457"/>
            <a:ext cx="130837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Debenhams</a:t>
            </a:r>
          </a:p>
        </p:txBody>
      </p:sp>
      <p:sp>
        <p:nvSpPr>
          <p:cNvPr id="5" name="TextBox 4"/>
          <p:cNvSpPr txBox="1"/>
          <p:nvPr/>
        </p:nvSpPr>
        <p:spPr>
          <a:xfrm>
            <a:off x="7155556" y="1849789"/>
            <a:ext cx="2123787"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Marks and Spencer's</a:t>
            </a:r>
          </a:p>
        </p:txBody>
      </p:sp>
      <p:sp>
        <p:nvSpPr>
          <p:cNvPr id="6" name="5-Point Star 5"/>
          <p:cNvSpPr/>
          <p:nvPr/>
        </p:nvSpPr>
        <p:spPr>
          <a:xfrm>
            <a:off x="6243863" y="3246882"/>
            <a:ext cx="3831771" cy="2383971"/>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Possible gap in the market here</a:t>
            </a:r>
          </a:p>
        </p:txBody>
      </p:sp>
      <p:sp>
        <p:nvSpPr>
          <p:cNvPr id="2" name="TextBox 1"/>
          <p:cNvSpPr txBox="1"/>
          <p:nvPr/>
        </p:nvSpPr>
        <p:spPr>
          <a:xfrm>
            <a:off x="272143" y="296511"/>
            <a:ext cx="4372770" cy="107721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mn-cs"/>
              </a:rPr>
              <a:t>Suggested answer to activity</a:t>
            </a:r>
          </a:p>
        </p:txBody>
      </p:sp>
      <p:sp>
        <p:nvSpPr>
          <p:cNvPr id="21" name="5-Point Star 5">
            <a:extLst>
              <a:ext uri="{FF2B5EF4-FFF2-40B4-BE49-F238E27FC236}">
                <a16:creationId xmlns:a16="http://schemas.microsoft.com/office/drawing/2014/main" id="{39E459C5-F14D-45D1-8C4F-2208A2E31A2D}"/>
              </a:ext>
            </a:extLst>
          </p:cNvPr>
          <p:cNvSpPr/>
          <p:nvPr/>
        </p:nvSpPr>
        <p:spPr>
          <a:xfrm>
            <a:off x="2386722" y="764312"/>
            <a:ext cx="3512333" cy="2170954"/>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a:ea typeface="+mn-ea"/>
                <a:cs typeface="+mn-cs"/>
              </a:rPr>
              <a:t>Possible gap in the market here</a:t>
            </a:r>
          </a:p>
        </p:txBody>
      </p:sp>
      <p:sp>
        <p:nvSpPr>
          <p:cNvPr id="22" name="Rectangle 21">
            <a:extLst>
              <a:ext uri="{FF2B5EF4-FFF2-40B4-BE49-F238E27FC236}">
                <a16:creationId xmlns:a16="http://schemas.microsoft.com/office/drawing/2014/main" id="{AF9270A1-A656-4F91-83EA-A2C046FCA3A4}"/>
              </a:ext>
            </a:extLst>
          </p:cNvPr>
          <p:cNvSpPr/>
          <p:nvPr/>
        </p:nvSpPr>
        <p:spPr>
          <a:xfrm>
            <a:off x="938692" y="5973469"/>
            <a:ext cx="10460665" cy="91787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rPr>
              <a:t>Why are there gaps in the market?</a:t>
            </a:r>
          </a:p>
          <a:p>
            <a:pPr algn="ctr"/>
            <a:r>
              <a:rPr lang="en-GB" sz="2000" b="1" dirty="0">
                <a:solidFill>
                  <a:schemeClr val="tx1"/>
                </a:solidFill>
              </a:rPr>
              <a:t>What problems may occur if a business tried to occupy these gaps?</a:t>
            </a:r>
          </a:p>
          <a:p>
            <a:pPr algn="ctr"/>
            <a:r>
              <a:rPr lang="en-GB" sz="2000" b="1" dirty="0">
                <a:solidFill>
                  <a:schemeClr val="tx1"/>
                </a:solidFill>
              </a:rPr>
              <a:t>Suggest ways these difficulties could be overcome.</a:t>
            </a:r>
          </a:p>
        </p:txBody>
      </p:sp>
    </p:spTree>
    <p:extLst>
      <p:ext uri="{BB962C8B-B14F-4D97-AF65-F5344CB8AC3E}">
        <p14:creationId xmlns:p14="http://schemas.microsoft.com/office/powerpoint/2010/main" val="8523200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7"/>
                                        </p:tgtEl>
                                        <p:attrNameLst>
                                          <p:attrName>style.visibility</p:attrName>
                                        </p:attrNameLst>
                                      </p:cBhvr>
                                      <p:to>
                                        <p:strVal val="visible"/>
                                      </p:to>
                                    </p:set>
                                    <p:animEffect transition="in" filter="blinds(horizontal)">
                                      <p:cBhvr>
                                        <p:cTn id="7" dur="500"/>
                                        <p:tgtEl>
                                          <p:spTgt spid="225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8"/>
                                        </p:tgtEl>
                                        <p:attrNameLst>
                                          <p:attrName>style.visibility</p:attrName>
                                        </p:attrNameLst>
                                      </p:cBhvr>
                                      <p:to>
                                        <p:strVal val="visible"/>
                                      </p:to>
                                    </p:set>
                                    <p:animEffect transition="in" filter="blinds(horizontal)">
                                      <p:cBhvr>
                                        <p:cTn id="12" dur="500"/>
                                        <p:tgtEl>
                                          <p:spTgt spid="2253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2539"/>
                                        </p:tgtEl>
                                        <p:attrNameLst>
                                          <p:attrName>style.visibility</p:attrName>
                                        </p:attrNameLst>
                                      </p:cBhvr>
                                      <p:to>
                                        <p:strVal val="visible"/>
                                      </p:to>
                                    </p:set>
                                    <p:animEffect transition="in" filter="blinds(horizontal)">
                                      <p:cBhvr>
                                        <p:cTn id="17" dur="500"/>
                                        <p:tgtEl>
                                          <p:spTgt spid="2253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2540"/>
                                        </p:tgtEl>
                                        <p:attrNameLst>
                                          <p:attrName>style.visibility</p:attrName>
                                        </p:attrNameLst>
                                      </p:cBhvr>
                                      <p:to>
                                        <p:strVal val="visible"/>
                                      </p:to>
                                    </p:set>
                                    <p:animEffect transition="in" filter="blinds(horizontal)">
                                      <p:cBhvr>
                                        <p:cTn id="22" dur="500"/>
                                        <p:tgtEl>
                                          <p:spTgt spid="2254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2542"/>
                                        </p:tgtEl>
                                        <p:attrNameLst>
                                          <p:attrName>style.visibility</p:attrName>
                                        </p:attrNameLst>
                                      </p:cBhvr>
                                      <p:to>
                                        <p:strVal val="visible"/>
                                      </p:to>
                                    </p:set>
                                    <p:animEffect transition="in" filter="blinds(horizontal)">
                                      <p:cBhvr>
                                        <p:cTn id="27" dur="500"/>
                                        <p:tgtEl>
                                          <p:spTgt spid="22542"/>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2543"/>
                                        </p:tgtEl>
                                        <p:attrNameLst>
                                          <p:attrName>style.visibility</p:attrName>
                                        </p:attrNameLst>
                                      </p:cBhvr>
                                      <p:to>
                                        <p:strVal val="visible"/>
                                      </p:to>
                                    </p:set>
                                    <p:animEffect transition="in" filter="blinds(horizontal)">
                                      <p:cBhvr>
                                        <p:cTn id="32" dur="500"/>
                                        <p:tgtEl>
                                          <p:spTgt spid="2254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22546"/>
                                        </p:tgtEl>
                                        <p:attrNameLst>
                                          <p:attrName>style.visibility</p:attrName>
                                        </p:attrNameLst>
                                      </p:cBhvr>
                                      <p:to>
                                        <p:strVal val="visible"/>
                                      </p:to>
                                    </p:set>
                                    <p:animEffect transition="in" filter="blinds(horizontal)">
                                      <p:cBhvr>
                                        <p:cTn id="37" dur="500"/>
                                        <p:tgtEl>
                                          <p:spTgt spid="22546"/>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2547"/>
                                        </p:tgtEl>
                                        <p:attrNameLst>
                                          <p:attrName>style.visibility</p:attrName>
                                        </p:attrNameLst>
                                      </p:cBhvr>
                                      <p:to>
                                        <p:strVal val="visible"/>
                                      </p:to>
                                    </p:set>
                                    <p:animEffect transition="in" filter="blinds(horizontal)">
                                      <p:cBhvr>
                                        <p:cTn id="42" dur="500"/>
                                        <p:tgtEl>
                                          <p:spTgt spid="2254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7" grpId="0"/>
      <p:bldP spid="22538" grpId="0"/>
      <p:bldP spid="22539" grpId="0"/>
      <p:bldP spid="22540" grpId="0"/>
      <p:bldP spid="22542" grpId="0"/>
      <p:bldP spid="22543" grpId="0"/>
      <p:bldP spid="22546" grpId="0"/>
      <p:bldP spid="22547" grpId="0"/>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8A5199-EF5A-41B6-BA29-8A9C88FFE4C6}"/>
              </a:ext>
            </a:extLst>
          </p:cNvPr>
          <p:cNvSpPr>
            <a:spLocks noGrp="1"/>
          </p:cNvSpPr>
          <p:nvPr>
            <p:ph type="title"/>
          </p:nvPr>
        </p:nvSpPr>
        <p:spPr/>
        <p:txBody>
          <a:bodyPr/>
          <a:lstStyle/>
          <a:p>
            <a:r>
              <a:rPr lang="en-GB" dirty="0"/>
              <a:t>You are going to create a market map for the chocolate market</a:t>
            </a:r>
          </a:p>
        </p:txBody>
      </p:sp>
      <p:sp>
        <p:nvSpPr>
          <p:cNvPr id="3" name="Content Placeholder 2">
            <a:extLst>
              <a:ext uri="{FF2B5EF4-FFF2-40B4-BE49-F238E27FC236}">
                <a16:creationId xmlns:a16="http://schemas.microsoft.com/office/drawing/2014/main" id="{154A45A9-A7A2-4754-9C15-BFCC8F7F175F}"/>
              </a:ext>
            </a:extLst>
          </p:cNvPr>
          <p:cNvSpPr>
            <a:spLocks noGrp="1"/>
          </p:cNvSpPr>
          <p:nvPr>
            <p:ph idx="1"/>
          </p:nvPr>
        </p:nvSpPr>
        <p:spPr/>
        <p:txBody>
          <a:bodyPr/>
          <a:lstStyle/>
          <a:p>
            <a:r>
              <a:rPr lang="en-GB" dirty="0"/>
              <a:t>Create a list of all the chocolate that you can think of</a:t>
            </a:r>
          </a:p>
          <a:p>
            <a:r>
              <a:rPr lang="en-GB" dirty="0"/>
              <a:t>Come up with the dimensions that you will use to map it against, remember, it doesn't have to be the ones we have looked at</a:t>
            </a:r>
          </a:p>
          <a:p>
            <a:r>
              <a:rPr lang="en-GB" dirty="0"/>
              <a:t>Map this onto your sheet</a:t>
            </a:r>
          </a:p>
          <a:p>
            <a:r>
              <a:rPr lang="en-GB" dirty="0"/>
              <a:t>Are there any gaps? What does this tell you about the market? </a:t>
            </a:r>
          </a:p>
        </p:txBody>
      </p:sp>
      <p:pic>
        <p:nvPicPr>
          <p:cNvPr id="2050" name="Picture 2" descr="Picture">
            <a:extLst>
              <a:ext uri="{FF2B5EF4-FFF2-40B4-BE49-F238E27FC236}">
                <a16:creationId xmlns:a16="http://schemas.microsoft.com/office/drawing/2014/main" id="{BBFB4275-2FE3-411D-B637-619173216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5700" y="2743198"/>
            <a:ext cx="5578100" cy="39660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883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lstStyle/>
          <a:p>
            <a:pPr algn="l"/>
            <a:r>
              <a:rPr lang="en-GB" dirty="0"/>
              <a:t>Uses of market mapping</a:t>
            </a:r>
          </a:p>
        </p:txBody>
      </p:sp>
      <p:pic>
        <p:nvPicPr>
          <p:cNvPr id="2050" name="Picture 2" descr="Image result for north face clothe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57146" y="1417638"/>
            <a:ext cx="2675260" cy="29935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north face clothe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994776" y="4278261"/>
            <a:ext cx="3108134" cy="23267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054368" y="1693787"/>
            <a:ext cx="1528032" cy="230832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North Face has moved away from the traditional mountaineer image to a younger market</a:t>
            </a:r>
          </a:p>
        </p:txBody>
      </p:sp>
      <p:sp>
        <p:nvSpPr>
          <p:cNvPr id="3" name="Content Placeholder 2"/>
          <p:cNvSpPr>
            <a:spLocks noGrp="1"/>
          </p:cNvSpPr>
          <p:nvPr>
            <p:ph idx="1"/>
          </p:nvPr>
        </p:nvSpPr>
        <p:spPr>
          <a:xfrm>
            <a:off x="609600" y="1600201"/>
            <a:ext cx="7249886" cy="4525963"/>
          </a:xfrm>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Market mapping could be used to identify a gap in the market </a:t>
            </a:r>
          </a:p>
          <a:p>
            <a:r>
              <a:rPr lang="en-GB" dirty="0"/>
              <a:t>It could also be used by a start-up to identify which products to produce or which services to provide – so they are market orientated (not product orientated)</a:t>
            </a:r>
          </a:p>
          <a:p>
            <a:r>
              <a:rPr lang="en-GB" dirty="0"/>
              <a:t>It could also be used by a traditional brand to reposition itself in the market</a:t>
            </a:r>
          </a:p>
        </p:txBody>
      </p:sp>
    </p:spTree>
    <p:extLst>
      <p:ext uri="{BB962C8B-B14F-4D97-AF65-F5344CB8AC3E}">
        <p14:creationId xmlns:p14="http://schemas.microsoft.com/office/powerpoint/2010/main" val="30441427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Autofit/>
          </a:bodyPr>
          <a:lstStyle/>
          <a:p>
            <a:r>
              <a:rPr lang="en-GB" sz="5400" b="1" dirty="0">
                <a:solidFill>
                  <a:srgbClr val="0070C0"/>
                </a:solidFill>
              </a:rPr>
              <a:t>Competitive advantage of a product or service</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2417947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chemeClr val="bg1">
              <a:lumMod val="75000"/>
            </a:schemeClr>
          </a:solidFill>
        </p:spPr>
        <p:style>
          <a:lnRef idx="2">
            <a:schemeClr val="dk1"/>
          </a:lnRef>
          <a:fillRef idx="1">
            <a:schemeClr val="lt1"/>
          </a:fillRef>
          <a:effectRef idx="0">
            <a:schemeClr val="dk1"/>
          </a:effectRef>
          <a:fontRef idx="minor">
            <a:schemeClr val="dk1"/>
          </a:fontRef>
        </p:style>
        <p:txBody>
          <a:bodyPr/>
          <a:lstStyle/>
          <a:p>
            <a:r>
              <a:rPr lang="en-GB" dirty="0"/>
              <a:t>Definition of competitive advantage</a:t>
            </a:r>
          </a:p>
        </p:txBody>
      </p:sp>
      <p:sp>
        <p:nvSpPr>
          <p:cNvPr id="5" name="Content Placeholder 4"/>
          <p:cNvSpPr>
            <a:spLocks noGrp="1"/>
          </p:cNvSpPr>
          <p:nvPr>
            <p:ph idx="1"/>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dirty="0"/>
              <a:t>An advantage a business has over its competitors, allowing it to generate larger than average turnover for the industry, either in low cost leadership or on price leadership</a:t>
            </a:r>
          </a:p>
          <a:p>
            <a:endParaRPr lang="en-GB" dirty="0"/>
          </a:p>
          <a:p>
            <a:r>
              <a:rPr lang="en-GB" dirty="0"/>
              <a:t>The concept of competitive advantage was first thought of  by Michael Porter in his book called “Competitive Advantage” which was published in the 1980’s (A2 topic)</a:t>
            </a:r>
          </a:p>
          <a:p>
            <a:endParaRPr lang="en-GB" dirty="0"/>
          </a:p>
          <a:p>
            <a:r>
              <a:rPr lang="en-GB" dirty="0"/>
              <a:t>The main idea is that a business can win by being cheaper or by being different</a:t>
            </a:r>
          </a:p>
        </p:txBody>
      </p:sp>
    </p:spTree>
    <p:extLst>
      <p:ext uri="{BB962C8B-B14F-4D97-AF65-F5344CB8AC3E}">
        <p14:creationId xmlns:p14="http://schemas.microsoft.com/office/powerpoint/2010/main" val="24691284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GB" dirty="0"/>
              <a:t>Ways that a business can achieve competitive advantage: Price</a:t>
            </a:r>
          </a:p>
        </p:txBody>
      </p:sp>
      <p:sp>
        <p:nvSpPr>
          <p:cNvPr id="3" name="Content Placeholder 2"/>
          <p:cNvSpPr>
            <a:spLocks noGrp="1"/>
          </p:cNvSpPr>
          <p:nvPr>
            <p:ph sz="half" idx="2"/>
          </p:nvPr>
        </p:nvSpPr>
        <p:spPr/>
        <p:txBody>
          <a:bodyPr/>
          <a:lstStyle/>
          <a:p>
            <a:pPr marL="0" indent="0">
              <a:buNone/>
            </a:pPr>
            <a:endParaRPr lang="en-GB" dirty="0"/>
          </a:p>
        </p:txBody>
      </p:sp>
      <p:sp>
        <p:nvSpPr>
          <p:cNvPr id="4" name="Content Placeholder 3"/>
          <p:cNvSpPr>
            <a:spLocks noGrp="1"/>
          </p:cNvSpPr>
          <p:nvPr>
            <p:ph sz="half" idx="1"/>
          </p:nvPr>
        </p:nvSpPr>
        <p:spPr/>
        <p:style>
          <a:lnRef idx="2">
            <a:schemeClr val="dk1"/>
          </a:lnRef>
          <a:fillRef idx="1">
            <a:schemeClr val="lt1"/>
          </a:fillRef>
          <a:effectRef idx="0">
            <a:schemeClr val="dk1"/>
          </a:effectRef>
          <a:fontRef idx="minor">
            <a:schemeClr val="dk1"/>
          </a:fontRef>
        </p:style>
        <p:txBody>
          <a:bodyPr/>
          <a:lstStyle/>
          <a:p>
            <a:r>
              <a:rPr lang="en-GB" dirty="0"/>
              <a:t>Some businesses choose to use a very low cost model and compete on price</a:t>
            </a:r>
          </a:p>
          <a:p>
            <a:r>
              <a:rPr lang="en-GB" dirty="0"/>
              <a:t>This can be found in many industries including retail and the holiday market</a:t>
            </a:r>
          </a:p>
          <a:p>
            <a:r>
              <a:rPr lang="en-GB" dirty="0">
                <a:solidFill>
                  <a:srgbClr val="FF0000"/>
                </a:solidFill>
              </a:rPr>
              <a:t>How do these types of businesses keep their costs low enough to compete on price?</a:t>
            </a:r>
          </a:p>
          <a:p>
            <a:endParaRPr lang="en-GB" dirty="0"/>
          </a:p>
        </p:txBody>
      </p:sp>
      <p:pic>
        <p:nvPicPr>
          <p:cNvPr id="6" name="Picture 5"/>
          <p:cNvPicPr>
            <a:picLocks noChangeAspect="1"/>
          </p:cNvPicPr>
          <p:nvPr/>
        </p:nvPicPr>
        <p:blipFill>
          <a:blip r:embed="rId3"/>
          <a:stretch>
            <a:fillRect/>
          </a:stretch>
        </p:blipFill>
        <p:spPr>
          <a:xfrm>
            <a:off x="6146800" y="1600201"/>
            <a:ext cx="2743200" cy="1628775"/>
          </a:xfrm>
          <a:prstGeom prst="rect">
            <a:avLst/>
          </a:prstGeom>
        </p:spPr>
      </p:pic>
      <p:pic>
        <p:nvPicPr>
          <p:cNvPr id="7" name="Picture 6"/>
          <p:cNvPicPr>
            <a:picLocks noChangeAspect="1"/>
          </p:cNvPicPr>
          <p:nvPr/>
        </p:nvPicPr>
        <p:blipFill>
          <a:blip r:embed="rId4"/>
          <a:stretch>
            <a:fillRect/>
          </a:stretch>
        </p:blipFill>
        <p:spPr>
          <a:xfrm>
            <a:off x="9093200" y="1676401"/>
            <a:ext cx="2009775" cy="1552575"/>
          </a:xfrm>
          <a:prstGeom prst="rect">
            <a:avLst/>
          </a:prstGeom>
        </p:spPr>
      </p:pic>
      <p:pic>
        <p:nvPicPr>
          <p:cNvPr id="8" name="Picture 7"/>
          <p:cNvPicPr>
            <a:picLocks noChangeAspect="1"/>
          </p:cNvPicPr>
          <p:nvPr/>
        </p:nvPicPr>
        <p:blipFill>
          <a:blip r:embed="rId5"/>
          <a:stretch>
            <a:fillRect/>
          </a:stretch>
        </p:blipFill>
        <p:spPr>
          <a:xfrm>
            <a:off x="6197600" y="3413921"/>
            <a:ext cx="2314575" cy="1724025"/>
          </a:xfrm>
          <a:prstGeom prst="rect">
            <a:avLst/>
          </a:prstGeom>
        </p:spPr>
      </p:pic>
      <p:pic>
        <p:nvPicPr>
          <p:cNvPr id="9" name="Picture 8"/>
          <p:cNvPicPr>
            <a:picLocks noChangeAspect="1"/>
          </p:cNvPicPr>
          <p:nvPr/>
        </p:nvPicPr>
        <p:blipFill>
          <a:blip r:embed="rId6"/>
          <a:stretch>
            <a:fillRect/>
          </a:stretch>
        </p:blipFill>
        <p:spPr>
          <a:xfrm>
            <a:off x="8780462" y="3411539"/>
            <a:ext cx="2533650" cy="1771650"/>
          </a:xfrm>
          <a:prstGeom prst="rect">
            <a:avLst/>
          </a:prstGeom>
        </p:spPr>
      </p:pic>
      <p:pic>
        <p:nvPicPr>
          <p:cNvPr id="10" name="Picture 9"/>
          <p:cNvPicPr>
            <a:picLocks noChangeAspect="1"/>
          </p:cNvPicPr>
          <p:nvPr/>
        </p:nvPicPr>
        <p:blipFill>
          <a:blip r:embed="rId7"/>
          <a:stretch>
            <a:fillRect/>
          </a:stretch>
        </p:blipFill>
        <p:spPr>
          <a:xfrm>
            <a:off x="6146800" y="5365752"/>
            <a:ext cx="2657475" cy="1371600"/>
          </a:xfrm>
          <a:prstGeom prst="rect">
            <a:avLst/>
          </a:prstGeom>
        </p:spPr>
      </p:pic>
      <p:pic>
        <p:nvPicPr>
          <p:cNvPr id="11" name="Picture 10"/>
          <p:cNvPicPr>
            <a:picLocks noChangeAspect="1"/>
          </p:cNvPicPr>
          <p:nvPr/>
        </p:nvPicPr>
        <p:blipFill>
          <a:blip r:embed="rId8"/>
          <a:stretch>
            <a:fillRect/>
          </a:stretch>
        </p:blipFill>
        <p:spPr>
          <a:xfrm>
            <a:off x="9007475" y="5409566"/>
            <a:ext cx="2343150" cy="1419225"/>
          </a:xfrm>
          <a:prstGeom prst="rect">
            <a:avLst/>
          </a:prstGeom>
        </p:spPr>
      </p:pic>
      <p:pic>
        <p:nvPicPr>
          <p:cNvPr id="12" name="Picture 1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076608" y="5817544"/>
            <a:ext cx="2379187" cy="919808"/>
          </a:xfrm>
          <a:prstGeom prst="rect">
            <a:avLst/>
          </a:prstGeom>
        </p:spPr>
      </p:pic>
    </p:spTree>
    <p:extLst>
      <p:ext uri="{BB962C8B-B14F-4D97-AF65-F5344CB8AC3E}">
        <p14:creationId xmlns:p14="http://schemas.microsoft.com/office/powerpoint/2010/main" val="41424861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solidFill>
                  <a:schemeClr val="tx1"/>
                </a:solidFill>
              </a:rPr>
              <a:t>Question</a:t>
            </a:r>
          </a:p>
        </p:txBody>
      </p:sp>
      <p:sp>
        <p:nvSpPr>
          <p:cNvPr id="7" name="Content Placeholder 6"/>
          <p:cNvSpPr>
            <a:spLocks noGrp="1"/>
          </p:cNvSpPr>
          <p:nvPr>
            <p:ph sz="half" idx="1"/>
          </p:nvPr>
        </p:nvSpPr>
        <p:spPr>
          <a:xfrm>
            <a:off x="838200" y="1825625"/>
            <a:ext cx="3995058" cy="4351338"/>
          </a:xfrm>
        </p:spPr>
        <p:txBody>
          <a:bodyPr/>
          <a:lstStyle/>
          <a:p>
            <a:r>
              <a:rPr lang="en-GB" dirty="0"/>
              <a:t>What processes or ingredients can you add to fish to add value to the product and make it more appealing to consumers?</a:t>
            </a:r>
          </a:p>
        </p:txBody>
      </p:sp>
      <p:pic>
        <p:nvPicPr>
          <p:cNvPr id="6" name="Picture 5"/>
          <p:cNvPicPr>
            <a:picLocks noChangeAspect="1"/>
          </p:cNvPicPr>
          <p:nvPr/>
        </p:nvPicPr>
        <p:blipFill>
          <a:blip r:embed="rId3"/>
          <a:stretch>
            <a:fillRect/>
          </a:stretch>
        </p:blipFill>
        <p:spPr>
          <a:xfrm>
            <a:off x="5543550" y="365125"/>
            <a:ext cx="6648450" cy="4886325"/>
          </a:xfrm>
          <a:prstGeom prst="rect">
            <a:avLst/>
          </a:prstGeom>
        </p:spPr>
      </p:pic>
    </p:spTree>
    <p:extLst>
      <p:ext uri="{BB962C8B-B14F-4D97-AF65-F5344CB8AC3E}">
        <p14:creationId xmlns:p14="http://schemas.microsoft.com/office/powerpoint/2010/main" val="34328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GB" dirty="0"/>
              <a:t>Ways that a business can achieve competitive advantage: Added Value</a:t>
            </a:r>
          </a:p>
        </p:txBody>
      </p:sp>
      <p:sp>
        <p:nvSpPr>
          <p:cNvPr id="5" name="Text Placeholder 4"/>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sz="3200" dirty="0"/>
              <a:t>Added value can be achieved through a process </a:t>
            </a:r>
          </a:p>
          <a:p>
            <a:r>
              <a:rPr lang="en-GB" sz="3200" dirty="0"/>
              <a:t>Birds Eye takes Cod and Pollock and adds value to the fish and produces a range of fish products</a:t>
            </a:r>
          </a:p>
          <a:p>
            <a:r>
              <a:rPr lang="en-GB" sz="3200" dirty="0">
                <a:solidFill>
                  <a:srgbClr val="FF0000"/>
                </a:solidFill>
              </a:rPr>
              <a:t>What 3 processes do you think are applied to the fish to produce the product at the bottom?</a:t>
            </a:r>
          </a:p>
        </p:txBody>
      </p:sp>
      <p:sp>
        <p:nvSpPr>
          <p:cNvPr id="4" name="Content Placeholder 3"/>
          <p:cNvSpPr>
            <a:spLocks noGrp="1"/>
          </p:cNvSpPr>
          <p:nvPr>
            <p:ph sz="half" idx="2"/>
          </p:nvPr>
        </p:nvSpPr>
        <p:spPr/>
        <p:txBody>
          <a:bodyPr>
            <a:normAutofit fontScale="92500" lnSpcReduction="10000"/>
          </a:bodyPr>
          <a:lstStyle/>
          <a:p>
            <a:endParaRPr lang="en-GB"/>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217894" y="2682269"/>
            <a:ext cx="3509963" cy="1098363"/>
          </a:xfrm>
          <a:prstGeom prst="rect">
            <a:avLst/>
          </a:prstGeom>
        </p:spPr>
      </p:pic>
      <p:pic>
        <p:nvPicPr>
          <p:cNvPr id="7" name="Picture 6"/>
          <p:cNvPicPr>
            <a:picLocks noChangeAspect="1"/>
          </p:cNvPicPr>
          <p:nvPr/>
        </p:nvPicPr>
        <p:blipFill>
          <a:blip r:embed="rId4"/>
          <a:stretch>
            <a:fillRect/>
          </a:stretch>
        </p:blipFill>
        <p:spPr>
          <a:xfrm>
            <a:off x="6373949" y="4160044"/>
            <a:ext cx="3596716" cy="2401433"/>
          </a:xfrm>
          <a:prstGeom prst="rect">
            <a:avLst/>
          </a:prstGeom>
        </p:spPr>
      </p:pic>
      <p:sp>
        <p:nvSpPr>
          <p:cNvPr id="11" name="TextBox 10"/>
          <p:cNvSpPr txBox="1"/>
          <p:nvPr/>
        </p:nvSpPr>
        <p:spPr>
          <a:xfrm>
            <a:off x="6075667" y="1523067"/>
            <a:ext cx="3794416" cy="707886"/>
          </a:xfrm>
          <a:prstGeom prst="rect">
            <a:avLst/>
          </a:prstGeom>
          <a:solidFill>
            <a:schemeClr val="accent2"/>
          </a:solidFill>
          <a:ln w="12700" cap="flat" cmpd="sng" algn="ctr">
            <a:solidFill>
              <a:srgbClr val="4472C4">
                <a:shade val="50000"/>
              </a:srgbClr>
            </a:solidFill>
            <a:prstDash val="solid"/>
            <a:miter lim="800000"/>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2000" b="0" i="0" u="none" strike="noStrike" kern="0" cap="none" spc="0" normalizeH="0" baseline="0" noProof="0" dirty="0">
                <a:ln>
                  <a:noFill/>
                </a:ln>
                <a:solidFill>
                  <a:prstClr val="white"/>
                </a:solidFill>
                <a:effectLst/>
                <a:uLnTx/>
                <a:uFillTx/>
                <a:latin typeface="Arial Rounded MT Bold" panose="020F0704030504030204" pitchFamily="34" charset="0"/>
              </a:rPr>
              <a:t>Which of these two types of product is more appealing?</a:t>
            </a:r>
          </a:p>
        </p:txBody>
      </p:sp>
    </p:spTree>
    <p:extLst>
      <p:ext uri="{BB962C8B-B14F-4D97-AF65-F5344CB8AC3E}">
        <p14:creationId xmlns:p14="http://schemas.microsoft.com/office/powerpoint/2010/main" val="967074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solidFill>
                  <a:schemeClr val="tx1"/>
                </a:solidFill>
              </a:rPr>
              <a:t>Question</a:t>
            </a:r>
          </a:p>
        </p:txBody>
      </p:sp>
      <p:sp>
        <p:nvSpPr>
          <p:cNvPr id="7" name="Content Placeholder 6"/>
          <p:cNvSpPr>
            <a:spLocks noGrp="1"/>
          </p:cNvSpPr>
          <p:nvPr>
            <p:ph sz="half" idx="1"/>
          </p:nvPr>
        </p:nvSpPr>
        <p:spPr>
          <a:xfrm>
            <a:off x="838200" y="1825625"/>
            <a:ext cx="3995058" cy="4351338"/>
          </a:xfrm>
        </p:spPr>
        <p:txBody>
          <a:bodyPr/>
          <a:lstStyle/>
          <a:p>
            <a:r>
              <a:rPr lang="en-GB" dirty="0"/>
              <a:t>What is the difference between invention an innovation?</a:t>
            </a:r>
          </a:p>
        </p:txBody>
      </p:sp>
      <p:pic>
        <p:nvPicPr>
          <p:cNvPr id="6" name="Picture 5"/>
          <p:cNvPicPr>
            <a:picLocks noChangeAspect="1"/>
          </p:cNvPicPr>
          <p:nvPr/>
        </p:nvPicPr>
        <p:blipFill>
          <a:blip r:embed="rId3"/>
          <a:stretch>
            <a:fillRect/>
          </a:stretch>
        </p:blipFill>
        <p:spPr>
          <a:xfrm>
            <a:off x="5543550" y="365125"/>
            <a:ext cx="6648450" cy="4886325"/>
          </a:xfrm>
          <a:prstGeom prst="rect">
            <a:avLst/>
          </a:prstGeom>
        </p:spPr>
      </p:pic>
    </p:spTree>
    <p:extLst>
      <p:ext uri="{BB962C8B-B14F-4D97-AF65-F5344CB8AC3E}">
        <p14:creationId xmlns:p14="http://schemas.microsoft.com/office/powerpoint/2010/main" val="601513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Starter</a:t>
            </a:r>
          </a:p>
        </p:txBody>
      </p:sp>
      <p:sp>
        <p:nvSpPr>
          <p:cNvPr id="3" name="Content Placeholder 2"/>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lstStyle/>
          <a:p>
            <a:r>
              <a:rPr lang="en-GB" dirty="0"/>
              <a:t>Mars Bar, come up with as many new product ideas as you can in 3 minutes</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160979" y="3109459"/>
            <a:ext cx="3143250" cy="2657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83090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GB" dirty="0"/>
              <a:t>Ways that a business can achieve competitive advantage: Innovation</a:t>
            </a:r>
          </a:p>
        </p:txBody>
      </p:sp>
      <p:pic>
        <p:nvPicPr>
          <p:cNvPr id="6" name="Content Placeholder 5">
            <a:hlinkClick r:id="rId3"/>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706296" y="1600201"/>
            <a:ext cx="5028847" cy="45259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lnSpcReduction="10000"/>
          </a:bodyPr>
          <a:lstStyle/>
          <a:p>
            <a:r>
              <a:rPr lang="en-GB" sz="2000" dirty="0"/>
              <a:t>“Like everyone we get frustrated by products that don’t work properly. As design engineers we do something about it. We’re all about invention and improvement.” James Dyson</a:t>
            </a:r>
          </a:p>
          <a:p>
            <a:endParaRPr lang="en-GB" dirty="0"/>
          </a:p>
          <a:p>
            <a:r>
              <a:rPr lang="en-GB" dirty="0"/>
              <a:t>In 1978 James Dyson created 5127 prototypes and took 5 years to create the first bagless vacuum cleaner</a:t>
            </a:r>
          </a:p>
          <a:p>
            <a:r>
              <a:rPr lang="en-GB" dirty="0">
                <a:solidFill>
                  <a:srgbClr val="FF0000"/>
                </a:solidFill>
              </a:rPr>
              <a:t>What other products does Dyson produce, and how are they innovative?</a:t>
            </a:r>
          </a:p>
        </p:txBody>
      </p:sp>
    </p:spTree>
    <p:extLst>
      <p:ext uri="{BB962C8B-B14F-4D97-AF65-F5344CB8AC3E}">
        <p14:creationId xmlns:p14="http://schemas.microsoft.com/office/powerpoint/2010/main" val="270072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solidFill>
                  <a:schemeClr val="tx1"/>
                </a:solidFill>
              </a:rPr>
              <a:t>Question</a:t>
            </a:r>
          </a:p>
        </p:txBody>
      </p:sp>
      <p:sp>
        <p:nvSpPr>
          <p:cNvPr id="7" name="Content Placeholder 6"/>
          <p:cNvSpPr>
            <a:spLocks noGrp="1"/>
          </p:cNvSpPr>
          <p:nvPr>
            <p:ph sz="half" idx="1"/>
          </p:nvPr>
        </p:nvSpPr>
        <p:spPr>
          <a:xfrm>
            <a:off x="838200" y="1825625"/>
            <a:ext cx="3995058" cy="4351338"/>
          </a:xfrm>
        </p:spPr>
        <p:txBody>
          <a:bodyPr/>
          <a:lstStyle/>
          <a:p>
            <a:r>
              <a:rPr lang="en-GB" dirty="0"/>
              <a:t>Can you guess at the brand name of the </a:t>
            </a:r>
            <a:r>
              <a:rPr lang="en-GB" b="1" dirty="0"/>
              <a:t>most</a:t>
            </a:r>
            <a:r>
              <a:rPr lang="en-GB" dirty="0"/>
              <a:t> and the </a:t>
            </a:r>
            <a:r>
              <a:rPr lang="en-GB" b="1" dirty="0"/>
              <a:t>least</a:t>
            </a:r>
            <a:r>
              <a:rPr lang="en-GB" dirty="0"/>
              <a:t> reliable car?</a:t>
            </a:r>
          </a:p>
        </p:txBody>
      </p:sp>
      <p:pic>
        <p:nvPicPr>
          <p:cNvPr id="6" name="Picture 5"/>
          <p:cNvPicPr>
            <a:picLocks noChangeAspect="1"/>
          </p:cNvPicPr>
          <p:nvPr/>
        </p:nvPicPr>
        <p:blipFill>
          <a:blip r:embed="rId3"/>
          <a:stretch>
            <a:fillRect/>
          </a:stretch>
        </p:blipFill>
        <p:spPr>
          <a:xfrm>
            <a:off x="5543550" y="365125"/>
            <a:ext cx="6648450" cy="4886325"/>
          </a:xfrm>
          <a:prstGeom prst="rect">
            <a:avLst/>
          </a:prstGeom>
        </p:spPr>
      </p:pic>
    </p:spTree>
    <p:extLst>
      <p:ext uri="{BB962C8B-B14F-4D97-AF65-F5344CB8AC3E}">
        <p14:creationId xmlns:p14="http://schemas.microsoft.com/office/powerpoint/2010/main" val="3338402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GB" dirty="0"/>
              <a:t>Ways that a business can achieve competitive advantage: Reliability</a:t>
            </a:r>
          </a:p>
        </p:txBody>
      </p:sp>
      <p:sp>
        <p:nvSpPr>
          <p:cNvPr id="5" name="Text Placeholder 4"/>
          <p:cNvSpPr>
            <a:spLocks noGrp="1"/>
          </p:cNvSpPr>
          <p:nvPr>
            <p:ph sz="half" idx="2"/>
          </p:nvPr>
        </p:nvSpPr>
        <p:spPr/>
        <p:style>
          <a:lnRef idx="2">
            <a:schemeClr val="accent4"/>
          </a:lnRef>
          <a:fillRef idx="1">
            <a:schemeClr val="lt1"/>
          </a:fillRef>
          <a:effectRef idx="0">
            <a:schemeClr val="accent4"/>
          </a:effectRef>
          <a:fontRef idx="minor">
            <a:schemeClr val="dk1"/>
          </a:fontRef>
        </p:style>
        <p:txBody>
          <a:bodyPr>
            <a:normAutofit fontScale="92500" lnSpcReduction="20000"/>
          </a:bodyPr>
          <a:lstStyle/>
          <a:p>
            <a:r>
              <a:rPr lang="en-GB" sz="3600" dirty="0"/>
              <a:t>Lexus NX voted UK’s  most reliable car by Auto Express</a:t>
            </a:r>
          </a:p>
          <a:p>
            <a:endParaRPr lang="en-GB" sz="3600" dirty="0"/>
          </a:p>
          <a:p>
            <a:r>
              <a:rPr lang="en-GB" sz="3600" dirty="0"/>
              <a:t>Why is reliability important in the car market?</a:t>
            </a:r>
          </a:p>
          <a:p>
            <a:r>
              <a:rPr lang="en-GB" sz="3600" dirty="0"/>
              <a:t>What other products would reliability be one of the most important factors and selling features  e.g. parachute?</a:t>
            </a:r>
          </a:p>
        </p:txBody>
      </p:sp>
      <p:sp>
        <p:nvSpPr>
          <p:cNvPr id="3" name="TextBox 2"/>
          <p:cNvSpPr txBox="1"/>
          <p:nvPr/>
        </p:nvSpPr>
        <p:spPr>
          <a:xfrm>
            <a:off x="297712" y="5316279"/>
            <a:ext cx="5464709" cy="646331"/>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GB" dirty="0">
                <a:solidFill>
                  <a:schemeClr val="tx1"/>
                </a:solidFill>
                <a:latin typeface="Arial Rounded MT Bold" panose="020F0704030504030204" pitchFamily="34" charset="0"/>
              </a:rPr>
              <a:t>What do you think was the least reliable car?</a:t>
            </a:r>
          </a:p>
          <a:p>
            <a:r>
              <a:rPr lang="en-GB" dirty="0">
                <a:solidFill>
                  <a:schemeClr val="tx1"/>
                </a:solidFill>
                <a:latin typeface="Arial Rounded MT Bold" panose="020F0704030504030204" pitchFamily="34" charset="0"/>
              </a:rPr>
              <a:t>Press esc for the answer</a:t>
            </a:r>
          </a:p>
        </p:txBody>
      </p:sp>
      <p:pic>
        <p:nvPicPr>
          <p:cNvPr id="1026" name="Picture 2" descr="Image result for lexus nx"/>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843280" y="2240425"/>
            <a:ext cx="4908192" cy="32394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13844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6C1C33-07B4-42AD-8175-26FD6B402A85}"/>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A09E52C8-7304-44CC-8D12-73CA34A555BD}"/>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6A672E2D-0D63-48A8-83A2-9FEF8EA4A552}"/>
              </a:ext>
            </a:extLst>
          </p:cNvPr>
          <p:cNvSpPr>
            <a:spLocks noGrp="1"/>
          </p:cNvSpPr>
          <p:nvPr>
            <p:ph sz="half" idx="2"/>
          </p:nvPr>
        </p:nvSpPr>
        <p:spPr/>
        <p:txBody>
          <a:bodyPr/>
          <a:lstStyle/>
          <a:p>
            <a:endParaRPr lang="en-GB"/>
          </a:p>
        </p:txBody>
      </p:sp>
      <p:pic>
        <p:nvPicPr>
          <p:cNvPr id="2050" name="Picture 2" descr="2019 UK Vehicle Dependability Study">
            <a:extLst>
              <a:ext uri="{FF2B5EF4-FFF2-40B4-BE49-F238E27FC236}">
                <a16:creationId xmlns:a16="http://schemas.microsoft.com/office/drawing/2014/main" id="{F7522304-32FB-4459-9641-6F856568BE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663" y="0"/>
            <a:ext cx="5145087"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0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solidFill>
                  <a:schemeClr val="tx1"/>
                </a:solidFill>
              </a:rPr>
              <a:t>Question</a:t>
            </a:r>
          </a:p>
        </p:txBody>
      </p:sp>
      <p:sp>
        <p:nvSpPr>
          <p:cNvPr id="7" name="Content Placeholder 6"/>
          <p:cNvSpPr>
            <a:spLocks noGrp="1"/>
          </p:cNvSpPr>
          <p:nvPr>
            <p:ph sz="half" idx="1"/>
          </p:nvPr>
        </p:nvSpPr>
        <p:spPr>
          <a:xfrm>
            <a:off x="838200" y="1825625"/>
            <a:ext cx="3995058" cy="4351338"/>
          </a:xfrm>
        </p:spPr>
        <p:txBody>
          <a:bodyPr/>
          <a:lstStyle/>
          <a:p>
            <a:r>
              <a:rPr lang="en-GB" dirty="0"/>
              <a:t>Can you explain what a </a:t>
            </a:r>
            <a:r>
              <a:rPr lang="en-GB" b="1" dirty="0" err="1"/>
              <a:t>Vileda</a:t>
            </a:r>
            <a:r>
              <a:rPr lang="en-GB" dirty="0"/>
              <a:t> product is or what kinds of products they make?</a:t>
            </a:r>
          </a:p>
        </p:txBody>
      </p:sp>
      <p:pic>
        <p:nvPicPr>
          <p:cNvPr id="6" name="Picture 5"/>
          <p:cNvPicPr>
            <a:picLocks noChangeAspect="1"/>
          </p:cNvPicPr>
          <p:nvPr/>
        </p:nvPicPr>
        <p:blipFill>
          <a:blip r:embed="rId3"/>
          <a:stretch>
            <a:fillRect/>
          </a:stretch>
        </p:blipFill>
        <p:spPr>
          <a:xfrm>
            <a:off x="5543550" y="365125"/>
            <a:ext cx="6648450" cy="4886325"/>
          </a:xfrm>
          <a:prstGeom prst="rect">
            <a:avLst/>
          </a:prstGeom>
        </p:spPr>
      </p:pic>
    </p:spTree>
    <p:extLst>
      <p:ext uri="{BB962C8B-B14F-4D97-AF65-F5344CB8AC3E}">
        <p14:creationId xmlns:p14="http://schemas.microsoft.com/office/powerpoint/2010/main" val="29768928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GB" dirty="0"/>
              <a:t>Ways that a business can achieve competitive advantage: Quality</a:t>
            </a:r>
          </a:p>
        </p:txBody>
      </p:sp>
      <p:pic>
        <p:nvPicPr>
          <p:cNvPr id="3" name="Content Placeholder 2">
            <a:hlinkClick r:id="rId2"/>
          </p:cNvPr>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609600" y="1888755"/>
            <a:ext cx="5384800" cy="39488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sz="half" idx="2"/>
          </p:nvPr>
        </p:nvSpPr>
        <p:spPr/>
        <p:style>
          <a:lnRef idx="2">
            <a:schemeClr val="accent4"/>
          </a:lnRef>
          <a:fillRef idx="1">
            <a:schemeClr val="lt1"/>
          </a:fillRef>
          <a:effectRef idx="0">
            <a:schemeClr val="accent4"/>
          </a:effectRef>
          <a:fontRef idx="minor">
            <a:schemeClr val="dk1"/>
          </a:fontRef>
        </p:style>
        <p:txBody>
          <a:bodyPr>
            <a:normAutofit lnSpcReduction="10000"/>
          </a:bodyPr>
          <a:lstStyle/>
          <a:p>
            <a:r>
              <a:rPr lang="en-GB" sz="2000" dirty="0" err="1"/>
              <a:t>Vileda</a:t>
            </a:r>
            <a:r>
              <a:rPr lang="en-GB" sz="2000" dirty="0"/>
              <a:t> makes cleaning products and over the last 60 years the family-run business has put together a broad product portfolio and established itself as a market leader in the mechanical cleaning products sector. </a:t>
            </a:r>
          </a:p>
          <a:p>
            <a:endParaRPr lang="en-GB" sz="2000" dirty="0"/>
          </a:p>
          <a:p>
            <a:r>
              <a:rPr lang="en-GB" sz="2000" dirty="0"/>
              <a:t>Their  focus has consistently remained on the highest quality standards as well as consumer and customer satisfaction.</a:t>
            </a:r>
          </a:p>
          <a:p>
            <a:endParaRPr lang="en-GB" sz="2000" dirty="0"/>
          </a:p>
          <a:p>
            <a:r>
              <a:rPr lang="en-GB" sz="2000" dirty="0"/>
              <a:t>Alongside the consumer benefit, particular importance is placed on stability and durability of the products, all of which are designed and manufactured using the latest technologies.</a:t>
            </a:r>
            <a:endParaRPr lang="en-GB" sz="2800" dirty="0"/>
          </a:p>
          <a:p>
            <a:endParaRPr lang="en-GB" dirty="0"/>
          </a:p>
        </p:txBody>
      </p:sp>
      <p:pic>
        <p:nvPicPr>
          <p:cNvPr id="6" name="Picture 5"/>
          <p:cNvPicPr>
            <a:picLocks noChangeAspect="1"/>
          </p:cNvPicPr>
          <p:nvPr/>
        </p:nvPicPr>
        <p:blipFill>
          <a:blip r:embed="rId4"/>
          <a:stretch>
            <a:fillRect/>
          </a:stretch>
        </p:blipFill>
        <p:spPr>
          <a:xfrm>
            <a:off x="2706755" y="6126164"/>
            <a:ext cx="1485900" cy="523875"/>
          </a:xfrm>
          <a:prstGeom prst="rect">
            <a:avLst/>
          </a:prstGeom>
        </p:spPr>
      </p:pic>
    </p:spTree>
    <p:extLst>
      <p:ext uri="{BB962C8B-B14F-4D97-AF65-F5344CB8AC3E}">
        <p14:creationId xmlns:p14="http://schemas.microsoft.com/office/powerpoint/2010/main" val="2315254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solidFill>
                  <a:schemeClr val="tx1"/>
                </a:solidFill>
              </a:rPr>
              <a:t>Question</a:t>
            </a:r>
          </a:p>
        </p:txBody>
      </p:sp>
      <p:sp>
        <p:nvSpPr>
          <p:cNvPr id="7" name="Content Placeholder 6"/>
          <p:cNvSpPr>
            <a:spLocks noGrp="1"/>
          </p:cNvSpPr>
          <p:nvPr>
            <p:ph sz="half" idx="1"/>
          </p:nvPr>
        </p:nvSpPr>
        <p:spPr>
          <a:xfrm>
            <a:off x="838200" y="1825625"/>
            <a:ext cx="3995058" cy="4351338"/>
          </a:xfrm>
        </p:spPr>
        <p:txBody>
          <a:bodyPr/>
          <a:lstStyle/>
          <a:p>
            <a:r>
              <a:rPr lang="en-GB" dirty="0"/>
              <a:t>Can you guess which of these 4 companies is British?</a:t>
            </a:r>
          </a:p>
        </p:txBody>
      </p:sp>
      <p:sp>
        <p:nvSpPr>
          <p:cNvPr id="8" name="Content Placeholder 7"/>
          <p:cNvSpPr>
            <a:spLocks noGrp="1"/>
          </p:cNvSpPr>
          <p:nvPr>
            <p:ph sz="half" idx="2"/>
          </p:nvPr>
        </p:nvSpPr>
        <p:spPr/>
        <p:txBody>
          <a:bodyPr/>
          <a:lstStyle/>
          <a:p>
            <a:endParaRPr lang="en-GB"/>
          </a:p>
        </p:txBody>
      </p:sp>
      <p:pic>
        <p:nvPicPr>
          <p:cNvPr id="6" name="Picture 5"/>
          <p:cNvPicPr>
            <a:picLocks noChangeAspect="1"/>
          </p:cNvPicPr>
          <p:nvPr/>
        </p:nvPicPr>
        <p:blipFill>
          <a:blip r:embed="rId3"/>
          <a:stretch>
            <a:fillRect/>
          </a:stretch>
        </p:blipFill>
        <p:spPr>
          <a:xfrm>
            <a:off x="5543550" y="365125"/>
            <a:ext cx="6648450" cy="4886325"/>
          </a:xfrm>
          <a:prstGeom prst="rect">
            <a:avLst/>
          </a:prstGeom>
        </p:spPr>
      </p:pic>
      <p:pic>
        <p:nvPicPr>
          <p:cNvPr id="9" name="Picture 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91808" y="5017454"/>
            <a:ext cx="1217992" cy="1299469"/>
          </a:xfrm>
          <a:prstGeom prst="rect">
            <a:avLst/>
          </a:prstGeom>
        </p:spPr>
      </p:pic>
      <p:pic>
        <p:nvPicPr>
          <p:cNvPr id="10" name="Pictur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97890" y="5017454"/>
            <a:ext cx="854911" cy="1393505"/>
          </a:xfrm>
          <a:prstGeom prst="rect">
            <a:avLst/>
          </a:prstGeom>
        </p:spPr>
      </p:pic>
      <p:pic>
        <p:nvPicPr>
          <p:cNvPr id="11" name="Picture 10"/>
          <p:cNvPicPr>
            <a:picLocks noChangeAspect="1"/>
          </p:cNvPicPr>
          <p:nvPr/>
        </p:nvPicPr>
        <p:blipFill>
          <a:blip r:embed="rId6"/>
          <a:stretch>
            <a:fillRect/>
          </a:stretch>
        </p:blipFill>
        <p:spPr>
          <a:xfrm>
            <a:off x="3822437" y="5079285"/>
            <a:ext cx="1269841" cy="1269841"/>
          </a:xfrm>
          <a:prstGeom prst="rect">
            <a:avLst/>
          </a:prstGeom>
        </p:spPr>
      </p:pic>
      <p:pic>
        <p:nvPicPr>
          <p:cNvPr id="12" name="Picture 11"/>
          <p:cNvPicPr>
            <a:picLocks noChangeAspect="1"/>
          </p:cNvPicPr>
          <p:nvPr/>
        </p:nvPicPr>
        <p:blipFill>
          <a:blip r:embed="rId7"/>
          <a:stretch>
            <a:fillRect/>
          </a:stretch>
        </p:blipFill>
        <p:spPr>
          <a:xfrm>
            <a:off x="5333314" y="5230327"/>
            <a:ext cx="2118378" cy="974454"/>
          </a:xfrm>
          <a:prstGeom prst="rect">
            <a:avLst/>
          </a:prstGeom>
        </p:spPr>
      </p:pic>
    </p:spTree>
    <p:extLst>
      <p:ext uri="{BB962C8B-B14F-4D97-AF65-F5344CB8AC3E}">
        <p14:creationId xmlns:p14="http://schemas.microsoft.com/office/powerpoint/2010/main" val="14745045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1341394" cy="1143000"/>
          </a:xfrm>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GB" dirty="0"/>
              <a:t>Ways that a business can achieve competitive advantage: Reputation</a:t>
            </a:r>
          </a:p>
        </p:txBody>
      </p:sp>
      <p:pic>
        <p:nvPicPr>
          <p:cNvPr id="6" name="Content Placeholder 5"/>
          <p:cNvPicPr>
            <a:picLocks noGrp="1" noChangeAspect="1"/>
          </p:cNvPicPr>
          <p:nvPr>
            <p:ph sz="half" idx="1"/>
          </p:nvPr>
        </p:nvPicPr>
        <p:blipFill>
          <a:blip r:embed="rId3"/>
          <a:stretch>
            <a:fillRect/>
          </a:stretch>
        </p:blipFill>
        <p:spPr>
          <a:xfrm>
            <a:off x="1230312" y="2324894"/>
            <a:ext cx="4143375" cy="30765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sz="half" idx="2"/>
          </p:nvPr>
        </p:nvSpPr>
        <p:spPr>
          <a:xfrm>
            <a:off x="5603357" y="1417638"/>
            <a:ext cx="6347637" cy="5165723"/>
          </a:xfrm>
        </p:spPr>
        <p:style>
          <a:lnRef idx="2">
            <a:schemeClr val="accent4"/>
          </a:lnRef>
          <a:fillRef idx="1">
            <a:schemeClr val="lt1"/>
          </a:fillRef>
          <a:effectRef idx="0">
            <a:schemeClr val="accent4"/>
          </a:effectRef>
          <a:fontRef idx="minor">
            <a:schemeClr val="dk1"/>
          </a:fontRef>
        </p:style>
        <p:txBody>
          <a:bodyPr>
            <a:noAutofit/>
          </a:bodyPr>
          <a:lstStyle/>
          <a:p>
            <a:r>
              <a:rPr lang="en-GB" sz="2400" dirty="0"/>
              <a:t>The LEGO Group is a privately held, family-owned company with headquarters in Denmark</a:t>
            </a:r>
          </a:p>
          <a:p>
            <a:r>
              <a:rPr lang="en-GB" sz="2400" dirty="0"/>
              <a:t>Founded in 1932 by Ole Kirk Kristiansen, and based on the iconic LEGO® brick, it is one of the world's leading manufacturers of play materials</a:t>
            </a:r>
          </a:p>
          <a:p>
            <a:r>
              <a:rPr lang="en-GB" sz="2400" dirty="0"/>
              <a:t>Guided by the company spirit: "Only the best is good enough”, the company is committed to the development of children and aims to inspire and develop the builders of tomorrow through creative play and learning</a:t>
            </a:r>
          </a:p>
        </p:txBody>
      </p:sp>
      <p:pic>
        <p:nvPicPr>
          <p:cNvPr id="7" name="Picture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0312" y="1825103"/>
            <a:ext cx="4063957" cy="296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TextBox 2"/>
          <p:cNvSpPr txBox="1"/>
          <p:nvPr/>
        </p:nvSpPr>
        <p:spPr>
          <a:xfrm>
            <a:off x="1271923" y="5756832"/>
            <a:ext cx="4101764" cy="369332"/>
          </a:xfrm>
          <a:prstGeom prst="rect">
            <a:avLst/>
          </a:prstGeom>
          <a:noFill/>
        </p:spPr>
        <p:txBody>
          <a:bodyPr wrap="none" rtlCol="0">
            <a:spAutoFit/>
          </a:bodyPr>
          <a:lstStyle/>
          <a:p>
            <a:r>
              <a:rPr lang="en-GB" dirty="0"/>
              <a:t>Answer is Rolls Royce is a British company</a:t>
            </a:r>
          </a:p>
        </p:txBody>
      </p:sp>
    </p:spTree>
    <p:extLst>
      <p:ext uri="{BB962C8B-B14F-4D97-AF65-F5344CB8AC3E}">
        <p14:creationId xmlns:p14="http://schemas.microsoft.com/office/powerpoint/2010/main" val="109655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GB" dirty="0"/>
              <a:t>Ways that a business can achieve competitive advantage: Advertising</a:t>
            </a:r>
          </a:p>
        </p:txBody>
      </p:sp>
      <p:pic>
        <p:nvPicPr>
          <p:cNvPr id="6" name="Content Placeholder 5">
            <a:hlinkClick r:id="rId3"/>
          </p:cNvPr>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09600" y="2201600"/>
            <a:ext cx="5384800" cy="332316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Text Placeholder 4"/>
          <p:cNvSpPr>
            <a:spLocks noGrp="1"/>
          </p:cNvSpPr>
          <p:nvPr>
            <p:ph sz="half" idx="2"/>
          </p:nvPr>
        </p:nvSpPr>
        <p:spPr/>
        <p:style>
          <a:lnRef idx="2">
            <a:schemeClr val="dk1"/>
          </a:lnRef>
          <a:fillRef idx="1">
            <a:schemeClr val="lt1"/>
          </a:fillRef>
          <a:effectRef idx="0">
            <a:schemeClr val="dk1"/>
          </a:effectRef>
          <a:fontRef idx="minor">
            <a:schemeClr val="dk1"/>
          </a:fontRef>
        </p:style>
        <p:txBody>
          <a:bodyPr>
            <a:normAutofit/>
          </a:bodyPr>
          <a:lstStyle/>
          <a:p>
            <a:r>
              <a:rPr lang="en-GB" sz="2800" dirty="0"/>
              <a:t>A business can advertise to raise awareness of the brand, remind customers or inform them of product features</a:t>
            </a:r>
          </a:p>
          <a:p>
            <a:r>
              <a:rPr lang="en-GB" sz="2400" b="1" dirty="0" err="1"/>
              <a:t>McVitie's</a:t>
            </a:r>
            <a:r>
              <a:rPr lang="en-GB" sz="2400" dirty="0"/>
              <a:t> is a British snack food brand owned by United Biscuits. Their advert on the left was voted the most popular advert of 2016 try </a:t>
            </a:r>
            <a:r>
              <a:rPr lang="en-GB" sz="2400" dirty="0">
                <a:hlinkClick r:id="rId5"/>
              </a:rPr>
              <a:t>these</a:t>
            </a:r>
            <a:r>
              <a:rPr lang="en-GB" sz="2400" dirty="0"/>
              <a:t> and vote on which one you like the best</a:t>
            </a:r>
          </a:p>
        </p:txBody>
      </p:sp>
      <p:pic>
        <p:nvPicPr>
          <p:cNvPr id="4" name="Picture 3"/>
          <p:cNvPicPr>
            <a:picLocks noChangeAspect="1"/>
          </p:cNvPicPr>
          <p:nvPr/>
        </p:nvPicPr>
        <p:blipFill>
          <a:blip r:embed="rId6"/>
          <a:stretch>
            <a:fillRect/>
          </a:stretch>
        </p:blipFill>
        <p:spPr>
          <a:xfrm>
            <a:off x="7958138" y="5422902"/>
            <a:ext cx="2219325" cy="885825"/>
          </a:xfrm>
          <a:prstGeom prst="rect">
            <a:avLst/>
          </a:prstGeom>
        </p:spPr>
      </p:pic>
    </p:spTree>
    <p:extLst>
      <p:ext uri="{BB962C8B-B14F-4D97-AF65-F5344CB8AC3E}">
        <p14:creationId xmlns:p14="http://schemas.microsoft.com/office/powerpoint/2010/main" val="21259446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solidFill>
                  <a:schemeClr val="tx1"/>
                </a:solidFill>
              </a:rPr>
              <a:t>Question</a:t>
            </a:r>
          </a:p>
        </p:txBody>
      </p:sp>
      <p:sp>
        <p:nvSpPr>
          <p:cNvPr id="7" name="Content Placeholder 6"/>
          <p:cNvSpPr>
            <a:spLocks noGrp="1"/>
          </p:cNvSpPr>
          <p:nvPr>
            <p:ph sz="half" idx="1"/>
          </p:nvPr>
        </p:nvSpPr>
        <p:spPr>
          <a:xfrm>
            <a:off x="838200" y="1825625"/>
            <a:ext cx="3995058" cy="4351338"/>
          </a:xfrm>
        </p:spPr>
        <p:txBody>
          <a:bodyPr/>
          <a:lstStyle/>
          <a:p>
            <a:r>
              <a:rPr lang="en-GB" dirty="0"/>
              <a:t>Which country is the Superdry clothing brand from?</a:t>
            </a:r>
          </a:p>
          <a:p>
            <a:pPr lvl="1"/>
            <a:r>
              <a:rPr lang="en-GB" dirty="0"/>
              <a:t>Japan</a:t>
            </a:r>
          </a:p>
          <a:p>
            <a:pPr lvl="1"/>
            <a:r>
              <a:rPr lang="en-GB" dirty="0"/>
              <a:t>Taiwan</a:t>
            </a:r>
          </a:p>
          <a:p>
            <a:pPr lvl="1"/>
            <a:r>
              <a:rPr lang="en-GB" dirty="0"/>
              <a:t>South Korea</a:t>
            </a:r>
          </a:p>
          <a:p>
            <a:pPr lvl="1"/>
            <a:r>
              <a:rPr lang="en-GB" dirty="0"/>
              <a:t>China</a:t>
            </a:r>
          </a:p>
          <a:p>
            <a:pPr lvl="1"/>
            <a:r>
              <a:rPr lang="en-GB" dirty="0"/>
              <a:t>America</a:t>
            </a:r>
          </a:p>
          <a:p>
            <a:pPr lvl="1"/>
            <a:r>
              <a:rPr lang="en-GB" dirty="0"/>
              <a:t>UK</a:t>
            </a:r>
          </a:p>
        </p:txBody>
      </p:sp>
      <p:sp>
        <p:nvSpPr>
          <p:cNvPr id="8" name="Content Placeholder 7"/>
          <p:cNvSpPr>
            <a:spLocks noGrp="1"/>
          </p:cNvSpPr>
          <p:nvPr>
            <p:ph sz="half" idx="2"/>
          </p:nvPr>
        </p:nvSpPr>
        <p:spPr/>
        <p:txBody>
          <a:bodyPr/>
          <a:lstStyle/>
          <a:p>
            <a:endParaRPr lang="en-GB"/>
          </a:p>
        </p:txBody>
      </p:sp>
      <p:pic>
        <p:nvPicPr>
          <p:cNvPr id="6" name="Picture 5"/>
          <p:cNvPicPr>
            <a:picLocks noChangeAspect="1"/>
          </p:cNvPicPr>
          <p:nvPr/>
        </p:nvPicPr>
        <p:blipFill>
          <a:blip r:embed="rId3"/>
          <a:stretch>
            <a:fillRect/>
          </a:stretch>
        </p:blipFill>
        <p:spPr>
          <a:xfrm>
            <a:off x="5543550" y="365125"/>
            <a:ext cx="6648450" cy="4886325"/>
          </a:xfrm>
          <a:prstGeom prst="rect">
            <a:avLst/>
          </a:prstGeom>
        </p:spPr>
      </p:pic>
    </p:spTree>
    <p:extLst>
      <p:ext uri="{BB962C8B-B14F-4D97-AF65-F5344CB8AC3E}">
        <p14:creationId xmlns:p14="http://schemas.microsoft.com/office/powerpoint/2010/main" val="2043991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6" name="Picture 4" descr="MARS Double Chocolate Ice Cream 6 Bar Multipack Limited Edition 223.8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08578" y="519994"/>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8" descr="MARS Ice Cream Bar 60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812860" y="3466662"/>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descr="MARS Mini Ice Cream 10 Bar Multipack 212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4575448" y="3466662"/>
            <a:ext cx="2190750" cy="219075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464199" y="3466662"/>
            <a:ext cx="3387516" cy="2198914"/>
          </a:xfrm>
          <a:prstGeom prst="rect">
            <a:avLst/>
          </a:prstGeom>
        </p:spPr>
      </p:pic>
      <p:pic>
        <p:nvPicPr>
          <p:cNvPr id="12" name="Picture 11"/>
          <p:cNvPicPr>
            <a:picLocks noChangeAspect="1"/>
          </p:cNvPicPr>
          <p:nvPr/>
        </p:nvPicPr>
        <p:blipFill rotWithShape="1">
          <a:blip r:embed="rId7" cstate="email">
            <a:extLst>
              <a:ext uri="{28A0092B-C50C-407E-A947-70E740481C1C}">
                <a14:useLocalDpi xmlns:a14="http://schemas.microsoft.com/office/drawing/2010/main"/>
              </a:ext>
            </a:extLst>
          </a:blip>
          <a:srcRect b="19755"/>
          <a:stretch/>
        </p:blipFill>
        <p:spPr>
          <a:xfrm>
            <a:off x="7298191" y="228107"/>
            <a:ext cx="4105275" cy="2774523"/>
          </a:xfrm>
          <a:prstGeom prst="rect">
            <a:avLst/>
          </a:prstGeom>
        </p:spPr>
      </p:pic>
      <p:pic>
        <p:nvPicPr>
          <p:cNvPr id="13" name="Picture 12"/>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015591" y="0"/>
            <a:ext cx="1763515" cy="3230735"/>
          </a:xfrm>
          <a:prstGeom prst="rect">
            <a:avLst/>
          </a:prstGeom>
        </p:spPr>
      </p:pic>
      <p:sp>
        <p:nvSpPr>
          <p:cNvPr id="14" name="TextBox 13"/>
          <p:cNvSpPr txBox="1"/>
          <p:nvPr/>
        </p:nvSpPr>
        <p:spPr>
          <a:xfrm>
            <a:off x="1170895" y="5893339"/>
            <a:ext cx="10232571"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GB" dirty="0">
                <a:latin typeface="Arial Black" panose="020B0A04020102020204" pitchFamily="34" charset="0"/>
              </a:rPr>
              <a:t>How did MARS identify gaps in the market?  </a:t>
            </a:r>
          </a:p>
          <a:p>
            <a:pPr algn="ctr"/>
            <a:r>
              <a:rPr lang="en-GB" dirty="0">
                <a:latin typeface="Arial Black" panose="020B0A04020102020204" pitchFamily="34" charset="0"/>
              </a:rPr>
              <a:t>How did MARS decide what new products to produce?</a:t>
            </a:r>
          </a:p>
        </p:txBody>
      </p:sp>
    </p:spTree>
    <p:extLst>
      <p:ext uri="{BB962C8B-B14F-4D97-AF65-F5344CB8AC3E}">
        <p14:creationId xmlns:p14="http://schemas.microsoft.com/office/powerpoint/2010/main" val="21293341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GB" dirty="0">
                <a:solidFill>
                  <a:schemeClr val="bg1"/>
                </a:solidFill>
              </a:rPr>
              <a:t>Ways that a business can achieve competitive advantage: Branding</a:t>
            </a:r>
          </a:p>
        </p:txBody>
      </p:sp>
      <p:pic>
        <p:nvPicPr>
          <p:cNvPr id="7" name="Content Placeholder 6"/>
          <p:cNvPicPr>
            <a:picLocks noGrp="1" noChangeAspect="1"/>
          </p:cNvPicPr>
          <p:nvPr>
            <p:ph sz="half" idx="1"/>
          </p:nvPr>
        </p:nvPicPr>
        <p:blipFill>
          <a:blip r:embed="rId3"/>
          <a:stretch>
            <a:fillRect/>
          </a:stretch>
        </p:blipFill>
        <p:spPr>
          <a:xfrm>
            <a:off x="513397" y="4525964"/>
            <a:ext cx="2143125" cy="2143125"/>
          </a:xfrm>
          <a:prstGeom prst="rect">
            <a:avLst/>
          </a:prstGeom>
        </p:spPr>
      </p:pic>
      <p:sp>
        <p:nvSpPr>
          <p:cNvPr id="5" name="Text Placeholder 4"/>
          <p:cNvSpPr>
            <a:spLocks noGrp="1"/>
          </p:cNvSpPr>
          <p:nvPr>
            <p:ph sz="half" idx="2"/>
          </p:nvPr>
        </p:nvSpPr>
        <p:spPr>
          <a:xfrm>
            <a:off x="5779901" y="1600201"/>
            <a:ext cx="5802499" cy="4525963"/>
          </a:xfrm>
        </p:spPr>
        <p:style>
          <a:lnRef idx="2">
            <a:schemeClr val="dk1"/>
          </a:lnRef>
          <a:fillRef idx="1">
            <a:schemeClr val="lt1"/>
          </a:fillRef>
          <a:effectRef idx="0">
            <a:schemeClr val="dk1"/>
          </a:effectRef>
          <a:fontRef idx="minor">
            <a:schemeClr val="dk1"/>
          </a:fontRef>
        </p:style>
        <p:txBody>
          <a:bodyPr>
            <a:normAutofit fontScale="92500"/>
          </a:bodyPr>
          <a:lstStyle/>
          <a:p>
            <a:r>
              <a:rPr lang="en-GB" sz="2400" dirty="0"/>
              <a:t>Superdry is an exciting contemporary brand which focuses on high-quality products </a:t>
            </a:r>
          </a:p>
          <a:p>
            <a:endParaRPr lang="en-GB" sz="2400" dirty="0"/>
          </a:p>
          <a:p>
            <a:r>
              <a:rPr lang="en-GB" sz="2400" dirty="0"/>
              <a:t>They are characterised by quality fabrics, authentic vintage washes, unique detailing, world leading hand-drawn graphics and tailored fits with diverse styling</a:t>
            </a:r>
          </a:p>
          <a:p>
            <a:endParaRPr lang="en-GB" sz="2400" dirty="0"/>
          </a:p>
          <a:p>
            <a:r>
              <a:rPr lang="en-GB" sz="2400" dirty="0"/>
              <a:t>Such distinctiveness has gained the brand exclusive appeal as well as an international celebrity following</a:t>
            </a:r>
          </a:p>
          <a:p>
            <a:endParaRPr lang="en-GB" dirty="0"/>
          </a:p>
        </p:txBody>
      </p:sp>
      <p:pic>
        <p:nvPicPr>
          <p:cNvPr id="4100" name="Picture 4" descr="Image result for superdry"/>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9600" y="1536019"/>
            <a:ext cx="3942080" cy="294424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56522" y="4525964"/>
            <a:ext cx="1706727" cy="2266950"/>
          </a:xfrm>
          <a:prstGeom prst="rect">
            <a:avLst/>
          </a:prstGeom>
        </p:spPr>
      </p:pic>
      <p:pic>
        <p:nvPicPr>
          <p:cNvPr id="8" name="Picture 7"/>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363249" y="4213000"/>
            <a:ext cx="1416652" cy="1913164"/>
          </a:xfrm>
          <a:prstGeom prst="rect">
            <a:avLst/>
          </a:prstGeom>
        </p:spPr>
      </p:pic>
    </p:spTree>
    <p:extLst>
      <p:ext uri="{BB962C8B-B14F-4D97-AF65-F5344CB8AC3E}">
        <p14:creationId xmlns:p14="http://schemas.microsoft.com/office/powerpoint/2010/main" val="2188575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solidFill>
                  <a:schemeClr val="tx1"/>
                </a:solidFill>
              </a:rPr>
              <a:t>Question</a:t>
            </a:r>
          </a:p>
        </p:txBody>
      </p:sp>
      <p:sp>
        <p:nvSpPr>
          <p:cNvPr id="7" name="Content Placeholder 6"/>
          <p:cNvSpPr>
            <a:spLocks noGrp="1"/>
          </p:cNvSpPr>
          <p:nvPr>
            <p:ph sz="half" idx="1"/>
          </p:nvPr>
        </p:nvSpPr>
        <p:spPr>
          <a:xfrm>
            <a:off x="838200" y="1825625"/>
            <a:ext cx="3995058" cy="4351338"/>
          </a:xfrm>
        </p:spPr>
        <p:txBody>
          <a:bodyPr>
            <a:normAutofit fontScale="92500" lnSpcReduction="10000"/>
          </a:bodyPr>
          <a:lstStyle/>
          <a:p>
            <a:r>
              <a:rPr lang="en-GB" dirty="0"/>
              <a:t>Why do you think that small independent businesses, like butchers and bakers, would protest when a Tesco Express tries to open near them?</a:t>
            </a:r>
          </a:p>
          <a:p>
            <a:endParaRPr lang="en-GB" dirty="0"/>
          </a:p>
          <a:p>
            <a:r>
              <a:rPr lang="en-GB" dirty="0">
                <a:solidFill>
                  <a:srgbClr val="FF0000"/>
                </a:solidFill>
              </a:rPr>
              <a:t>Can you use the term stakeholders in your answer?</a:t>
            </a:r>
          </a:p>
          <a:p>
            <a:r>
              <a:rPr lang="en-GB" dirty="0">
                <a:solidFill>
                  <a:srgbClr val="FF0000"/>
                </a:solidFill>
              </a:rPr>
              <a:t>Press esc for a suggested answer</a:t>
            </a:r>
          </a:p>
        </p:txBody>
      </p:sp>
      <p:pic>
        <p:nvPicPr>
          <p:cNvPr id="6" name="Picture 5"/>
          <p:cNvPicPr>
            <a:picLocks noChangeAspect="1"/>
          </p:cNvPicPr>
          <p:nvPr/>
        </p:nvPicPr>
        <p:blipFill>
          <a:blip r:embed="rId3"/>
          <a:stretch>
            <a:fillRect/>
          </a:stretch>
        </p:blipFill>
        <p:spPr>
          <a:xfrm>
            <a:off x="5543550" y="365125"/>
            <a:ext cx="6648450" cy="4886325"/>
          </a:xfrm>
          <a:prstGeom prst="rect">
            <a:avLst/>
          </a:prstGeom>
        </p:spPr>
      </p:pic>
    </p:spTree>
    <p:extLst>
      <p:ext uri="{BB962C8B-B14F-4D97-AF65-F5344CB8AC3E}">
        <p14:creationId xmlns:p14="http://schemas.microsoft.com/office/powerpoint/2010/main" val="29249438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GB" dirty="0"/>
              <a:t>Ways that a business can achieve competitive advantage: Convenience</a:t>
            </a:r>
          </a:p>
        </p:txBody>
      </p:sp>
      <p:pic>
        <p:nvPicPr>
          <p:cNvPr id="3074" name="Picture 2" descr="Image result for tesco express"/>
          <p:cNvPicPr>
            <a:picLocks noGrp="1" noChangeAspect="1" noChangeArrowheads="1"/>
          </p:cNvPicPr>
          <p:nvPr>
            <p:ph sz="half" idx="1"/>
          </p:nvPr>
        </p:nvPicPr>
        <p:blipFill>
          <a:blip r:embed="rId3" cstate="email">
            <a:extLst>
              <a:ext uri="{28A0092B-C50C-407E-A947-70E740481C1C}">
                <a14:useLocalDpi xmlns:a14="http://schemas.microsoft.com/office/drawing/2010/main"/>
              </a:ext>
            </a:extLst>
          </a:blip>
          <a:stretch>
            <a:fillRect/>
          </a:stretch>
        </p:blipFill>
        <p:spPr bwMode="auto">
          <a:xfrm>
            <a:off x="740525" y="1745976"/>
            <a:ext cx="4858789" cy="36451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ext Placeholder 4"/>
          <p:cNvSpPr>
            <a:spLocks noGrp="1"/>
          </p:cNvSpPr>
          <p:nvPr>
            <p:ph sz="half" idx="2"/>
          </p:nvPr>
        </p:nvSpPr>
        <p:spPr>
          <a:xfrm>
            <a:off x="5948177" y="1600201"/>
            <a:ext cx="5634223" cy="4525963"/>
          </a:xfrm>
        </p:spPr>
        <p:style>
          <a:lnRef idx="2">
            <a:schemeClr val="accent4"/>
          </a:lnRef>
          <a:fillRef idx="1">
            <a:schemeClr val="lt1"/>
          </a:fillRef>
          <a:effectRef idx="0">
            <a:schemeClr val="accent4"/>
          </a:effectRef>
          <a:fontRef idx="minor">
            <a:schemeClr val="dk1"/>
          </a:fontRef>
        </p:style>
        <p:txBody>
          <a:bodyPr>
            <a:normAutofit/>
          </a:bodyPr>
          <a:lstStyle/>
          <a:p>
            <a:r>
              <a:rPr lang="en-GB" sz="1800" dirty="0"/>
              <a:t>Tesco is the fourth largest retailer in the world measured by revenues and the second largest measured by profits.</a:t>
            </a:r>
          </a:p>
          <a:p>
            <a:r>
              <a:rPr lang="en-GB" sz="1800" dirty="0"/>
              <a:t>The chain was founded by Jack Cohen in 1919. The brand first appeared after Cohen bought a shipment of tea from T.E. Stockwell and he used those initials and added the first two letters of his own surname. The first Tesco store was opened in 1929 in Burnt Oak, Edgware, Middlesex. </a:t>
            </a:r>
          </a:p>
          <a:p>
            <a:r>
              <a:rPr lang="en-GB" sz="1800" dirty="0"/>
              <a:t>Originally a UK-focused retailer specialising in food and drink, it has diversified both geographically and by product, into areas such as clothing, electronics, financial services, telecoms, home, health, car and dental insurance, retailing and renting DVDs, CDs, music downloads, Internet services and software.</a:t>
            </a:r>
          </a:p>
          <a:p>
            <a:endParaRPr lang="en-GB" dirty="0"/>
          </a:p>
          <a:p>
            <a:endParaRPr lang="en-GB" dirty="0"/>
          </a:p>
        </p:txBody>
      </p:sp>
      <p:sp>
        <p:nvSpPr>
          <p:cNvPr id="3" name="TextBox 2"/>
          <p:cNvSpPr txBox="1"/>
          <p:nvPr/>
        </p:nvSpPr>
        <p:spPr>
          <a:xfrm>
            <a:off x="609600" y="5933440"/>
            <a:ext cx="5338577" cy="369332"/>
          </a:xfrm>
          <a:prstGeom prst="rect">
            <a:avLst/>
          </a:prstGeom>
          <a:solidFill>
            <a:srgbClr val="FFFF00"/>
          </a:solidFill>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lstStyle/>
          <a:p>
            <a:r>
              <a:rPr lang="en-GB" dirty="0">
                <a:solidFill>
                  <a:schemeClr val="tx1"/>
                </a:solidFill>
                <a:latin typeface="Arial Rounded MT Bold" panose="020F0704030504030204" pitchFamily="34" charset="0"/>
              </a:rPr>
              <a:t>What other businesses trade on convenience?</a:t>
            </a:r>
          </a:p>
        </p:txBody>
      </p:sp>
    </p:spTree>
    <p:extLst>
      <p:ext uri="{BB962C8B-B14F-4D97-AF65-F5344CB8AC3E}">
        <p14:creationId xmlns:p14="http://schemas.microsoft.com/office/powerpoint/2010/main" val="35049976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style>
          <a:lnRef idx="2">
            <a:schemeClr val="accent4">
              <a:shade val="50000"/>
            </a:schemeClr>
          </a:lnRef>
          <a:fillRef idx="1">
            <a:schemeClr val="accent4"/>
          </a:fillRef>
          <a:effectRef idx="0">
            <a:schemeClr val="accent4"/>
          </a:effectRef>
          <a:fontRef idx="minor">
            <a:schemeClr val="lt1"/>
          </a:fontRef>
        </p:style>
        <p:txBody>
          <a:bodyPr/>
          <a:lstStyle/>
          <a:p>
            <a:r>
              <a:rPr lang="en-GB" dirty="0">
                <a:solidFill>
                  <a:schemeClr val="tx1"/>
                </a:solidFill>
              </a:rPr>
              <a:t>Question</a:t>
            </a:r>
          </a:p>
        </p:txBody>
      </p:sp>
      <p:sp>
        <p:nvSpPr>
          <p:cNvPr id="7" name="Content Placeholder 6"/>
          <p:cNvSpPr>
            <a:spLocks noGrp="1"/>
          </p:cNvSpPr>
          <p:nvPr>
            <p:ph sz="half" idx="1"/>
          </p:nvPr>
        </p:nvSpPr>
        <p:spPr>
          <a:xfrm>
            <a:off x="838200" y="1825625"/>
            <a:ext cx="3995058" cy="4351338"/>
          </a:xfrm>
        </p:spPr>
        <p:txBody>
          <a:bodyPr/>
          <a:lstStyle/>
          <a:p>
            <a:r>
              <a:rPr lang="en-GB" dirty="0"/>
              <a:t>Can you guess the top 5 companies for good customer services (that trade in the UK)</a:t>
            </a:r>
          </a:p>
        </p:txBody>
      </p:sp>
      <p:sp>
        <p:nvSpPr>
          <p:cNvPr id="8" name="Content Placeholder 7"/>
          <p:cNvSpPr>
            <a:spLocks noGrp="1"/>
          </p:cNvSpPr>
          <p:nvPr>
            <p:ph sz="half" idx="2"/>
          </p:nvPr>
        </p:nvSpPr>
        <p:spPr/>
        <p:txBody>
          <a:bodyPr/>
          <a:lstStyle/>
          <a:p>
            <a:endParaRPr lang="en-GB"/>
          </a:p>
        </p:txBody>
      </p:sp>
      <p:pic>
        <p:nvPicPr>
          <p:cNvPr id="6" name="Picture 5"/>
          <p:cNvPicPr>
            <a:picLocks noChangeAspect="1"/>
          </p:cNvPicPr>
          <p:nvPr/>
        </p:nvPicPr>
        <p:blipFill>
          <a:blip r:embed="rId2"/>
          <a:stretch>
            <a:fillRect/>
          </a:stretch>
        </p:blipFill>
        <p:spPr>
          <a:xfrm>
            <a:off x="5543550" y="365125"/>
            <a:ext cx="6648450" cy="4886325"/>
          </a:xfrm>
          <a:prstGeom prst="rect">
            <a:avLst/>
          </a:prstGeom>
        </p:spPr>
      </p:pic>
    </p:spTree>
    <p:extLst>
      <p:ext uri="{BB962C8B-B14F-4D97-AF65-F5344CB8AC3E}">
        <p14:creationId xmlns:p14="http://schemas.microsoft.com/office/powerpoint/2010/main" val="1887811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a:blip r:embed="rId3" cstate="email">
            <a:extLst>
              <a:ext uri="{28A0092B-C50C-407E-A947-70E740481C1C}">
                <a14:useLocalDpi xmlns:a14="http://schemas.microsoft.com/office/drawing/2010/main"/>
              </a:ext>
            </a:extLst>
          </a:blip>
          <a:stretch>
            <a:fillRect/>
          </a:stretch>
        </p:blipFill>
        <p:spPr>
          <a:xfrm>
            <a:off x="1992981" y="1417638"/>
            <a:ext cx="8206038" cy="3681350"/>
          </a:xfrm>
          <a:prstGeom prst="rect">
            <a:avLst/>
          </a:prstGeom>
        </p:spPr>
      </p:pic>
      <p:sp>
        <p:nvSpPr>
          <p:cNvPr id="5" name="Text Placeholder 4"/>
          <p:cNvSpPr>
            <a:spLocks noGrp="1"/>
          </p:cNvSpPr>
          <p:nvPr>
            <p:ph sz="half" idx="2"/>
          </p:nvPr>
        </p:nvSpPr>
        <p:spPr>
          <a:xfrm>
            <a:off x="609600" y="4917440"/>
            <a:ext cx="10972800" cy="1798004"/>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sz="2400" dirty="0"/>
              <a:t>Customer service can provide a business with competitive advantage</a:t>
            </a:r>
          </a:p>
          <a:p>
            <a:r>
              <a:rPr lang="en-GB" sz="2400" dirty="0"/>
              <a:t>Consumers  want a business to get things right first time and dealing with  their complaints faster and more efficiently.</a:t>
            </a:r>
          </a:p>
          <a:p>
            <a:r>
              <a:rPr lang="en-GB" sz="2400" dirty="0"/>
              <a:t>Amazon for example their  vision/mission statement states: “to be earth’s most customer-centric company.”</a:t>
            </a:r>
          </a:p>
          <a:p>
            <a:endParaRPr lang="en-GB" sz="2000" dirty="0"/>
          </a:p>
          <a:p>
            <a:endParaRPr lang="en-GB" sz="2000" dirty="0"/>
          </a:p>
        </p:txBody>
      </p:sp>
      <p:sp>
        <p:nvSpPr>
          <p:cNvPr id="2" name="Title 1"/>
          <p:cNvSpPr>
            <a:spLocks noGrp="1"/>
          </p:cNvSpPr>
          <p:nvPr>
            <p:ph type="title"/>
          </p:nvPr>
        </p:nvSpPr>
        <p:spPr/>
        <p:style>
          <a:lnRef idx="2">
            <a:schemeClr val="accent1">
              <a:shade val="50000"/>
            </a:schemeClr>
          </a:lnRef>
          <a:fillRef idx="1">
            <a:schemeClr val="accent1"/>
          </a:fillRef>
          <a:effectRef idx="0">
            <a:schemeClr val="accent1"/>
          </a:effectRef>
          <a:fontRef idx="minor">
            <a:schemeClr val="lt1"/>
          </a:fontRef>
        </p:style>
        <p:txBody>
          <a:bodyPr>
            <a:noAutofit/>
          </a:bodyPr>
          <a:lstStyle/>
          <a:p>
            <a:pPr algn="l"/>
            <a:r>
              <a:rPr lang="en-GB" dirty="0"/>
              <a:t>Ways that a business can achieve competitive advantage: Customer Service</a:t>
            </a:r>
          </a:p>
        </p:txBody>
      </p:sp>
    </p:spTree>
    <p:extLst>
      <p:ext uri="{BB962C8B-B14F-4D97-AF65-F5344CB8AC3E}">
        <p14:creationId xmlns:p14="http://schemas.microsoft.com/office/powerpoint/2010/main" val="172211134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B43A4-7A0B-4241-A23B-E39EEA93538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58FE1E5-E5FF-4595-846D-09114731FC89}"/>
              </a:ext>
            </a:extLst>
          </p:cNvPr>
          <p:cNvSpPr>
            <a:spLocks noGrp="1"/>
          </p:cNvSpPr>
          <p:nvPr>
            <p:ph sz="half" idx="1"/>
          </p:nvPr>
        </p:nvSpPr>
        <p:spPr/>
        <p:txBody>
          <a:bodyPr/>
          <a:lstStyle/>
          <a:p>
            <a:endParaRPr lang="en-GB"/>
          </a:p>
        </p:txBody>
      </p:sp>
      <p:sp>
        <p:nvSpPr>
          <p:cNvPr id="4" name="Content Placeholder 3">
            <a:extLst>
              <a:ext uri="{FF2B5EF4-FFF2-40B4-BE49-F238E27FC236}">
                <a16:creationId xmlns:a16="http://schemas.microsoft.com/office/drawing/2014/main" id="{711D6EC2-EB86-4EB1-B041-CA425BF7B3D2}"/>
              </a:ext>
            </a:extLst>
          </p:cNvPr>
          <p:cNvSpPr>
            <a:spLocks noGrp="1"/>
          </p:cNvSpPr>
          <p:nvPr>
            <p:ph sz="half" idx="2"/>
          </p:nvPr>
        </p:nvSpPr>
        <p:spPr/>
        <p:txBody>
          <a:bodyPr/>
          <a:lstStyle/>
          <a:p>
            <a:endParaRPr lang="en-GB"/>
          </a:p>
        </p:txBody>
      </p:sp>
      <p:pic>
        <p:nvPicPr>
          <p:cNvPr id="3074" name="Picture 2" descr="Top 10: The top 10 best companies for customer service, according to the ICS">
            <a:extLst>
              <a:ext uri="{FF2B5EF4-FFF2-40B4-BE49-F238E27FC236}">
                <a16:creationId xmlns:a16="http://schemas.microsoft.com/office/drawing/2014/main" id="{76A3D0BF-1A5F-47D2-81A8-4BF361FC5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5911" y="1462088"/>
            <a:ext cx="8121346" cy="5290404"/>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67C1D630-6284-45DF-8D11-3D53D99232FE}"/>
              </a:ext>
            </a:extLst>
          </p:cNvPr>
          <p:cNvSpPr txBox="1">
            <a:spLocks/>
          </p:cNvSpPr>
          <p:nvPr/>
        </p:nvSpPr>
        <p:spPr>
          <a:xfrm>
            <a:off x="609600" y="264260"/>
            <a:ext cx="10972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l"/>
            <a:r>
              <a:rPr lang="en-GB"/>
              <a:t>Ways that a business can achieve competitive advantage: Customer Service</a:t>
            </a:r>
            <a:endParaRPr lang="en-GB" dirty="0"/>
          </a:p>
        </p:txBody>
      </p:sp>
    </p:spTree>
    <p:extLst>
      <p:ext uri="{BB962C8B-B14F-4D97-AF65-F5344CB8AC3E}">
        <p14:creationId xmlns:p14="http://schemas.microsoft.com/office/powerpoint/2010/main" val="8736585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152DB6-CD7A-41B0-850B-41E30E76046D}"/>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33C6EB96-7BCA-4C5E-8D04-2FD1FD596483}"/>
              </a:ext>
            </a:extLst>
          </p:cNvPr>
          <p:cNvSpPr>
            <a:spLocks noGrp="1"/>
          </p:cNvSpPr>
          <p:nvPr>
            <p:ph idx="1"/>
          </p:nvPr>
        </p:nvSpPr>
        <p:spPr/>
        <p:txBody>
          <a:bodyPr/>
          <a:lstStyle/>
          <a:p>
            <a:r>
              <a:rPr lang="en-GB" dirty="0">
                <a:highlight>
                  <a:srgbClr val="FFFF00"/>
                </a:highlight>
              </a:rPr>
              <a:t>How do Waitrose gain their competitive advantage? </a:t>
            </a:r>
          </a:p>
          <a:p>
            <a:endParaRPr lang="en-GB" dirty="0">
              <a:highlight>
                <a:srgbClr val="FFFF00"/>
              </a:highlight>
            </a:endParaRPr>
          </a:p>
          <a:p>
            <a:r>
              <a:rPr lang="en-GB" dirty="0">
                <a:highlight>
                  <a:srgbClr val="FFFF00"/>
                </a:highlight>
              </a:rPr>
              <a:t>​How does this benefit them? What does this lead to? </a:t>
            </a:r>
          </a:p>
          <a:p>
            <a:endParaRPr lang="en-GB" dirty="0">
              <a:highlight>
                <a:srgbClr val="FFFF00"/>
              </a:highlight>
            </a:endParaRPr>
          </a:p>
          <a:p>
            <a:r>
              <a:rPr lang="en-GB" dirty="0">
                <a:highlight>
                  <a:srgbClr val="FFFF00"/>
                </a:highlight>
              </a:rPr>
              <a:t>Why may this be so important for them? </a:t>
            </a:r>
          </a:p>
        </p:txBody>
      </p:sp>
    </p:spTree>
    <p:extLst>
      <p:ext uri="{BB962C8B-B14F-4D97-AF65-F5344CB8AC3E}">
        <p14:creationId xmlns:p14="http://schemas.microsoft.com/office/powerpoint/2010/main" val="38237341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5FF5D-CC84-4699-A5C1-954DA819C96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DBD3F1A-5FB9-4C6A-BC16-774E1E007C2D}"/>
              </a:ext>
            </a:extLst>
          </p:cNvPr>
          <p:cNvSpPr>
            <a:spLocks noGrp="1"/>
          </p:cNvSpPr>
          <p:nvPr>
            <p:ph sz="half" idx="1"/>
          </p:nvPr>
        </p:nvSpPr>
        <p:spPr/>
        <p:txBody>
          <a:bodyPr>
            <a:normAutofit/>
          </a:bodyPr>
          <a:lstStyle/>
          <a:p>
            <a:endParaRPr lang="en-GB"/>
          </a:p>
        </p:txBody>
      </p:sp>
      <p:sp>
        <p:nvSpPr>
          <p:cNvPr id="4" name="Content Placeholder 3">
            <a:extLst>
              <a:ext uri="{FF2B5EF4-FFF2-40B4-BE49-F238E27FC236}">
                <a16:creationId xmlns:a16="http://schemas.microsoft.com/office/drawing/2014/main" id="{DBA87758-AA35-4B3F-80C3-A7CCCD1B52CE}"/>
              </a:ext>
            </a:extLst>
          </p:cNvPr>
          <p:cNvSpPr>
            <a:spLocks noGrp="1"/>
          </p:cNvSpPr>
          <p:nvPr>
            <p:ph sz="half" idx="2"/>
          </p:nvPr>
        </p:nvSpPr>
        <p:spPr>
          <a:xfrm>
            <a:off x="7861004" y="274638"/>
            <a:ext cx="4330996" cy="3170309"/>
          </a:xfrm>
          <a:solidFill>
            <a:srgbClr val="FFFF00"/>
          </a:solidFill>
        </p:spPr>
        <p:txBody>
          <a:bodyPr>
            <a:normAutofit/>
          </a:bodyPr>
          <a:lstStyle/>
          <a:p>
            <a:pPr marL="457200" indent="-457200">
              <a:buFont typeface="+mj-lt"/>
              <a:buAutoNum type="arabicPeriod"/>
            </a:pPr>
            <a:r>
              <a:rPr lang="en-GB" sz="2400" b="0" i="0" dirty="0">
                <a:solidFill>
                  <a:srgbClr val="000000"/>
                </a:solidFill>
                <a:effectLst/>
                <a:latin typeface="+mj-lt"/>
              </a:rPr>
              <a:t>How has competitive advantage been achieved?</a:t>
            </a:r>
          </a:p>
          <a:p>
            <a:pPr marL="457200" indent="-457200">
              <a:buFont typeface="+mj-lt"/>
              <a:buAutoNum type="arabicPeriod"/>
            </a:pPr>
            <a:r>
              <a:rPr lang="en-GB" sz="2400" b="0" i="0" dirty="0">
                <a:solidFill>
                  <a:srgbClr val="000000"/>
                </a:solidFill>
                <a:effectLst/>
                <a:latin typeface="+mj-lt"/>
              </a:rPr>
              <a:t>How does this benefit Aldi? </a:t>
            </a:r>
          </a:p>
          <a:p>
            <a:pPr marL="457200" indent="-457200">
              <a:buFont typeface="+mj-lt"/>
              <a:buAutoNum type="arabicPeriod"/>
            </a:pPr>
            <a:r>
              <a:rPr lang="en-GB" sz="2400" b="0" i="0" dirty="0">
                <a:solidFill>
                  <a:srgbClr val="000000"/>
                </a:solidFill>
                <a:effectLst/>
                <a:latin typeface="+mj-lt"/>
              </a:rPr>
              <a:t>What would be Tesco's competitive advantage?  </a:t>
            </a:r>
            <a:endParaRPr lang="en-GB" sz="2400" dirty="0">
              <a:latin typeface="+mj-lt"/>
            </a:endParaRPr>
          </a:p>
        </p:txBody>
      </p:sp>
      <p:pic>
        <p:nvPicPr>
          <p:cNvPr id="3074" name="Picture 2" descr="Picture">
            <a:extLst>
              <a:ext uri="{FF2B5EF4-FFF2-40B4-BE49-F238E27FC236}">
                <a16:creationId xmlns:a16="http://schemas.microsoft.com/office/drawing/2014/main" id="{EB121A71-ABA8-4BCD-A4C9-4432B1E934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638"/>
            <a:ext cx="7501658" cy="55003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996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fontScale="92500" lnSpcReduction="10000"/>
          </a:bodyPr>
          <a:lstStyle/>
          <a:p>
            <a:r>
              <a:rPr lang="en-GB" sz="5800" b="1" dirty="0">
                <a:solidFill>
                  <a:srgbClr val="0070C0"/>
                </a:solidFill>
              </a:rPr>
              <a:t>c) The purpose of product differentiation</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13265331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579FF5-8B10-4912-AAB6-D275DD84D974}"/>
              </a:ext>
            </a:extLst>
          </p:cNvPr>
          <p:cNvSpPr>
            <a:spLocks noGrp="1"/>
          </p:cNvSpPr>
          <p:nvPr>
            <p:ph type="title"/>
          </p:nvPr>
        </p:nvSpPr>
        <p:spPr>
          <a:ln>
            <a:solidFill>
              <a:schemeClr val="tx1"/>
            </a:solidFill>
          </a:ln>
        </p:spPr>
        <p:txBody>
          <a:bodyPr/>
          <a:lstStyle/>
          <a:p>
            <a:r>
              <a:rPr lang="en-GB" dirty="0"/>
              <a:t>Product Differentiation - Definition</a:t>
            </a:r>
          </a:p>
        </p:txBody>
      </p:sp>
      <p:sp>
        <p:nvSpPr>
          <p:cNvPr id="5" name="Content Placeholder 4">
            <a:extLst>
              <a:ext uri="{FF2B5EF4-FFF2-40B4-BE49-F238E27FC236}">
                <a16:creationId xmlns:a16="http://schemas.microsoft.com/office/drawing/2014/main" id="{4347EB24-4B32-49D0-9DFC-093A15EE5A7D}"/>
              </a:ext>
            </a:extLst>
          </p:cNvPr>
          <p:cNvSpPr>
            <a:spLocks noGrp="1"/>
          </p:cNvSpPr>
          <p:nvPr>
            <p:ph idx="1"/>
          </p:nvPr>
        </p:nvSpPr>
        <p:spPr>
          <a:ln>
            <a:solidFill>
              <a:schemeClr val="tx1"/>
            </a:solidFill>
          </a:ln>
        </p:spPr>
        <p:txBody>
          <a:bodyPr>
            <a:normAutofit/>
          </a:bodyPr>
          <a:lstStyle/>
          <a:p>
            <a:pPr marL="0" indent="0">
              <a:buNone/>
            </a:pPr>
            <a:r>
              <a:rPr lang="en-GB" sz="3200" b="0" i="0" dirty="0">
                <a:solidFill>
                  <a:srgbClr val="000000"/>
                </a:solidFill>
                <a:effectLst/>
              </a:rPr>
              <a:t>The ways in which a company gains competitive advantage e.g. strong product branding, price, marketing and customer service</a:t>
            </a:r>
            <a:br>
              <a:rPr lang="en-GB" sz="3200" dirty="0"/>
            </a:br>
            <a:br>
              <a:rPr lang="en-GB" sz="3200" dirty="0"/>
            </a:br>
            <a:r>
              <a:rPr lang="en-GB" sz="3200" b="0" i="0" dirty="0">
                <a:solidFill>
                  <a:srgbClr val="000000"/>
                </a:solidFill>
                <a:effectLst/>
              </a:rPr>
              <a:t>Consumers must be able to perceive that your brand  is different from its competitors and may be willing to pay a higher price</a:t>
            </a:r>
            <a:endParaRPr lang="en-GB" sz="3200" dirty="0"/>
          </a:p>
        </p:txBody>
      </p:sp>
    </p:spTree>
    <p:extLst>
      <p:ext uri="{BB962C8B-B14F-4D97-AF65-F5344CB8AC3E}">
        <p14:creationId xmlns:p14="http://schemas.microsoft.com/office/powerpoint/2010/main" val="19434561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9ECAF-BA8F-4E63-8B97-0605CA14DD54}"/>
              </a:ext>
            </a:extLst>
          </p:cNvPr>
          <p:cNvSpPr>
            <a:spLocks noGrp="1"/>
          </p:cNvSpPr>
          <p:nvPr>
            <p:ph type="title"/>
          </p:nvPr>
        </p:nvSpPr>
        <p:spPr/>
        <p:txBody>
          <a:bodyPr/>
          <a:lstStyle/>
          <a:p>
            <a:r>
              <a:rPr lang="en-GB" b="1" dirty="0"/>
              <a:t>Market Positioning</a:t>
            </a:r>
            <a:endParaRPr lang="en-GB" dirty="0"/>
          </a:p>
        </p:txBody>
      </p:sp>
      <p:pic>
        <p:nvPicPr>
          <p:cNvPr id="1026" name="Picture 2" descr="https://tutor2u-assets.ams3.digitaloceanspaces.com/transforms/s3business/diagrams/37665/marketing-strategy-process-overview_2558ca17cfd574efc553cd677b3d659b.png">
            <a:extLst>
              <a:ext uri="{FF2B5EF4-FFF2-40B4-BE49-F238E27FC236}">
                <a16:creationId xmlns:a16="http://schemas.microsoft.com/office/drawing/2014/main" id="{AB10A379-726A-4357-A9AB-833A390568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2628900"/>
            <a:ext cx="76200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225764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normAutofit/>
          </a:bodyPr>
          <a:lstStyle/>
          <a:p>
            <a:pPr>
              <a:defRPr/>
            </a:pPr>
            <a:r>
              <a:rPr lang="en-GB" dirty="0">
                <a:solidFill>
                  <a:schemeClr val="bg1"/>
                </a:solidFill>
                <a:latin typeface="+mj-lt"/>
              </a:rPr>
              <a:t>P</a:t>
            </a:r>
            <a:r>
              <a:rPr lang="en-GB" dirty="0">
                <a:solidFill>
                  <a:schemeClr val="bg1"/>
                </a:solidFill>
                <a:latin typeface="+mj-lt"/>
                <a:ea typeface="+mj-ea"/>
                <a:cs typeface="+mj-cs"/>
              </a:rPr>
              <a:t>roduct differentiation</a:t>
            </a:r>
            <a:endParaRPr lang="en-GB" dirty="0">
              <a:solidFill>
                <a:schemeClr val="bg1"/>
              </a:solidFill>
              <a:latin typeface="+mj-lt"/>
            </a:endParaRPr>
          </a:p>
        </p:txBody>
      </p:sp>
      <p:sp>
        <p:nvSpPr>
          <p:cNvPr id="3" name="Content Placeholder 2"/>
          <p:cNvSpPr>
            <a:spLocks noGrp="1"/>
          </p:cNvSpPr>
          <p:nvPr>
            <p:ph sz="half" idx="1"/>
          </p:nvPr>
        </p:nvSpPr>
        <p:spPr/>
        <p:style>
          <a:lnRef idx="2">
            <a:schemeClr val="dk1"/>
          </a:lnRef>
          <a:fillRef idx="1">
            <a:schemeClr val="lt1"/>
          </a:fillRef>
          <a:effectRef idx="0">
            <a:schemeClr val="dk1"/>
          </a:effectRef>
          <a:fontRef idx="minor">
            <a:schemeClr val="dk1"/>
          </a:fontRef>
        </p:style>
        <p:txBody>
          <a:bodyPr>
            <a:normAutofit fontScale="92500"/>
          </a:bodyPr>
          <a:lstStyle/>
          <a:p>
            <a:r>
              <a:rPr lang="en-GB" dirty="0"/>
              <a:t>Where a product is different from the competition in some way</a:t>
            </a:r>
          </a:p>
          <a:p>
            <a:r>
              <a:rPr lang="en-GB" dirty="0"/>
              <a:t>Consumers must be able to perceive this difference and may be willing to pay a premium price for the product</a:t>
            </a:r>
          </a:p>
          <a:p>
            <a:r>
              <a:rPr lang="en-GB" dirty="0"/>
              <a:t>Look at the headphones, why are customers prepared to pay £299.99 for one type of headphones when they could buy a pair of headphones for £6?</a:t>
            </a:r>
          </a:p>
        </p:txBody>
      </p:sp>
      <p:sp>
        <p:nvSpPr>
          <p:cNvPr id="9" name="TextBox 8"/>
          <p:cNvSpPr txBox="1"/>
          <p:nvPr/>
        </p:nvSpPr>
        <p:spPr>
          <a:xfrm>
            <a:off x="9032795" y="5170714"/>
            <a:ext cx="2752805"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GB" dirty="0"/>
              <a:t>Beats by Dr Dre – RRP £299</a:t>
            </a:r>
          </a:p>
          <a:p>
            <a:r>
              <a:rPr lang="en-GB" dirty="0">
                <a:hlinkClick r:id="rId2"/>
              </a:rPr>
              <a:t>HERE</a:t>
            </a:r>
            <a:endParaRPr lang="en-GB" dirty="0"/>
          </a:p>
        </p:txBody>
      </p:sp>
      <p:pic>
        <p:nvPicPr>
          <p:cNvPr id="10" name="Picture 9"/>
          <p:cNvPicPr>
            <a:picLocks noChangeAspect="1"/>
          </p:cNvPicPr>
          <p:nvPr/>
        </p:nvPicPr>
        <p:blipFill>
          <a:blip r:embed="rId3"/>
          <a:stretch>
            <a:fillRect/>
          </a:stretch>
        </p:blipFill>
        <p:spPr>
          <a:xfrm>
            <a:off x="6096000" y="1856934"/>
            <a:ext cx="2552700" cy="2990850"/>
          </a:xfrm>
          <a:prstGeom prst="rect">
            <a:avLst/>
          </a:prstGeom>
        </p:spPr>
      </p:pic>
      <p:sp>
        <p:nvSpPr>
          <p:cNvPr id="11" name="TextBox 10"/>
          <p:cNvSpPr txBox="1"/>
          <p:nvPr/>
        </p:nvSpPr>
        <p:spPr>
          <a:xfrm>
            <a:off x="6019800" y="5170714"/>
            <a:ext cx="2699657" cy="646331"/>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GB" dirty="0"/>
              <a:t>Soundlab headphones RRP £6.00 </a:t>
            </a:r>
            <a:r>
              <a:rPr lang="en-GB" dirty="0">
                <a:hlinkClick r:id="rId4"/>
              </a:rPr>
              <a:t>HERE</a:t>
            </a:r>
            <a:endParaRPr lang="en-GB" dirty="0"/>
          </a:p>
        </p:txBody>
      </p:sp>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207137" y="1856934"/>
            <a:ext cx="2146663" cy="2844025"/>
          </a:xfrm>
          <a:prstGeom prst="rect">
            <a:avLst/>
          </a:prstGeom>
        </p:spPr>
      </p:pic>
    </p:spTree>
    <p:extLst>
      <p:ext uri="{BB962C8B-B14F-4D97-AF65-F5344CB8AC3E}">
        <p14:creationId xmlns:p14="http://schemas.microsoft.com/office/powerpoint/2010/main" val="3524319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Methods of differentiation</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a:t>Through reputation (hair salon, </a:t>
            </a:r>
            <a:r>
              <a:rPr lang="en-GB" dirty="0">
                <a:hlinkClick r:id="rId3"/>
              </a:rPr>
              <a:t>restaurant</a:t>
            </a:r>
            <a:r>
              <a:rPr lang="en-GB" dirty="0"/>
              <a:t>)</a:t>
            </a:r>
          </a:p>
          <a:p>
            <a:r>
              <a:rPr lang="en-GB" dirty="0"/>
              <a:t>Through customer service or after sales service (Marks and Spencer)</a:t>
            </a:r>
          </a:p>
          <a:p>
            <a:r>
              <a:rPr lang="en-GB" dirty="0"/>
              <a:t>Through value for money (ASDA, Lidl, Aldi, Primark)</a:t>
            </a:r>
          </a:p>
          <a:p>
            <a:r>
              <a:rPr lang="en-GB" dirty="0"/>
              <a:t>Through product features (Cars, mobile phones)</a:t>
            </a:r>
          </a:p>
        </p:txBody>
      </p:sp>
      <p:pic>
        <p:nvPicPr>
          <p:cNvPr id="12290" name="Picture 2">
            <a:hlinkClick r:id="rId3"/>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03612" y="4208227"/>
            <a:ext cx="6984776" cy="1680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06022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8E48A-BB76-4CD4-8F9B-326B6C634AF7}"/>
              </a:ext>
            </a:extLst>
          </p:cNvPr>
          <p:cNvSpPr>
            <a:spLocks noGrp="1"/>
          </p:cNvSpPr>
          <p:nvPr>
            <p:ph type="title"/>
          </p:nvPr>
        </p:nvSpPr>
        <p:spPr>
          <a:xfrm>
            <a:off x="680081" y="397068"/>
            <a:ext cx="4835413" cy="1325563"/>
          </a:xfrm>
        </p:spPr>
        <p:txBody>
          <a:bodyPr>
            <a:normAutofit fontScale="90000"/>
          </a:bodyPr>
          <a:lstStyle/>
          <a:p>
            <a:br>
              <a:rPr lang="en-GB" sz="2100" dirty="0">
                <a:latin typeface="+mn-lt"/>
              </a:rPr>
            </a:br>
            <a:r>
              <a:rPr lang="en-GB" sz="2700" dirty="0">
                <a:latin typeface="+mn-lt"/>
              </a:rPr>
              <a:t>Ways in which actual product differentiation can be created:</a:t>
            </a:r>
            <a:br>
              <a:rPr lang="en-GB" sz="2700" dirty="0">
                <a:latin typeface="+mn-lt"/>
              </a:rPr>
            </a:br>
            <a:endParaRPr lang="en-GB" sz="2100" dirty="0"/>
          </a:p>
        </p:txBody>
      </p:sp>
      <p:sp>
        <p:nvSpPr>
          <p:cNvPr id="4106" name="Oval 140">
            <a:extLst>
              <a:ext uri="{FF2B5EF4-FFF2-40B4-BE49-F238E27FC236}">
                <a16:creationId xmlns:a16="http://schemas.microsoft.com/office/drawing/2014/main" id="{07977D39-626F-40D7-B00F-16E02602DD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5495"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4" name="Picture 8" descr="Picture">
            <a:extLst>
              <a:ext uri="{FF2B5EF4-FFF2-40B4-BE49-F238E27FC236}">
                <a16:creationId xmlns:a16="http://schemas.microsoft.com/office/drawing/2014/main" id="{1A6B50D2-8757-465A-A65B-B8B3664AC71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15" r="7" b="7"/>
          <a:stretch/>
        </p:blipFill>
        <p:spPr bwMode="auto">
          <a:xfrm>
            <a:off x="5684127" y="361702"/>
            <a:ext cx="1691640" cy="1691640"/>
          </a:xfrm>
          <a:custGeom>
            <a:avLst/>
            <a:gdLst/>
            <a:ahLst/>
            <a:cxnLst/>
            <a:rect l="l" t="t" r="r" b="b"/>
            <a:pathLst>
              <a:path w="1956816" h="1956816">
                <a:moveTo>
                  <a:pt x="978408" y="0"/>
                </a:moveTo>
                <a:cubicBezTo>
                  <a:pt x="1518768" y="0"/>
                  <a:pt x="1956816" y="438048"/>
                  <a:pt x="1956816" y="978408"/>
                </a:cubicBezTo>
                <a:cubicBezTo>
                  <a:pt x="1956816" y="1518768"/>
                  <a:pt x="1518768" y="1956816"/>
                  <a:pt x="978408" y="1956816"/>
                </a:cubicBezTo>
                <a:cubicBezTo>
                  <a:pt x="438048" y="1956816"/>
                  <a:pt x="0" y="1518768"/>
                  <a:pt x="0" y="978408"/>
                </a:cubicBezTo>
                <a:cubicBezTo>
                  <a:pt x="0" y="438048"/>
                  <a:pt x="438048" y="0"/>
                  <a:pt x="978408" y="0"/>
                </a:cubicBezTo>
                <a:close/>
              </a:path>
            </a:pathLst>
          </a:cu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BB5A30FB-4B5C-4437-8003-1686CBD8782B}"/>
              </a:ext>
            </a:extLst>
          </p:cNvPr>
          <p:cNvSpPr>
            <a:spLocks noGrp="1"/>
          </p:cNvSpPr>
          <p:nvPr>
            <p:ph idx="1"/>
          </p:nvPr>
        </p:nvSpPr>
        <p:spPr>
          <a:xfrm>
            <a:off x="382773" y="1922589"/>
            <a:ext cx="5206572" cy="4131077"/>
          </a:xfrm>
        </p:spPr>
        <p:txBody>
          <a:bodyPr anchor="t">
            <a:normAutofit/>
          </a:bodyPr>
          <a:lstStyle/>
          <a:p>
            <a:pPr marL="457200" indent="-457200">
              <a:buFont typeface="+mj-lt"/>
              <a:buAutoNum type="arabicPeriod"/>
            </a:pPr>
            <a:r>
              <a:rPr lang="en-GB" sz="2000" b="0" i="0" dirty="0">
                <a:effectLst/>
              </a:rPr>
              <a:t>A unique design (something that is aesthetically pleasing to the eye e.g. Scandinavian furniture from IKEA)</a:t>
            </a:r>
            <a:endParaRPr lang="en-GB" sz="2000" dirty="0"/>
          </a:p>
          <a:p>
            <a:pPr marL="457200" indent="-457200">
              <a:buFont typeface="+mj-lt"/>
              <a:buAutoNum type="arabicPeriod"/>
            </a:pPr>
            <a:r>
              <a:rPr lang="en-GB" sz="2000" b="0" i="0" dirty="0">
                <a:effectLst/>
              </a:rPr>
              <a:t>A unique product function (e.g. mobile phone with unique feature)</a:t>
            </a:r>
            <a:endParaRPr lang="en-GB" sz="2000" dirty="0"/>
          </a:p>
          <a:p>
            <a:pPr marL="457200" indent="-457200">
              <a:buFont typeface="+mj-lt"/>
              <a:buAutoNum type="arabicPeriod"/>
            </a:pPr>
            <a:r>
              <a:rPr lang="en-GB" sz="2000" b="0" i="0" dirty="0">
                <a:effectLst/>
              </a:rPr>
              <a:t>A unique taste (Dr pepper, marmite)</a:t>
            </a:r>
            <a:endParaRPr lang="en-GB" sz="2000" dirty="0"/>
          </a:p>
          <a:p>
            <a:pPr marL="457200" indent="-457200">
              <a:buFont typeface="+mj-lt"/>
              <a:buAutoNum type="arabicPeriod"/>
            </a:pPr>
            <a:r>
              <a:rPr lang="en-GB" sz="2000" b="0" i="0" dirty="0">
                <a:effectLst/>
              </a:rPr>
              <a:t>Ergonomic features (easier to use than competitors)</a:t>
            </a:r>
            <a:endParaRPr lang="en-GB" sz="2000" dirty="0"/>
          </a:p>
          <a:p>
            <a:pPr marL="457200" indent="-457200">
              <a:buFont typeface="+mj-lt"/>
              <a:buAutoNum type="arabicPeriod"/>
            </a:pPr>
            <a:r>
              <a:rPr lang="en-GB" sz="2000" b="0" i="0" dirty="0">
                <a:effectLst/>
              </a:rPr>
              <a:t>Superior performance (e.g. Dyson vacuum cleaner)</a:t>
            </a:r>
            <a:endParaRPr lang="en-GB" sz="2000" dirty="0"/>
          </a:p>
          <a:p>
            <a:endParaRPr lang="en-GB" sz="1800" dirty="0"/>
          </a:p>
        </p:txBody>
      </p:sp>
      <p:sp>
        <p:nvSpPr>
          <p:cNvPr id="4107" name="Freeform: Shape 142">
            <a:extLst>
              <a:ext uri="{FF2B5EF4-FFF2-40B4-BE49-F238E27FC236}">
                <a16:creationId xmlns:a16="http://schemas.microsoft.com/office/drawing/2014/main" id="{B905CDE4-B751-4B3E-B625-6E59F89034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08" name="Oval 144">
            <a:extLst>
              <a:ext uri="{FF2B5EF4-FFF2-40B4-BE49-F238E27FC236}">
                <a16:creationId xmlns:a16="http://schemas.microsoft.com/office/drawing/2014/main" id="{08108C16-F4C0-44AA-999D-17BD39219B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73660" y="2557569"/>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100" name="Picture 4" descr="Picture">
            <a:extLst>
              <a:ext uri="{FF2B5EF4-FFF2-40B4-BE49-F238E27FC236}">
                <a16:creationId xmlns:a16="http://schemas.microsoft.com/office/drawing/2014/main" id="{6A309356-C197-43B0-A8D0-48D99691A4C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2"/>
          <a:stretch/>
        </p:blipFill>
        <p:spPr bwMode="auto">
          <a:xfrm>
            <a:off x="5838252" y="2722161"/>
            <a:ext cx="2743200" cy="2743200"/>
          </a:xfrm>
          <a:custGeom>
            <a:avLst/>
            <a:gdLst/>
            <a:ahLst/>
            <a:cxnLst/>
            <a:rect l="l" t="t" r="r" b="b"/>
            <a:pathLst>
              <a:path w="2834640" h="2834640">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Picture">
            <a:extLst>
              <a:ext uri="{FF2B5EF4-FFF2-40B4-BE49-F238E27FC236}">
                <a16:creationId xmlns:a16="http://schemas.microsoft.com/office/drawing/2014/main" id="{F71A3300-3917-47F6-9135-F929A59E20A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270" r="13337" b="-3"/>
          <a:stretch/>
        </p:blipFill>
        <p:spPr bwMode="auto">
          <a:xfrm>
            <a:off x="8278624" y="2"/>
            <a:ext cx="3913376" cy="3281569"/>
          </a:xfrm>
          <a:custGeom>
            <a:avLst/>
            <a:gdLst/>
            <a:ahLst/>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noFill/>
          <a:extLst>
            <a:ext uri="{909E8E84-426E-40DD-AFC4-6F175D3DCCD1}">
              <a14:hiddenFill xmlns:a14="http://schemas.microsoft.com/office/drawing/2010/main">
                <a:solidFill>
                  <a:srgbClr val="FFFFFF"/>
                </a:solidFill>
              </a14:hiddenFill>
            </a:ext>
          </a:extLst>
        </p:spPr>
      </p:pic>
      <p:sp>
        <p:nvSpPr>
          <p:cNvPr id="147" name="Freeform: Shape 146">
            <a:extLst>
              <a:ext uri="{FF2B5EF4-FFF2-40B4-BE49-F238E27FC236}">
                <a16:creationId xmlns:a16="http://schemas.microsoft.com/office/drawing/2014/main" id="{C8F10CB3-3B5E-4C7A-98CF-B87454DDFA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12" descr="See the source image">
            <a:extLst>
              <a:ext uri="{FF2B5EF4-FFF2-40B4-BE49-F238E27FC236}">
                <a16:creationId xmlns:a16="http://schemas.microsoft.com/office/drawing/2014/main" id="{4519DB01-EDBA-4D73-AA40-39A4F1ACFE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368" r="18801" b="-4"/>
          <a:stretch/>
        </p:blipFill>
        <p:spPr bwMode="auto">
          <a:xfrm>
            <a:off x="9009416" y="4131546"/>
            <a:ext cx="3178912" cy="2726454"/>
          </a:xfrm>
          <a:custGeom>
            <a:avLst/>
            <a:gdLst/>
            <a:ahLst/>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38121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831849" y="4589463"/>
            <a:ext cx="10886385" cy="1500187"/>
          </a:xfrm>
        </p:spPr>
        <p:style>
          <a:lnRef idx="2">
            <a:schemeClr val="accent5"/>
          </a:lnRef>
          <a:fillRef idx="1">
            <a:schemeClr val="lt1"/>
          </a:fillRef>
          <a:effectRef idx="0">
            <a:schemeClr val="accent5"/>
          </a:effectRef>
          <a:fontRef idx="minor">
            <a:schemeClr val="dk1"/>
          </a:fontRef>
        </p:style>
        <p:txBody>
          <a:bodyPr>
            <a:normAutofit fontScale="92500"/>
          </a:bodyPr>
          <a:lstStyle/>
          <a:p>
            <a:r>
              <a:rPr lang="en-GB" sz="5800" b="1" dirty="0">
                <a:solidFill>
                  <a:srgbClr val="0070C0"/>
                </a:solidFill>
              </a:rPr>
              <a:t>d) Adding value to products/services</a:t>
            </a:r>
          </a:p>
          <a:p>
            <a:endParaRPr lang="en-GB" sz="6600" b="1" dirty="0">
              <a:solidFill>
                <a:srgbClr val="0070C0"/>
              </a:solidFill>
            </a:endParaRP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281132844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3">
              <a:shade val="50000"/>
            </a:schemeClr>
          </a:lnRef>
          <a:fillRef idx="1">
            <a:schemeClr val="accent3"/>
          </a:fillRef>
          <a:effectRef idx="0">
            <a:schemeClr val="accent3"/>
          </a:effectRef>
          <a:fontRef idx="minor">
            <a:schemeClr val="lt1"/>
          </a:fontRef>
        </p:style>
        <p:txBody>
          <a:bodyPr/>
          <a:lstStyle/>
          <a:p>
            <a:r>
              <a:rPr lang="en-GB" dirty="0">
                <a:solidFill>
                  <a:schemeClr val="tx1"/>
                </a:solidFill>
              </a:rPr>
              <a:t>Definition: Added value</a:t>
            </a:r>
          </a:p>
        </p:txBody>
      </p:sp>
      <p:sp>
        <p:nvSpPr>
          <p:cNvPr id="3" name="Content Placeholder 2"/>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a:t>Added value is the difference between the price that is charged to the customer and the cost of inputs required to create the product or service</a:t>
            </a:r>
          </a:p>
          <a:p>
            <a:endParaRPr lang="en-GB" dirty="0"/>
          </a:p>
          <a:p>
            <a:r>
              <a:rPr lang="en-GB" dirty="0"/>
              <a:t>This can be achieved through the product itself or the way that consumers perceive the product</a:t>
            </a:r>
          </a:p>
        </p:txBody>
      </p:sp>
    </p:spTree>
    <p:extLst>
      <p:ext uri="{BB962C8B-B14F-4D97-AF65-F5344CB8AC3E}">
        <p14:creationId xmlns:p14="http://schemas.microsoft.com/office/powerpoint/2010/main" val="2350071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95D423-9BF7-42F7-AA65-5A1F4939566C}"/>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55170A21-4BA8-4DAE-9FE0-612834D82439}"/>
              </a:ext>
            </a:extLst>
          </p:cNvPr>
          <p:cNvSpPr>
            <a:spLocks noGrp="1"/>
          </p:cNvSpPr>
          <p:nvPr>
            <p:ph idx="1"/>
          </p:nvPr>
        </p:nvSpPr>
        <p:spPr/>
        <p:txBody>
          <a:bodyPr>
            <a:normAutofit fontScale="92500" lnSpcReduction="10000"/>
          </a:bodyPr>
          <a:lstStyle/>
          <a:p>
            <a:r>
              <a:rPr lang="en-GB" b="1" dirty="0"/>
              <a:t>Building a brand</a:t>
            </a:r>
            <a:r>
              <a:rPr lang="en-GB" dirty="0"/>
              <a:t> – a reputation for quality, value etc that customers are prepared to pay for. Nike trainers sell for much more than Hi-</a:t>
            </a:r>
            <a:r>
              <a:rPr lang="en-GB" dirty="0" err="1"/>
              <a:t>tec</a:t>
            </a:r>
            <a:r>
              <a:rPr lang="en-GB" dirty="0"/>
              <a:t>, even though the production costs per pair are probably pretty similar!</a:t>
            </a:r>
          </a:p>
          <a:p>
            <a:r>
              <a:rPr lang="en-GB" b="1" dirty="0"/>
              <a:t>Delivering excellent service</a:t>
            </a:r>
            <a:r>
              <a:rPr lang="en-GB" dirty="0"/>
              <a:t> – high quality, attentive personal service can make the difference between achieving a high price or a medium one</a:t>
            </a:r>
          </a:p>
          <a:p>
            <a:r>
              <a:rPr lang="en-GB" b="1" dirty="0"/>
              <a:t>Product features and benefits</a:t>
            </a:r>
            <a:r>
              <a:rPr lang="en-GB" dirty="0"/>
              <a:t> – for example, additional functionality in different versions of software can enable a software seller to charge higher prices; different models of motor vehicles are designed to achieve the same effect.</a:t>
            </a:r>
          </a:p>
          <a:p>
            <a:r>
              <a:rPr lang="en-GB" b="1" dirty="0"/>
              <a:t>Offering convenience </a:t>
            </a:r>
            <a:r>
              <a:rPr lang="en-GB" dirty="0"/>
              <a:t>– customers will often pay a little more for a product that they can have straightaway, or which saves them time.</a:t>
            </a:r>
          </a:p>
          <a:p>
            <a:endParaRPr lang="en-GB" dirty="0"/>
          </a:p>
        </p:txBody>
      </p:sp>
      <p:sp>
        <p:nvSpPr>
          <p:cNvPr id="4" name="Title 1">
            <a:extLst>
              <a:ext uri="{FF2B5EF4-FFF2-40B4-BE49-F238E27FC236}">
                <a16:creationId xmlns:a16="http://schemas.microsoft.com/office/drawing/2014/main" id="{C8F87F91-CC3E-4CCA-886E-E1274DFCB0BB}"/>
              </a:ext>
            </a:extLst>
          </p:cNvPr>
          <p:cNvSpPr txBox="1">
            <a:spLocks/>
          </p:cNvSpPr>
          <p:nvPr/>
        </p:nvSpPr>
        <p:spPr>
          <a:xfrm>
            <a:off x="838200" y="365125"/>
            <a:ext cx="10515600" cy="1325563"/>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GB">
                <a:solidFill>
                  <a:schemeClr val="bg1"/>
                </a:solidFill>
                <a:latin typeface="+mj-lt"/>
                <a:ea typeface="+mj-ea"/>
                <a:cs typeface="+mj-cs"/>
              </a:rPr>
              <a:t>How can a business add value? </a:t>
            </a:r>
            <a:endParaRPr lang="en-GB" dirty="0">
              <a:solidFill>
                <a:schemeClr val="bg1"/>
              </a:solidFill>
              <a:latin typeface="+mj-lt"/>
            </a:endParaRPr>
          </a:p>
        </p:txBody>
      </p:sp>
    </p:spTree>
    <p:extLst>
      <p:ext uri="{BB962C8B-B14F-4D97-AF65-F5344CB8AC3E}">
        <p14:creationId xmlns:p14="http://schemas.microsoft.com/office/powerpoint/2010/main" val="254642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75000"/>
            </a:schemeClr>
          </a:solidFill>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Suggested activity: Adding value</a:t>
            </a:r>
          </a:p>
        </p:txBody>
      </p:sp>
      <p:sp>
        <p:nvSpPr>
          <p:cNvPr id="3" name="Content Placeholder 2"/>
          <p:cNvSpPr>
            <a:spLocks noGrp="1"/>
          </p:cNvSpPr>
          <p:nvPr>
            <p:ph idx="1"/>
          </p:nvPr>
        </p:nvSpPr>
        <p:spPr>
          <a:xfrm>
            <a:off x="838200" y="1935494"/>
            <a:ext cx="10515600" cy="816428"/>
          </a:xfrm>
          <a:solidFill>
            <a:srgbClr val="FFFF00"/>
          </a:solidFill>
        </p:spPr>
        <p:txBody>
          <a:bodyPr>
            <a:normAutofit lnSpcReduction="10000"/>
          </a:bodyPr>
          <a:lstStyle/>
          <a:p>
            <a:pPr marL="0" indent="0">
              <a:buNone/>
            </a:pPr>
            <a:r>
              <a:rPr lang="en-GB" dirty="0">
                <a:latin typeface="Arial Rounded MT Bold" panose="020F0704030504030204" pitchFamily="34" charset="0"/>
              </a:rPr>
              <a:t>How many ways can you think of adding value to this potato?</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87334" y="2884002"/>
            <a:ext cx="5905500"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80780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3030"/>
            <a:ext cx="10972800" cy="1143000"/>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Potato products</a:t>
            </a:r>
          </a:p>
        </p:txBody>
      </p:sp>
      <p:pic>
        <p:nvPicPr>
          <p:cNvPr id="7" name="Picture 6"/>
          <p:cNvPicPr>
            <a:picLocks noChangeAspect="1"/>
          </p:cNvPicPr>
          <p:nvPr/>
        </p:nvPicPr>
        <p:blipFill>
          <a:blip r:embed="rId2"/>
          <a:stretch>
            <a:fillRect/>
          </a:stretch>
        </p:blipFill>
        <p:spPr>
          <a:xfrm>
            <a:off x="431346" y="1710418"/>
            <a:ext cx="2381250" cy="2609850"/>
          </a:xfrm>
          <a:prstGeom prst="rect">
            <a:avLst/>
          </a:prstGeom>
        </p:spPr>
      </p:pic>
      <p:pic>
        <p:nvPicPr>
          <p:cNvPr id="8" name="Picture 7"/>
          <p:cNvPicPr>
            <a:picLocks noChangeAspect="1"/>
          </p:cNvPicPr>
          <p:nvPr/>
        </p:nvPicPr>
        <p:blipFill>
          <a:blip r:embed="rId3"/>
          <a:stretch>
            <a:fillRect/>
          </a:stretch>
        </p:blipFill>
        <p:spPr>
          <a:xfrm>
            <a:off x="3599090" y="2167618"/>
            <a:ext cx="2381250" cy="2609850"/>
          </a:xfrm>
          <a:prstGeom prst="rect">
            <a:avLst/>
          </a:prstGeom>
        </p:spPr>
      </p:pic>
      <p:pic>
        <p:nvPicPr>
          <p:cNvPr id="5122" name="Picture 2" descr="Image result for McCain product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436179" y="1602694"/>
            <a:ext cx="238125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McCain products"/>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01150" y="2167618"/>
            <a:ext cx="2381250" cy="26098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McCain products"/>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378280" y="4604655"/>
            <a:ext cx="2990387" cy="199594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a:blip r:embed="rId7"/>
          <a:stretch>
            <a:fillRect/>
          </a:stretch>
        </p:blipFill>
        <p:spPr>
          <a:xfrm>
            <a:off x="5898698" y="4568354"/>
            <a:ext cx="3110591" cy="2068544"/>
          </a:xfrm>
          <a:prstGeom prst="rect">
            <a:avLst/>
          </a:prstGeom>
        </p:spPr>
      </p:pic>
    </p:spTree>
    <p:extLst>
      <p:ext uri="{BB962C8B-B14F-4D97-AF65-F5344CB8AC3E}">
        <p14:creationId xmlns:p14="http://schemas.microsoft.com/office/powerpoint/2010/main" val="61066448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dk1">
              <a:shade val="50000"/>
            </a:schemeClr>
          </a:lnRef>
          <a:fillRef idx="1">
            <a:schemeClr val="dk1"/>
          </a:fillRef>
          <a:effectRef idx="0">
            <a:schemeClr val="dk1"/>
          </a:effectRef>
          <a:fontRef idx="minor">
            <a:schemeClr val="lt1"/>
          </a:fontRef>
        </p:style>
        <p:txBody>
          <a:bodyPr/>
          <a:lstStyle/>
          <a:p>
            <a:r>
              <a:rPr lang="en-GB" dirty="0"/>
              <a:t>Adding value - video</a:t>
            </a:r>
          </a:p>
        </p:txBody>
      </p:sp>
      <p:sp>
        <p:nvSpPr>
          <p:cNvPr id="3" name="Content Placeholder 2"/>
          <p:cNvSpPr>
            <a:spLocks noGrp="1"/>
          </p:cNvSpPr>
          <p:nvPr>
            <p:ph idx="1"/>
          </p:nvPr>
        </p:nvSpPr>
        <p:spPr/>
        <p:txBody>
          <a:bodyPr>
            <a:normAutofit/>
          </a:bodyPr>
          <a:lstStyle/>
          <a:p>
            <a:r>
              <a:rPr lang="en-GB" sz="2400" dirty="0"/>
              <a:t>Watch the video and make notes on how value is added to a potato when making stackable potato chips. </a:t>
            </a:r>
            <a:endParaRPr lang="en-GB" sz="3200" dirty="0"/>
          </a:p>
        </p:txBody>
      </p:sp>
      <p:pic>
        <p:nvPicPr>
          <p:cNvPr id="4098" name="Picture 2">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786062" y="2567727"/>
            <a:ext cx="6619875" cy="4124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718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5048" y="210818"/>
            <a:ext cx="2571750" cy="3429000"/>
          </a:xfrm>
          <a:prstGeom prst="rect">
            <a:avLst/>
          </a:prstGeom>
        </p:spPr>
      </p:pic>
      <p:sp>
        <p:nvSpPr>
          <p:cNvPr id="11" name="Rectangle 10"/>
          <p:cNvSpPr/>
          <p:nvPr/>
        </p:nvSpPr>
        <p:spPr>
          <a:xfrm>
            <a:off x="308842" y="4613062"/>
            <a:ext cx="2195735" cy="1077218"/>
          </a:xfrm>
          <a:prstGeom prst="rect">
            <a:avLst/>
          </a:prstGeom>
          <a:noFill/>
        </p:spPr>
        <p:txBody>
          <a:bodyPr wrap="square" lIns="91440" tIns="45720" rIns="91440" bIns="45720">
            <a:spAutoFit/>
          </a:bodyPr>
          <a:lstStyle/>
          <a:p>
            <a:pPr algn="ctr"/>
            <a:r>
              <a:rPr lang="en-US"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Calibri"/>
              </a:rPr>
              <a:t>Raw materials</a:t>
            </a:r>
          </a:p>
        </p:txBody>
      </p:sp>
      <p:sp>
        <p:nvSpPr>
          <p:cNvPr id="13" name="TextBox 12"/>
          <p:cNvSpPr txBox="1"/>
          <p:nvPr/>
        </p:nvSpPr>
        <p:spPr>
          <a:xfrm>
            <a:off x="2774512" y="1226107"/>
            <a:ext cx="5520166" cy="2308324"/>
          </a:xfrm>
          <a:prstGeom prst="rect">
            <a:avLst/>
          </a:prstGeom>
          <a:noFill/>
        </p:spPr>
        <p:txBody>
          <a:bodyPr wrap="none" rtlCol="0">
            <a:spAutoFit/>
          </a:bodyPr>
          <a:lstStyle/>
          <a:p>
            <a:endParaRPr lang="en-GB" dirty="0">
              <a:solidFill>
                <a:prstClr val="black"/>
              </a:solidFill>
              <a:latin typeface="Arial Black" panose="020B0A04020102020204" pitchFamily="34" charset="0"/>
            </a:endParaRPr>
          </a:p>
          <a:p>
            <a:r>
              <a:rPr lang="en-GB" dirty="0">
                <a:solidFill>
                  <a:prstClr val="black"/>
                </a:solidFill>
                <a:latin typeface="Arial Black" panose="020B0A04020102020204" pitchFamily="34" charset="0"/>
              </a:rPr>
              <a:t>Process e.g. cooking, slicing, canning</a:t>
            </a:r>
          </a:p>
          <a:p>
            <a:endParaRPr lang="en-GB" dirty="0">
              <a:solidFill>
                <a:prstClr val="black"/>
              </a:solidFill>
              <a:latin typeface="Arial Black" panose="020B0A04020102020204" pitchFamily="34" charset="0"/>
            </a:endParaRPr>
          </a:p>
          <a:p>
            <a:r>
              <a:rPr lang="en-GB" dirty="0">
                <a:solidFill>
                  <a:prstClr val="black"/>
                </a:solidFill>
                <a:latin typeface="Arial Black" panose="020B0A04020102020204" pitchFamily="34" charset="0"/>
              </a:rPr>
              <a:t>Additional ingredients e.g. cake mix</a:t>
            </a:r>
          </a:p>
          <a:p>
            <a:endParaRPr lang="en-GB" dirty="0">
              <a:solidFill>
                <a:prstClr val="black"/>
              </a:solidFill>
              <a:latin typeface="Arial Black" panose="020B0A04020102020204" pitchFamily="34" charset="0"/>
            </a:endParaRPr>
          </a:p>
          <a:p>
            <a:r>
              <a:rPr lang="en-GB" dirty="0">
                <a:solidFill>
                  <a:prstClr val="black"/>
                </a:solidFill>
                <a:latin typeface="Arial Black" panose="020B0A04020102020204" pitchFamily="34" charset="0"/>
              </a:rPr>
              <a:t>Convenience e.g. In supermarket</a:t>
            </a:r>
          </a:p>
          <a:p>
            <a:endParaRPr lang="en-GB" dirty="0">
              <a:solidFill>
                <a:prstClr val="black"/>
              </a:solidFill>
              <a:latin typeface="Arial Black" panose="020B0A04020102020204" pitchFamily="34" charset="0"/>
            </a:endParaRPr>
          </a:p>
          <a:p>
            <a:r>
              <a:rPr lang="en-GB" dirty="0">
                <a:solidFill>
                  <a:prstClr val="black"/>
                </a:solidFill>
                <a:latin typeface="Arial Black" panose="020B0A04020102020204" pitchFamily="34" charset="0"/>
              </a:rPr>
              <a:t>Packaging e.g. Handy cake slice in plastic</a:t>
            </a:r>
          </a:p>
        </p:txBody>
      </p:sp>
      <p:pic>
        <p:nvPicPr>
          <p:cNvPr id="14" name="Picture 1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351224" y="4901015"/>
            <a:ext cx="3291830" cy="1890024"/>
          </a:xfrm>
          <a:prstGeom prst="rect">
            <a:avLst/>
          </a:prstGeom>
        </p:spPr>
      </p:pic>
      <p:pic>
        <p:nvPicPr>
          <p:cNvPr id="15" name="Picture 1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183823" y="2800767"/>
            <a:ext cx="1454241" cy="1938988"/>
          </a:xfrm>
          <a:prstGeom prst="rect">
            <a:avLst/>
          </a:prstGeom>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799857" y="4005319"/>
            <a:ext cx="2125970" cy="2662790"/>
          </a:xfrm>
          <a:prstGeom prst="rect">
            <a:avLst/>
          </a:prstGeom>
        </p:spPr>
      </p:pic>
      <p:sp>
        <p:nvSpPr>
          <p:cNvPr id="17" name="Down Arrow 16"/>
          <p:cNvSpPr/>
          <p:nvPr/>
        </p:nvSpPr>
        <p:spPr>
          <a:xfrm>
            <a:off x="863360" y="3748966"/>
            <a:ext cx="864096" cy="86409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latin typeface="Calibri"/>
            </a:endParaRPr>
          </a:p>
        </p:txBody>
      </p:sp>
      <p:sp>
        <p:nvSpPr>
          <p:cNvPr id="18" name="Rounded Rectangle 17"/>
          <p:cNvSpPr/>
          <p:nvPr/>
        </p:nvSpPr>
        <p:spPr>
          <a:xfrm>
            <a:off x="6925828" y="4437368"/>
            <a:ext cx="1330413" cy="899347"/>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a:solidFill>
                  <a:prstClr val="black"/>
                </a:solidFill>
                <a:latin typeface="Arial Black" panose="020B0A04020102020204" pitchFamily="34" charset="0"/>
              </a:rPr>
              <a:t>Finished goods</a:t>
            </a:r>
          </a:p>
        </p:txBody>
      </p:sp>
      <p:sp>
        <p:nvSpPr>
          <p:cNvPr id="19" name="Down Arrow 18"/>
          <p:cNvSpPr/>
          <p:nvPr/>
        </p:nvSpPr>
        <p:spPr>
          <a:xfrm rot="19443785">
            <a:off x="8060123" y="4887040"/>
            <a:ext cx="864096" cy="86409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latin typeface="Calibri"/>
            </a:endParaRPr>
          </a:p>
        </p:txBody>
      </p:sp>
      <p:sp>
        <p:nvSpPr>
          <p:cNvPr id="20" name="Down Arrow 19"/>
          <p:cNvSpPr/>
          <p:nvPr/>
        </p:nvSpPr>
        <p:spPr>
          <a:xfrm rot="5400000">
            <a:off x="6061731" y="4846316"/>
            <a:ext cx="864096" cy="86409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latin typeface="Calibri"/>
            </a:endParaRPr>
          </a:p>
        </p:txBody>
      </p:sp>
      <p:sp>
        <p:nvSpPr>
          <p:cNvPr id="21" name="Down Arrow 20"/>
          <p:cNvSpPr/>
          <p:nvPr/>
        </p:nvSpPr>
        <p:spPr>
          <a:xfrm rot="13144434">
            <a:off x="7452380" y="3573271"/>
            <a:ext cx="864096" cy="864096"/>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solidFill>
                <a:prstClr val="white"/>
              </a:solidFill>
              <a:latin typeface="Calibri"/>
            </a:endParaRPr>
          </a:p>
        </p:txBody>
      </p:sp>
      <p:sp>
        <p:nvSpPr>
          <p:cNvPr id="5" name="Title 4"/>
          <p:cNvSpPr>
            <a:spLocks noGrp="1"/>
          </p:cNvSpPr>
          <p:nvPr>
            <p:ph type="title"/>
          </p:nvPr>
        </p:nvSpPr>
        <p:spPr>
          <a:xfrm>
            <a:off x="3190613" y="183719"/>
            <a:ext cx="8371114" cy="1143000"/>
          </a:xfrm>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How value can be added</a:t>
            </a:r>
          </a:p>
        </p:txBody>
      </p:sp>
    </p:spTree>
    <p:extLst>
      <p:ext uri="{BB962C8B-B14F-4D97-AF65-F5344CB8AC3E}">
        <p14:creationId xmlns:p14="http://schemas.microsoft.com/office/powerpoint/2010/main" val="2031477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style>
          <a:lnRef idx="2">
            <a:schemeClr val="accent5"/>
          </a:lnRef>
          <a:fillRef idx="1">
            <a:schemeClr val="lt1"/>
          </a:fillRef>
          <a:effectRef idx="0">
            <a:schemeClr val="accent5"/>
          </a:effectRef>
          <a:fontRef idx="minor">
            <a:schemeClr val="dk1"/>
          </a:fontRef>
        </p:style>
        <p:txBody>
          <a:bodyPr>
            <a:normAutofit/>
          </a:bodyPr>
          <a:lstStyle/>
          <a:p>
            <a:r>
              <a:rPr lang="en-GB" sz="5400" b="1" dirty="0">
                <a:solidFill>
                  <a:srgbClr val="0070C0"/>
                </a:solidFill>
              </a:rPr>
              <a:t>Market mapping</a:t>
            </a:r>
          </a:p>
        </p:txBody>
      </p:sp>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2192000" cy="3512457"/>
          </a:xfrm>
          <a:prstGeom prst="rect">
            <a:avLst/>
          </a:prstGeom>
        </p:spPr>
      </p:pic>
    </p:spTree>
    <p:extLst>
      <p:ext uri="{BB962C8B-B14F-4D97-AF65-F5344CB8AC3E}">
        <p14:creationId xmlns:p14="http://schemas.microsoft.com/office/powerpoint/2010/main" val="31766521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Title 1"/>
          <p:cNvSpPr>
            <a:spLocks noGrp="1"/>
          </p:cNvSpPr>
          <p:nvPr>
            <p:ph type="title"/>
          </p:nvPr>
        </p:nvSpPr>
        <p:spPr>
          <a:xfrm>
            <a:off x="609600" y="255986"/>
            <a:ext cx="10972800" cy="1143000"/>
          </a:xfrm>
        </p:spPr>
        <p:style>
          <a:lnRef idx="2">
            <a:schemeClr val="accent5">
              <a:shade val="50000"/>
            </a:schemeClr>
          </a:lnRef>
          <a:fillRef idx="1">
            <a:schemeClr val="accent5"/>
          </a:fillRef>
          <a:effectRef idx="0">
            <a:schemeClr val="accent5"/>
          </a:effectRef>
          <a:fontRef idx="minor">
            <a:schemeClr val="lt1"/>
          </a:fontRef>
        </p:style>
        <p:txBody>
          <a:bodyPr/>
          <a:lstStyle/>
          <a:p>
            <a:pPr eaLnBrk="1" hangingPunct="1"/>
            <a:r>
              <a:rPr lang="en-GB" altLang="en-US" dirty="0"/>
              <a:t>Benefits of adding value</a:t>
            </a:r>
          </a:p>
        </p:txBody>
      </p:sp>
      <p:sp>
        <p:nvSpPr>
          <p:cNvPr id="3" name="Content Placeholder 2"/>
          <p:cNvSpPr>
            <a:spLocks noGrp="1"/>
          </p:cNvSpPr>
          <p:nvPr>
            <p:ph sz="half" idx="1"/>
          </p:nvPr>
        </p:nvSpPr>
        <p:spPr>
          <a:xfrm>
            <a:off x="609599" y="1825625"/>
            <a:ext cx="6035749" cy="4351338"/>
          </a:xfrm>
        </p:spPr>
        <p:style>
          <a:lnRef idx="2">
            <a:schemeClr val="accent5"/>
          </a:lnRef>
          <a:fillRef idx="1">
            <a:schemeClr val="lt1"/>
          </a:fillRef>
          <a:effectRef idx="0">
            <a:schemeClr val="accent5"/>
          </a:effectRef>
          <a:fontRef idx="minor">
            <a:schemeClr val="dk1"/>
          </a:fontRef>
        </p:style>
        <p:txBody>
          <a:bodyPr>
            <a:noAutofit/>
          </a:bodyPr>
          <a:lstStyle/>
          <a:p>
            <a:pPr marL="514350" indent="-514350">
              <a:spcAft>
                <a:spcPct val="130000"/>
              </a:spcAft>
              <a:buFontTx/>
              <a:buAutoNum type="arabicPeriod"/>
            </a:pPr>
            <a:r>
              <a:rPr lang="en-GB" altLang="en-US" dirty="0"/>
              <a:t>The more value that is added, the higher the price that can be charged, which means higher profit margins</a:t>
            </a:r>
            <a:endParaRPr lang="en-GB" altLang="en-US" dirty="0">
              <a:solidFill>
                <a:srgbClr val="7F7F7F"/>
              </a:solidFill>
            </a:endParaRPr>
          </a:p>
          <a:p>
            <a:pPr marL="514350" indent="-514350">
              <a:spcAft>
                <a:spcPct val="130000"/>
              </a:spcAft>
              <a:buFontTx/>
              <a:buAutoNum type="arabicPeriod"/>
            </a:pPr>
            <a:r>
              <a:rPr lang="en-GB" altLang="en-US" dirty="0"/>
              <a:t>Protection against competitors offering lower prices which means competitive advantage</a:t>
            </a:r>
            <a:endParaRPr lang="en-GB" altLang="en-US" dirty="0">
              <a:solidFill>
                <a:srgbClr val="7F7F7F"/>
              </a:solidFill>
            </a:endParaRPr>
          </a:p>
          <a:p>
            <a:pPr marL="514350" indent="-514350">
              <a:spcAft>
                <a:spcPct val="130000"/>
              </a:spcAft>
              <a:buFontTx/>
              <a:buAutoNum type="arabicPeriod"/>
            </a:pPr>
            <a:r>
              <a:rPr lang="en-GB" altLang="en-US" dirty="0"/>
              <a:t>Customer loyalty which means repeat business</a:t>
            </a:r>
          </a:p>
        </p:txBody>
      </p:sp>
      <p:pic>
        <p:nvPicPr>
          <p:cNvPr id="41988" name="Picture 8" descr="http://www.shoeandhandbaggirl.com/images/radleymulti.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524662" y="1557671"/>
            <a:ext cx="29337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7"/>
          <p:cNvSpPr txBox="1">
            <a:spLocks noChangeArrowheads="1"/>
          </p:cNvSpPr>
          <p:nvPr/>
        </p:nvSpPr>
        <p:spPr bwMode="auto">
          <a:xfrm>
            <a:off x="7175500" y="5300663"/>
            <a:ext cx="316865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eaLnBrk="1" hangingPunct="1"/>
            <a:r>
              <a:rPr lang="en-GB" altLang="en-US" sz="2000" b="1">
                <a:solidFill>
                  <a:prstClr val="black"/>
                </a:solidFill>
              </a:rPr>
              <a:t>Radley have added value to leather, these bags cost £300</a:t>
            </a:r>
          </a:p>
        </p:txBody>
      </p:sp>
      <p:pic>
        <p:nvPicPr>
          <p:cNvPr id="41990" name="Picture 10" descr="http://3.bp.blogspot.com/_N-kNlOSy6Y4/TC-Tj11-1EI/AAAAAAAAAXg/dh6UNKaxumM/s1600/radley.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337675" y="2009777"/>
            <a:ext cx="2447925" cy="85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1" name="Picture 12" descr="http://bhaktivedantamanor.co.uk/newgokul/files/1613/2437/4371/holstein-cow.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9670370" y="3212307"/>
            <a:ext cx="230505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271277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740E0-0047-4B06-B509-BA031A2E717C}"/>
              </a:ext>
            </a:extLst>
          </p:cNvPr>
          <p:cNvSpPr>
            <a:spLocks noGrp="1"/>
          </p:cNvSpPr>
          <p:nvPr>
            <p:ph type="title"/>
          </p:nvPr>
        </p:nvSpPr>
        <p:spPr>
          <a:ln>
            <a:solidFill>
              <a:schemeClr val="tx1"/>
            </a:solidFill>
          </a:ln>
        </p:spPr>
        <p:txBody>
          <a:bodyPr>
            <a:noAutofit/>
          </a:bodyPr>
          <a:lstStyle/>
          <a:p>
            <a:r>
              <a:rPr lang="en-GB" sz="3600" b="0" i="0" dirty="0">
                <a:solidFill>
                  <a:srgbClr val="333333"/>
                </a:solidFill>
                <a:effectLst/>
                <a:latin typeface="+mn-lt"/>
              </a:rPr>
              <a:t>Market positioning - Evaluation</a:t>
            </a:r>
            <a:endParaRPr lang="en-GB" sz="3600" dirty="0">
              <a:latin typeface="+mn-lt"/>
            </a:endParaRPr>
          </a:p>
        </p:txBody>
      </p:sp>
      <p:sp>
        <p:nvSpPr>
          <p:cNvPr id="5" name="Content Placeholder 4">
            <a:extLst>
              <a:ext uri="{FF2B5EF4-FFF2-40B4-BE49-F238E27FC236}">
                <a16:creationId xmlns:a16="http://schemas.microsoft.com/office/drawing/2014/main" id="{6FF19564-161D-4009-BCDB-CA2B71FEB435}"/>
              </a:ext>
            </a:extLst>
          </p:cNvPr>
          <p:cNvSpPr>
            <a:spLocks noGrp="1"/>
          </p:cNvSpPr>
          <p:nvPr>
            <p:ph idx="1"/>
          </p:nvPr>
        </p:nvSpPr>
        <p:spPr>
          <a:xfrm>
            <a:off x="838200" y="1825625"/>
            <a:ext cx="10515600" cy="4894152"/>
          </a:xfrm>
        </p:spPr>
        <p:txBody>
          <a:bodyPr>
            <a:normAutofit fontScale="92500" lnSpcReduction="20000"/>
          </a:bodyPr>
          <a:lstStyle/>
          <a:p>
            <a:r>
              <a:rPr lang="en-GB" sz="2800" b="0" i="0" dirty="0">
                <a:solidFill>
                  <a:srgbClr val="000000"/>
                </a:solidFill>
                <a:effectLst/>
              </a:rPr>
              <a:t>How have these 3 footballs clubs differentiated themselves in the last decade?</a:t>
            </a:r>
            <a:br>
              <a:rPr lang="en-GB" sz="2800" b="0" i="0" dirty="0">
                <a:solidFill>
                  <a:srgbClr val="000000"/>
                </a:solidFill>
                <a:effectLst/>
              </a:rPr>
            </a:br>
            <a:endParaRPr lang="en-GB" sz="2800" b="0" i="0" dirty="0">
              <a:solidFill>
                <a:srgbClr val="000000"/>
              </a:solidFill>
              <a:effectLst/>
            </a:endParaRPr>
          </a:p>
          <a:p>
            <a:endParaRPr lang="en-GB" dirty="0">
              <a:solidFill>
                <a:srgbClr val="000000"/>
              </a:solidFill>
            </a:endParaRPr>
          </a:p>
          <a:p>
            <a:endParaRPr lang="en-GB" dirty="0">
              <a:solidFill>
                <a:srgbClr val="000000"/>
              </a:solidFill>
            </a:endParaRPr>
          </a:p>
          <a:p>
            <a:endParaRPr lang="en-GB" dirty="0">
              <a:solidFill>
                <a:srgbClr val="000000"/>
              </a:solidFill>
            </a:endParaRPr>
          </a:p>
          <a:p>
            <a:endParaRPr lang="en-GB" b="0" i="0" dirty="0">
              <a:solidFill>
                <a:srgbClr val="000000"/>
              </a:solidFill>
              <a:effectLst/>
              <a:latin typeface="Open Sans" panose="020B0606030504020204" pitchFamily="34" charset="0"/>
            </a:endParaRPr>
          </a:p>
          <a:p>
            <a:endParaRPr lang="en-GB" b="0" i="0" dirty="0">
              <a:solidFill>
                <a:srgbClr val="000000"/>
              </a:solidFill>
              <a:effectLst/>
              <a:latin typeface="Open Sans" panose="020B0606030504020204" pitchFamily="34" charset="0"/>
            </a:endParaRPr>
          </a:p>
          <a:p>
            <a:endParaRPr lang="en-GB" b="0" i="0" dirty="0">
              <a:solidFill>
                <a:srgbClr val="000000"/>
              </a:solidFill>
              <a:effectLst/>
              <a:latin typeface="Open Sans" panose="020B0606030504020204" pitchFamily="34" charset="0"/>
            </a:endParaRPr>
          </a:p>
          <a:p>
            <a:r>
              <a:rPr lang="en-GB" b="0" i="0" dirty="0">
                <a:solidFill>
                  <a:srgbClr val="000000"/>
                </a:solidFill>
                <a:effectLst/>
              </a:rPr>
              <a:t>In recent years Real Madrid have tried to position themselves as the most glamorous football club in the world, Have they achieved this?</a:t>
            </a:r>
          </a:p>
          <a:p>
            <a:r>
              <a:rPr lang="en-GB" b="0" i="0" dirty="0">
                <a:solidFill>
                  <a:srgbClr val="000000"/>
                </a:solidFill>
                <a:effectLst/>
              </a:rPr>
              <a:t>Bayern Munich have been the most successful and Barcelona play the best football but Real Madrid's point of differentiation is glamor.</a:t>
            </a:r>
          </a:p>
        </p:txBody>
      </p:sp>
      <p:pic>
        <p:nvPicPr>
          <p:cNvPr id="5122" name="Picture 2" descr="Picture">
            <a:extLst>
              <a:ext uri="{FF2B5EF4-FFF2-40B4-BE49-F238E27FC236}">
                <a16:creationId xmlns:a16="http://schemas.microsoft.com/office/drawing/2014/main" id="{907C0F9F-06CE-4E47-BC8A-666255DBA5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912" y="2362994"/>
            <a:ext cx="1400175" cy="131445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Picture">
            <a:extLst>
              <a:ext uri="{FF2B5EF4-FFF2-40B4-BE49-F238E27FC236}">
                <a16:creationId xmlns:a16="http://schemas.microsoft.com/office/drawing/2014/main" id="{50EFBEB4-0809-4F9F-AA85-C7F441DBCCC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45806" y="2362994"/>
            <a:ext cx="3275271" cy="1840107"/>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Picture">
            <a:extLst>
              <a:ext uri="{FF2B5EF4-FFF2-40B4-BE49-F238E27FC236}">
                <a16:creationId xmlns:a16="http://schemas.microsoft.com/office/drawing/2014/main" id="{66DAB5FE-F80A-4484-BE7E-7D99C066AA7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08558" y="2362994"/>
            <a:ext cx="2181225" cy="16383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ww.si.com/.image/ar_16:9%2Cc_fill%2Ccs_srgb%2C...">
            <a:extLst>
              <a:ext uri="{FF2B5EF4-FFF2-40B4-BE49-F238E27FC236}">
                <a16:creationId xmlns:a16="http://schemas.microsoft.com/office/drawing/2014/main" id="{D082C2C6-1584-4C20-BFBA-248CB27CF7E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38400" y="1371600"/>
            <a:ext cx="7315200" cy="411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5103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3CAB8-B3D5-4F45-A136-9C017212A33B}"/>
              </a:ext>
            </a:extLst>
          </p:cNvPr>
          <p:cNvSpPr>
            <a:spLocks noGrp="1"/>
          </p:cNvSpPr>
          <p:nvPr>
            <p:ph type="title"/>
          </p:nvPr>
        </p:nvSpPr>
        <p:spPr>
          <a:ln>
            <a:solidFill>
              <a:schemeClr val="tx1"/>
            </a:solidFill>
          </a:ln>
        </p:spPr>
        <p:txBody>
          <a:bodyPr/>
          <a:lstStyle/>
          <a:p>
            <a:r>
              <a:rPr lang="en-GB" dirty="0"/>
              <a:t>Key message:</a:t>
            </a:r>
          </a:p>
        </p:txBody>
      </p:sp>
      <p:sp>
        <p:nvSpPr>
          <p:cNvPr id="3" name="Content Placeholder 2">
            <a:extLst>
              <a:ext uri="{FF2B5EF4-FFF2-40B4-BE49-F238E27FC236}">
                <a16:creationId xmlns:a16="http://schemas.microsoft.com/office/drawing/2014/main" id="{E9705CEE-6A70-4D42-92FB-BE14C48F85D8}"/>
              </a:ext>
            </a:extLst>
          </p:cNvPr>
          <p:cNvSpPr>
            <a:spLocks noGrp="1"/>
          </p:cNvSpPr>
          <p:nvPr>
            <p:ph idx="1"/>
          </p:nvPr>
        </p:nvSpPr>
        <p:spPr>
          <a:ln>
            <a:solidFill>
              <a:schemeClr val="tx1"/>
            </a:solidFill>
          </a:ln>
        </p:spPr>
        <p:txBody>
          <a:bodyPr/>
          <a:lstStyle/>
          <a:p>
            <a:pPr marL="0" indent="0">
              <a:buNone/>
            </a:pPr>
            <a:r>
              <a:rPr lang="en-GB" dirty="0"/>
              <a:t>- Choose a position that customers find acceptable while company finds it profitable</a:t>
            </a:r>
            <a:br>
              <a:rPr lang="en-GB" dirty="0"/>
            </a:br>
            <a:r>
              <a:rPr lang="en-GB" dirty="0"/>
              <a:t>- Work out how to secure it</a:t>
            </a:r>
            <a:br>
              <a:rPr lang="en-GB" dirty="0"/>
            </a:br>
            <a:r>
              <a:rPr lang="en-GB" dirty="0"/>
              <a:t>- Advertising, packaging and other forms of promotion must focus on making customers believe in the market position</a:t>
            </a:r>
          </a:p>
        </p:txBody>
      </p:sp>
    </p:spTree>
    <p:extLst>
      <p:ext uri="{BB962C8B-B14F-4D97-AF65-F5344CB8AC3E}">
        <p14:creationId xmlns:p14="http://schemas.microsoft.com/office/powerpoint/2010/main" val="27638006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0AA7D-9779-4EFD-A05F-D92921FD4AC5}"/>
              </a:ext>
            </a:extLst>
          </p:cNvPr>
          <p:cNvSpPr>
            <a:spLocks noGrp="1"/>
          </p:cNvSpPr>
          <p:nvPr>
            <p:ph type="title"/>
          </p:nvPr>
        </p:nvSpPr>
        <p:spPr/>
        <p:txBody>
          <a:bodyPr/>
          <a:lstStyle/>
          <a:p>
            <a:r>
              <a:rPr lang="en-GB" sz="4400" b="1" dirty="0">
                <a:solidFill>
                  <a:srgbClr val="B74058"/>
                </a:solidFill>
                <a:effectLst/>
                <a:ea typeface="Calibri" panose="020F0502020204030204" pitchFamily="34" charset="0"/>
                <a:cs typeface="Calibri" panose="020F0502020204030204" pitchFamily="34" charset="0"/>
              </a:rPr>
              <a:t>Review questions</a:t>
            </a:r>
            <a:endParaRPr lang="en-GB" dirty="0"/>
          </a:p>
        </p:txBody>
      </p:sp>
      <p:sp>
        <p:nvSpPr>
          <p:cNvPr id="3" name="Content Placeholder 2">
            <a:extLst>
              <a:ext uri="{FF2B5EF4-FFF2-40B4-BE49-F238E27FC236}">
                <a16:creationId xmlns:a16="http://schemas.microsoft.com/office/drawing/2014/main" id="{9EBE64D0-ABC9-4F15-86CD-4581FA3C3E7D}"/>
              </a:ext>
            </a:extLst>
          </p:cNvPr>
          <p:cNvSpPr>
            <a:spLocks noGrp="1"/>
          </p:cNvSpPr>
          <p:nvPr>
            <p:ph idx="1"/>
          </p:nvPr>
        </p:nvSpPr>
        <p:spPr>
          <a:xfrm>
            <a:off x="446567" y="1456660"/>
            <a:ext cx="11259880" cy="4720303"/>
          </a:xfrm>
        </p:spPr>
        <p:txBody>
          <a:bodyPr>
            <a:normAutofit fontScale="92500" lnSpcReduction="10000"/>
          </a:bodyPr>
          <a:lstStyle/>
          <a:p>
            <a:pPr marL="0" indent="0">
              <a:lnSpc>
                <a:spcPct val="120000"/>
              </a:lnSpc>
              <a:spcBef>
                <a:spcPts val="0"/>
              </a:spcBef>
              <a:buNone/>
            </a:pPr>
            <a:r>
              <a:rPr lang="en-GB" sz="2400" dirty="0">
                <a:solidFill>
                  <a:srgbClr val="0885D3"/>
                </a:solidFill>
                <a:effectLst/>
                <a:ea typeface="Calibri" panose="020F0502020204030204" pitchFamily="34" charset="0"/>
                <a:cs typeface="Calibri" panose="020F0502020204030204" pitchFamily="34" charset="0"/>
              </a:rPr>
              <a:t>(30 marks; 30 minutes)</a:t>
            </a:r>
            <a:endParaRPr lang="en-GB" sz="24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400" dirty="0">
                <a:solidFill>
                  <a:srgbClr val="B74058"/>
                </a:solidFill>
                <a:effectLst/>
                <a:ea typeface="Calibri" panose="020F0502020204030204" pitchFamily="34" charset="0"/>
                <a:cs typeface="Calibri" panose="020F0502020204030204" pitchFamily="34" charset="0"/>
              </a:rPr>
              <a:t>1 </a:t>
            </a:r>
            <a:r>
              <a:rPr lang="en-GB" sz="2400" dirty="0">
                <a:solidFill>
                  <a:srgbClr val="2F3333"/>
                </a:solidFill>
                <a:effectLst/>
                <a:ea typeface="Calibri" panose="020F0502020204030204" pitchFamily="34" charset="0"/>
                <a:cs typeface="Calibri" panose="020F0502020204030204" pitchFamily="34" charset="0"/>
              </a:rPr>
              <a:t>Identify three markets where age is a crucial factor in drawing up a market map.</a:t>
            </a:r>
            <a:r>
              <a:rPr lang="en-GB" sz="2400" dirty="0">
                <a:solidFill>
                  <a:srgbClr val="0885D3"/>
                </a:solidFill>
                <a:effectLst/>
                <a:ea typeface="Calibri" panose="020F0502020204030204" pitchFamily="34" charset="0"/>
                <a:cs typeface="Times New Roman" panose="02020603050405020304" pitchFamily="18" charset="0"/>
              </a:rPr>
              <a:t> </a:t>
            </a:r>
            <a:r>
              <a:rPr lang="en-GB" sz="2400" dirty="0">
                <a:solidFill>
                  <a:srgbClr val="0885D3"/>
                </a:solidFill>
                <a:effectLst/>
                <a:ea typeface="Calibri" panose="020F0502020204030204" pitchFamily="34" charset="0"/>
                <a:cs typeface="Calibri" panose="020F0502020204030204" pitchFamily="34" charset="0"/>
              </a:rPr>
              <a:t>(3)</a:t>
            </a:r>
            <a:endParaRPr lang="en-GB" sz="24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400" dirty="0">
                <a:solidFill>
                  <a:srgbClr val="B74058"/>
                </a:solidFill>
                <a:effectLst/>
                <a:ea typeface="Calibri" panose="020F0502020204030204" pitchFamily="34" charset="0"/>
                <a:cs typeface="Calibri" panose="020F0502020204030204" pitchFamily="34" charset="0"/>
              </a:rPr>
              <a:t>2 </a:t>
            </a:r>
            <a:r>
              <a:rPr lang="en-GB" sz="2400" dirty="0">
                <a:solidFill>
                  <a:srgbClr val="2F3333"/>
                </a:solidFill>
                <a:effectLst/>
                <a:ea typeface="Calibri" panose="020F0502020204030204" pitchFamily="34" charset="0"/>
                <a:cs typeface="Calibri" panose="020F0502020204030204" pitchFamily="34" charset="0"/>
              </a:rPr>
              <a:t>The UK population is growing older, with a rising proportion of over 60s. Outline two business opportunities that may arise as the population gets older.</a:t>
            </a:r>
            <a:r>
              <a:rPr lang="en-GB" sz="2400" dirty="0">
                <a:solidFill>
                  <a:srgbClr val="0885D3"/>
                </a:solidFill>
                <a:effectLst/>
                <a:ea typeface="Calibri" panose="020F0502020204030204" pitchFamily="34" charset="0"/>
                <a:cs typeface="Times New Roman" panose="02020603050405020304" pitchFamily="18" charset="0"/>
              </a:rPr>
              <a:t> </a:t>
            </a:r>
            <a:r>
              <a:rPr lang="en-GB" sz="2400" dirty="0">
                <a:solidFill>
                  <a:srgbClr val="0885D3"/>
                </a:solidFill>
                <a:effectLst/>
                <a:ea typeface="Calibri" panose="020F0502020204030204" pitchFamily="34" charset="0"/>
                <a:cs typeface="Calibri" panose="020F0502020204030204" pitchFamily="34" charset="0"/>
              </a:rPr>
              <a:t>(4)</a:t>
            </a:r>
            <a:endParaRPr lang="en-GB" sz="24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400" dirty="0">
                <a:solidFill>
                  <a:srgbClr val="B74058"/>
                </a:solidFill>
                <a:effectLst/>
                <a:ea typeface="Calibri" panose="020F0502020204030204" pitchFamily="34" charset="0"/>
                <a:cs typeface="Calibri" panose="020F0502020204030204" pitchFamily="34" charset="0"/>
              </a:rPr>
              <a:t>3 </a:t>
            </a:r>
            <a:r>
              <a:rPr lang="en-GB" sz="2400" dirty="0">
                <a:solidFill>
                  <a:srgbClr val="2F3333"/>
                </a:solidFill>
                <a:effectLst/>
                <a:ea typeface="Calibri" panose="020F0502020204030204" pitchFamily="34" charset="0"/>
                <a:cs typeface="Calibri" panose="020F0502020204030204" pitchFamily="34" charset="0"/>
              </a:rPr>
              <a:t>Give three possible sources of competitive advantage for an independent clothes shop.</a:t>
            </a:r>
            <a:r>
              <a:rPr lang="en-GB" sz="2400" dirty="0">
                <a:solidFill>
                  <a:srgbClr val="0885D3"/>
                </a:solidFill>
                <a:effectLst/>
                <a:ea typeface="Calibri" panose="020F0502020204030204" pitchFamily="34" charset="0"/>
                <a:cs typeface="Calibri" panose="020F0502020204030204" pitchFamily="34" charset="0"/>
              </a:rPr>
              <a:t> (3)</a:t>
            </a:r>
            <a:endParaRPr lang="en-GB" sz="24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400" dirty="0">
                <a:solidFill>
                  <a:srgbClr val="B74058"/>
                </a:solidFill>
                <a:effectLst/>
                <a:ea typeface="Calibri" panose="020F0502020204030204" pitchFamily="34" charset="0"/>
                <a:cs typeface="Calibri" panose="020F0502020204030204" pitchFamily="34" charset="0"/>
              </a:rPr>
              <a:t>4 </a:t>
            </a:r>
            <a:r>
              <a:rPr lang="en-GB" sz="2400" dirty="0">
                <a:solidFill>
                  <a:srgbClr val="2F3333"/>
                </a:solidFill>
                <a:effectLst/>
                <a:ea typeface="Calibri" panose="020F0502020204030204" pitchFamily="34" charset="0"/>
                <a:cs typeface="Calibri" panose="020F0502020204030204" pitchFamily="34" charset="0"/>
              </a:rPr>
              <a:t>Why might it be difficult to differentiate a mass market brand?</a:t>
            </a:r>
            <a:r>
              <a:rPr lang="en-GB" sz="2400" dirty="0">
                <a:solidFill>
                  <a:srgbClr val="0885D3"/>
                </a:solidFill>
                <a:effectLst/>
                <a:ea typeface="Calibri" panose="020F0502020204030204" pitchFamily="34" charset="0"/>
                <a:cs typeface="Calibri" panose="020F0502020204030204" pitchFamily="34" charset="0"/>
              </a:rPr>
              <a:t> (4)</a:t>
            </a:r>
            <a:endParaRPr lang="en-GB" sz="24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400" dirty="0">
                <a:solidFill>
                  <a:srgbClr val="B74058"/>
                </a:solidFill>
                <a:effectLst/>
                <a:ea typeface="Calibri" panose="020F0502020204030204" pitchFamily="34" charset="0"/>
                <a:cs typeface="Calibri" panose="020F0502020204030204" pitchFamily="34" charset="0"/>
              </a:rPr>
              <a:t>5 </a:t>
            </a:r>
            <a:r>
              <a:rPr lang="en-GB" sz="2400" dirty="0">
                <a:solidFill>
                  <a:srgbClr val="2F3333"/>
                </a:solidFill>
                <a:effectLst/>
                <a:ea typeface="Calibri" panose="020F0502020204030204" pitchFamily="34" charset="0"/>
                <a:cs typeface="Calibri" panose="020F0502020204030204" pitchFamily="34" charset="0"/>
              </a:rPr>
              <a:t>What would you say is the USP of each of the following:</a:t>
            </a:r>
            <a:r>
              <a:rPr lang="en-GB" sz="2400" dirty="0">
                <a:solidFill>
                  <a:srgbClr val="0885D3"/>
                </a:solidFill>
                <a:effectLst/>
                <a:ea typeface="Calibri" panose="020F0502020204030204" pitchFamily="34" charset="0"/>
                <a:cs typeface="Calibri" panose="020F0502020204030204" pitchFamily="34" charset="0"/>
              </a:rPr>
              <a:t> (6)</a:t>
            </a:r>
            <a:endParaRPr lang="en-GB" sz="24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400" dirty="0">
                <a:solidFill>
                  <a:srgbClr val="B74058"/>
                </a:solidFill>
                <a:effectLst/>
                <a:ea typeface="Calibri" panose="020F0502020204030204" pitchFamily="34" charset="0"/>
                <a:cs typeface="Calibri" panose="020F0502020204030204" pitchFamily="34" charset="0"/>
              </a:rPr>
              <a:t>	a) </a:t>
            </a:r>
            <a:r>
              <a:rPr lang="en-GB" sz="2400" dirty="0">
                <a:solidFill>
                  <a:srgbClr val="2F3333"/>
                </a:solidFill>
                <a:effectLst/>
                <a:ea typeface="Calibri" panose="020F0502020204030204" pitchFamily="34" charset="0"/>
                <a:cs typeface="Calibri" panose="020F0502020204030204" pitchFamily="34" charset="0"/>
              </a:rPr>
              <a:t>Maltesers</a:t>
            </a:r>
            <a:endParaRPr lang="en-GB" sz="24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400" dirty="0">
                <a:solidFill>
                  <a:srgbClr val="B74058"/>
                </a:solidFill>
                <a:effectLst/>
                <a:ea typeface="Calibri" panose="020F0502020204030204" pitchFamily="34" charset="0"/>
                <a:cs typeface="Calibri" panose="020F0502020204030204" pitchFamily="34" charset="0"/>
              </a:rPr>
              <a:t>	b) </a:t>
            </a:r>
            <a:r>
              <a:rPr lang="en-GB" sz="2400" dirty="0">
                <a:solidFill>
                  <a:srgbClr val="2F3333"/>
                </a:solidFill>
                <a:effectLst/>
                <a:ea typeface="Calibri" panose="020F0502020204030204" pitchFamily="34" charset="0"/>
                <a:cs typeface="Calibri" panose="020F0502020204030204" pitchFamily="34" charset="0"/>
              </a:rPr>
              <a:t>the latest iPhone</a:t>
            </a:r>
            <a:endParaRPr lang="en-GB" sz="24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400" dirty="0">
                <a:solidFill>
                  <a:srgbClr val="B74058"/>
                </a:solidFill>
                <a:effectLst/>
                <a:ea typeface="Calibri" panose="020F0502020204030204" pitchFamily="34" charset="0"/>
                <a:cs typeface="Calibri" panose="020F0502020204030204" pitchFamily="34" charset="0"/>
              </a:rPr>
              <a:t>	c) </a:t>
            </a:r>
            <a:r>
              <a:rPr lang="en-GB" sz="2400" dirty="0">
                <a:solidFill>
                  <a:srgbClr val="2F3333"/>
                </a:solidFill>
                <a:effectLst/>
                <a:ea typeface="Calibri" panose="020F0502020204030204" pitchFamily="34" charset="0"/>
                <a:cs typeface="Calibri" panose="020F0502020204030204" pitchFamily="34" charset="0"/>
              </a:rPr>
              <a:t>Marmite?</a:t>
            </a:r>
            <a:endParaRPr lang="en-GB" sz="24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400" dirty="0">
                <a:solidFill>
                  <a:srgbClr val="B74058"/>
                </a:solidFill>
                <a:effectLst/>
                <a:ea typeface="Calibri" panose="020F0502020204030204" pitchFamily="34" charset="0"/>
                <a:cs typeface="Calibri" panose="020F0502020204030204" pitchFamily="34" charset="0"/>
              </a:rPr>
              <a:t>6 </a:t>
            </a:r>
            <a:r>
              <a:rPr lang="en-GB" sz="2400" dirty="0">
                <a:solidFill>
                  <a:srgbClr val="2F3333"/>
                </a:solidFill>
                <a:effectLst/>
                <a:ea typeface="Calibri" panose="020F0502020204030204" pitchFamily="34" charset="0"/>
                <a:cs typeface="Calibri" panose="020F0502020204030204" pitchFamily="34" charset="0"/>
              </a:rPr>
              <a:t>Suggest four ways in which value could be added to a plank of wood.</a:t>
            </a:r>
            <a:r>
              <a:rPr lang="en-GB" sz="2400" dirty="0">
                <a:solidFill>
                  <a:srgbClr val="0885D3"/>
                </a:solidFill>
                <a:effectLst/>
                <a:ea typeface="Calibri" panose="020F0502020204030204" pitchFamily="34" charset="0"/>
                <a:cs typeface="Calibri" panose="020F0502020204030204" pitchFamily="34" charset="0"/>
              </a:rPr>
              <a:t> (4)</a:t>
            </a:r>
            <a:endParaRPr lang="en-GB" sz="2400" dirty="0">
              <a:effectLst/>
              <a:ea typeface="Calibri" panose="020F0502020204030204" pitchFamily="34" charset="0"/>
              <a:cs typeface="Times New Roman" panose="02020603050405020304" pitchFamily="18" charset="0"/>
            </a:endParaRPr>
          </a:p>
          <a:p>
            <a:pPr marL="0" indent="0">
              <a:lnSpc>
                <a:spcPct val="120000"/>
              </a:lnSpc>
              <a:spcBef>
                <a:spcPts val="0"/>
              </a:spcBef>
              <a:buNone/>
            </a:pPr>
            <a:r>
              <a:rPr lang="en-GB" sz="2400" dirty="0">
                <a:solidFill>
                  <a:srgbClr val="B74058"/>
                </a:solidFill>
                <a:effectLst/>
                <a:ea typeface="Calibri" panose="020F0502020204030204" pitchFamily="34" charset="0"/>
                <a:cs typeface="Calibri" panose="020F0502020204030204" pitchFamily="34" charset="0"/>
              </a:rPr>
              <a:t>7 </a:t>
            </a:r>
            <a:r>
              <a:rPr lang="en-GB" sz="2400" dirty="0">
                <a:solidFill>
                  <a:srgbClr val="2F3333"/>
                </a:solidFill>
                <a:effectLst/>
                <a:ea typeface="Calibri" panose="020F0502020204030204" pitchFamily="34" charset="0"/>
                <a:cs typeface="Calibri" panose="020F0502020204030204" pitchFamily="34" charset="0"/>
              </a:rPr>
              <a:t>Explain how your school or college differentiates itself.</a:t>
            </a:r>
            <a:r>
              <a:rPr lang="en-GB" sz="2400" dirty="0">
                <a:solidFill>
                  <a:srgbClr val="0885D3"/>
                </a:solidFill>
                <a:effectLst/>
                <a:ea typeface="Calibri" panose="020F0502020204030204" pitchFamily="34" charset="0"/>
                <a:cs typeface="Calibri" panose="020F0502020204030204" pitchFamily="34" charset="0"/>
              </a:rPr>
              <a:t> (6)</a:t>
            </a:r>
            <a:endParaRPr lang="en-GB" sz="2400" dirty="0">
              <a:effectLst/>
              <a:ea typeface="Calibri" panose="020F0502020204030204" pitchFamily="34"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5241613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solidFill>
                  <a:schemeClr val="bg1"/>
                </a:solidFill>
                <a:latin typeface="Arial Black" panose="020B0A04020102020204" pitchFamily="34" charset="0"/>
              </a:rPr>
              <a:t>Sample Edexcel A2 questions</a:t>
            </a:r>
          </a:p>
        </p:txBody>
      </p:sp>
      <p:pic>
        <p:nvPicPr>
          <p:cNvPr id="1032" name="Picture 8" descr="https://static.pexels.com/photos/8769/pen-writing-notes-studying.jpg"/>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bwMode="auto">
          <a:xfrm>
            <a:off x="2701528" y="1600200"/>
            <a:ext cx="6788944"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33234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5172" y="0"/>
            <a:ext cx="10972800" cy="1143000"/>
          </a:xfr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Case study for question 1</a:t>
            </a:r>
          </a:p>
        </p:txBody>
      </p:sp>
      <p:pic>
        <p:nvPicPr>
          <p:cNvPr id="4" name="Content Placeholder 3"/>
          <p:cNvPicPr>
            <a:picLocks noGrp="1" noChangeAspect="1"/>
          </p:cNvPicPr>
          <p:nvPr>
            <p:ph idx="1"/>
          </p:nvPr>
        </p:nvPicPr>
        <p:blipFill>
          <a:blip r:embed="rId2"/>
          <a:stretch>
            <a:fillRect/>
          </a:stretch>
        </p:blipFill>
        <p:spPr>
          <a:xfrm>
            <a:off x="1384186" y="1503702"/>
            <a:ext cx="9314771" cy="484995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0508654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a:lstStyle/>
          <a:p>
            <a:r>
              <a:rPr lang="en-GB" dirty="0"/>
              <a:t>Sample question 1</a:t>
            </a:r>
          </a:p>
        </p:txBody>
      </p:sp>
      <p:pic>
        <p:nvPicPr>
          <p:cNvPr id="4" name="Content Placeholder 3"/>
          <p:cNvPicPr>
            <a:picLocks noGrp="1" noChangeAspect="1"/>
          </p:cNvPicPr>
          <p:nvPr>
            <p:ph idx="1"/>
          </p:nvPr>
        </p:nvPicPr>
        <p:blipFill>
          <a:blip r:embed="rId2"/>
          <a:stretch>
            <a:fillRect/>
          </a:stretch>
        </p:blipFill>
        <p:spPr>
          <a:xfrm>
            <a:off x="695324" y="1739105"/>
            <a:ext cx="10887075" cy="17334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Hexagon 7"/>
          <p:cNvSpPr/>
          <p:nvPr/>
        </p:nvSpPr>
        <p:spPr>
          <a:xfrm>
            <a:off x="0" y="4386942"/>
            <a:ext cx="3026229" cy="1905000"/>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Knowledge 2</a:t>
            </a:r>
          </a:p>
        </p:txBody>
      </p:sp>
      <p:sp>
        <p:nvSpPr>
          <p:cNvPr id="9" name="Hexagon 8"/>
          <p:cNvSpPr/>
          <p:nvPr/>
        </p:nvSpPr>
        <p:spPr>
          <a:xfrm>
            <a:off x="3026229" y="4386942"/>
            <a:ext cx="2928257" cy="1894114"/>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Application 2</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0" name="Hexagon 9"/>
          <p:cNvSpPr/>
          <p:nvPr/>
        </p:nvSpPr>
        <p:spPr>
          <a:xfrm>
            <a:off x="5954486" y="4411770"/>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Analysis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 4</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Hexagon 10"/>
          <p:cNvSpPr/>
          <p:nvPr/>
        </p:nvSpPr>
        <p:spPr>
          <a:xfrm>
            <a:off x="8882743" y="4411769"/>
            <a:ext cx="2928257" cy="1839685"/>
          </a:xfrm>
          <a:prstGeom prst="hexagon">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Evaluation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white"/>
                </a:solidFill>
                <a:effectLst/>
                <a:uLnTx/>
                <a:uFillTx/>
                <a:latin typeface="Calibri"/>
                <a:ea typeface="+mn-ea"/>
                <a:cs typeface="+mn-cs"/>
              </a:rPr>
              <a:t> 4</a:t>
            </a:r>
            <a:endParaRPr kumimoji="0" lang="en-GB" sz="2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7514388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2"/>
          </a:lnRef>
          <a:fillRef idx="1">
            <a:schemeClr val="lt1"/>
          </a:fillRef>
          <a:effectRef idx="0">
            <a:schemeClr val="accent2"/>
          </a:effectRef>
          <a:fontRef idx="minor">
            <a:schemeClr val="dk1"/>
          </a:fontRef>
        </p:style>
        <p:txBody>
          <a:bodyPr/>
          <a:lstStyle/>
          <a:p>
            <a:r>
              <a:rPr lang="en-GB" dirty="0"/>
              <a:t>Glossary</a:t>
            </a:r>
          </a:p>
        </p:txBody>
      </p:sp>
      <p:sp>
        <p:nvSpPr>
          <p:cNvPr id="3" name="Content Placeholder 2"/>
          <p:cNvSpPr>
            <a:spLocks noGrp="1"/>
          </p:cNvSpPr>
          <p:nvPr>
            <p:ph idx="1"/>
          </p:nvPr>
        </p:nvSpPr>
        <p:spPr/>
        <p:style>
          <a:lnRef idx="2">
            <a:schemeClr val="accent2"/>
          </a:lnRef>
          <a:fillRef idx="1">
            <a:schemeClr val="lt1"/>
          </a:fillRef>
          <a:effectRef idx="0">
            <a:schemeClr val="accent2"/>
          </a:effectRef>
          <a:fontRef idx="minor">
            <a:schemeClr val="dk1"/>
          </a:fontRef>
        </p:style>
        <p:txBody>
          <a:bodyPr>
            <a:normAutofit fontScale="92500"/>
          </a:bodyPr>
          <a:lstStyle/>
          <a:p>
            <a:r>
              <a:rPr lang="en-GB" b="1" dirty="0"/>
              <a:t>Market mapping</a:t>
            </a:r>
            <a:r>
              <a:rPr lang="en-GB"/>
              <a:t>; The </a:t>
            </a:r>
            <a:r>
              <a:rPr lang="en-GB" dirty="0"/>
              <a:t>process of finding the variables which differentiate brands in a market and then plotting them on a map – to identify a gap in the market</a:t>
            </a:r>
          </a:p>
          <a:p>
            <a:r>
              <a:rPr lang="en-GB" b="1" dirty="0"/>
              <a:t>Competitive advantage</a:t>
            </a:r>
            <a:r>
              <a:rPr lang="en-GB" dirty="0"/>
              <a:t>; An advantage a business has over its competitors, allowing it to generate larger than average turnover for the industry</a:t>
            </a:r>
          </a:p>
          <a:p>
            <a:r>
              <a:rPr lang="en-GB" b="1" dirty="0"/>
              <a:t>Differentiation</a:t>
            </a:r>
            <a:r>
              <a:rPr lang="en-GB" dirty="0"/>
              <a:t>; This is the extent to which consumers perceive one product as being different from the others in the market, highly differentiated products have no substitutes</a:t>
            </a:r>
          </a:p>
          <a:p>
            <a:r>
              <a:rPr lang="en-GB" b="1" dirty="0"/>
              <a:t>Adding value</a:t>
            </a:r>
            <a:r>
              <a:rPr lang="en-GB" dirty="0"/>
              <a:t>; The process by which a business adds to the price that a consumer is willing to pay for a product e.g. frying potatoes to make chips</a:t>
            </a:r>
          </a:p>
        </p:txBody>
      </p:sp>
    </p:spTree>
    <p:extLst>
      <p:ext uri="{BB962C8B-B14F-4D97-AF65-F5344CB8AC3E}">
        <p14:creationId xmlns:p14="http://schemas.microsoft.com/office/powerpoint/2010/main" val="1417906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F596AAE-F7AD-4CC4-8263-DB238A457F0B}"/>
              </a:ext>
            </a:extLst>
          </p:cNvPr>
          <p:cNvSpPr>
            <a:spLocks noGrp="1"/>
          </p:cNvSpPr>
          <p:nvPr>
            <p:ph type="title"/>
          </p:nvPr>
        </p:nvSpPr>
        <p:spPr/>
        <p:txBody>
          <a:bodyPr/>
          <a:lstStyle/>
          <a:p>
            <a:r>
              <a:rPr lang="en-GB" dirty="0">
                <a:solidFill>
                  <a:srgbClr val="000000"/>
                </a:solidFill>
                <a:latin typeface="+mn-lt"/>
              </a:rPr>
              <a:t>Market Mapping</a:t>
            </a:r>
            <a:endParaRPr lang="en-GB" dirty="0">
              <a:latin typeface="+mn-lt"/>
            </a:endParaRPr>
          </a:p>
        </p:txBody>
      </p:sp>
      <p:sp>
        <p:nvSpPr>
          <p:cNvPr id="5" name="Content Placeholder 4">
            <a:extLst>
              <a:ext uri="{FF2B5EF4-FFF2-40B4-BE49-F238E27FC236}">
                <a16:creationId xmlns:a16="http://schemas.microsoft.com/office/drawing/2014/main" id="{B046D631-D114-4701-B7F3-C4BE0A2D3073}"/>
              </a:ext>
            </a:extLst>
          </p:cNvPr>
          <p:cNvSpPr>
            <a:spLocks noGrp="1"/>
          </p:cNvSpPr>
          <p:nvPr>
            <p:ph idx="1"/>
          </p:nvPr>
        </p:nvSpPr>
        <p:spPr/>
        <p:txBody>
          <a:bodyPr/>
          <a:lstStyle/>
          <a:p>
            <a:pPr marL="0" indent="0">
              <a:buNone/>
            </a:pPr>
            <a:r>
              <a:rPr lang="en-GB" b="0" i="0" dirty="0">
                <a:solidFill>
                  <a:srgbClr val="000000"/>
                </a:solidFill>
                <a:effectLst/>
              </a:rPr>
              <a:t>When launching a new product or service, companies need to decide exactly where they want to position the brand in relation to customer perceptions and the positioning of competitors. This is largely achieved by market mapping. </a:t>
            </a:r>
            <a:endParaRPr lang="en-GB" dirty="0"/>
          </a:p>
        </p:txBody>
      </p:sp>
    </p:spTree>
    <p:extLst>
      <p:ext uri="{BB962C8B-B14F-4D97-AF65-F5344CB8AC3E}">
        <p14:creationId xmlns:p14="http://schemas.microsoft.com/office/powerpoint/2010/main" val="37516319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bg1">
              <a:lumMod val="65000"/>
            </a:schemeClr>
          </a:solidFill>
        </p:spPr>
        <p:style>
          <a:lnRef idx="2">
            <a:schemeClr val="dk1"/>
          </a:lnRef>
          <a:fillRef idx="1">
            <a:schemeClr val="lt1"/>
          </a:fillRef>
          <a:effectRef idx="0">
            <a:schemeClr val="dk1"/>
          </a:effectRef>
          <a:fontRef idx="minor">
            <a:schemeClr val="dk1"/>
          </a:fontRef>
        </p:style>
        <p:txBody>
          <a:bodyPr/>
          <a:lstStyle/>
          <a:p>
            <a:r>
              <a:rPr lang="en-GB" dirty="0"/>
              <a:t>Definition: Market Mapping</a:t>
            </a:r>
          </a:p>
        </p:txBody>
      </p:sp>
      <p:sp>
        <p:nvSpPr>
          <p:cNvPr id="7" name="Content Placeholder 6"/>
          <p:cNvSpPr>
            <a:spLocks noGrp="1"/>
          </p:cNvSpPr>
          <p:nvPr>
            <p:ph idx="1"/>
          </p:nvPr>
        </p:nvSpPr>
        <p:spPr/>
        <p:style>
          <a:lnRef idx="2">
            <a:schemeClr val="dk1"/>
          </a:lnRef>
          <a:fillRef idx="1">
            <a:schemeClr val="lt1"/>
          </a:fillRef>
          <a:effectRef idx="0">
            <a:schemeClr val="dk1"/>
          </a:effectRef>
          <a:fontRef idx="minor">
            <a:schemeClr val="dk1"/>
          </a:fontRef>
        </p:style>
        <p:txBody>
          <a:bodyPr/>
          <a:lstStyle/>
          <a:p>
            <a:r>
              <a:rPr lang="en-GB" dirty="0"/>
              <a:t>Market mapping is the process of finding the variables which differentiate brands in a market and then plotting them on a map – to identify a gap in the market</a:t>
            </a:r>
          </a:p>
        </p:txBody>
      </p:sp>
    </p:spTree>
    <p:extLst>
      <p:ext uri="{BB962C8B-B14F-4D97-AF65-F5344CB8AC3E}">
        <p14:creationId xmlns:p14="http://schemas.microsoft.com/office/powerpoint/2010/main" val="21434614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style>
          <a:lnRef idx="2">
            <a:schemeClr val="accent5">
              <a:shade val="50000"/>
            </a:schemeClr>
          </a:lnRef>
          <a:fillRef idx="1">
            <a:schemeClr val="accent5"/>
          </a:fillRef>
          <a:effectRef idx="0">
            <a:schemeClr val="accent5"/>
          </a:effectRef>
          <a:fontRef idx="minor">
            <a:schemeClr val="lt1"/>
          </a:fontRef>
        </p:style>
        <p:txBody>
          <a:bodyPr/>
          <a:lstStyle/>
          <a:p>
            <a:r>
              <a:rPr lang="en-GB" dirty="0"/>
              <a:t>Market mapping example</a:t>
            </a:r>
          </a:p>
        </p:txBody>
      </p:sp>
      <p:sp>
        <p:nvSpPr>
          <p:cNvPr id="5" name="Content Placeholder 4"/>
          <p:cNvSpPr>
            <a:spLocks noGrp="1"/>
          </p:cNvSpPr>
          <p:nvPr>
            <p:ph idx="1"/>
          </p:nvPr>
        </p:nvSpPr>
        <p:spPr>
          <a:xfrm>
            <a:off x="838200" y="1825625"/>
            <a:ext cx="10515600" cy="4684032"/>
          </a:xfrm>
        </p:spPr>
        <p:style>
          <a:lnRef idx="2">
            <a:schemeClr val="accent5"/>
          </a:lnRef>
          <a:fillRef idx="1">
            <a:schemeClr val="lt1"/>
          </a:fillRef>
          <a:effectRef idx="0">
            <a:schemeClr val="accent5"/>
          </a:effectRef>
          <a:fontRef idx="minor">
            <a:schemeClr val="dk1"/>
          </a:fontRef>
        </p:style>
        <p:txBody>
          <a:bodyPr>
            <a:normAutofit/>
          </a:bodyPr>
          <a:lstStyle/>
          <a:p>
            <a:pPr marL="0" indent="0">
              <a:buNone/>
            </a:pPr>
            <a:r>
              <a:rPr lang="en-GB" b="1" dirty="0"/>
              <a:t>A market map plots existing brands or companies on two axes, variables are chosen depending on the industry</a:t>
            </a:r>
          </a:p>
          <a:p>
            <a:pPr marL="0" indent="0">
              <a:buNone/>
            </a:pPr>
            <a:r>
              <a:rPr lang="en-GB" b="1" dirty="0"/>
              <a:t>Examples of variables:</a:t>
            </a:r>
          </a:p>
          <a:p>
            <a:r>
              <a:rPr lang="en-GB" dirty="0"/>
              <a:t>Modern ------- traditional</a:t>
            </a:r>
          </a:p>
          <a:p>
            <a:r>
              <a:rPr lang="en-GB" dirty="0"/>
              <a:t>Mass ----------- niche</a:t>
            </a:r>
          </a:p>
          <a:p>
            <a:r>
              <a:rPr lang="en-GB" dirty="0"/>
              <a:t>Functional -----luxury</a:t>
            </a:r>
          </a:p>
          <a:p>
            <a:r>
              <a:rPr lang="en-GB" dirty="0"/>
              <a:t>High Quality ---low quality</a:t>
            </a:r>
          </a:p>
          <a:p>
            <a:r>
              <a:rPr lang="en-GB" dirty="0"/>
              <a:t>Luxury ---------- economy</a:t>
            </a:r>
          </a:p>
          <a:p>
            <a:r>
              <a:rPr lang="en-GB" dirty="0"/>
              <a:t>Premium --------budget</a:t>
            </a:r>
          </a:p>
        </p:txBody>
      </p:sp>
      <p:grpSp>
        <p:nvGrpSpPr>
          <p:cNvPr id="3" name="Group 2">
            <a:extLst>
              <a:ext uri="{FF2B5EF4-FFF2-40B4-BE49-F238E27FC236}">
                <a16:creationId xmlns:a16="http://schemas.microsoft.com/office/drawing/2014/main" id="{5372A531-60AA-41A7-B44B-A9DCA9C699FB}"/>
              </a:ext>
            </a:extLst>
          </p:cNvPr>
          <p:cNvGrpSpPr/>
          <p:nvPr/>
        </p:nvGrpSpPr>
        <p:grpSpPr>
          <a:xfrm>
            <a:off x="6234613" y="3058886"/>
            <a:ext cx="4578548" cy="3112532"/>
            <a:chOff x="6234613" y="3058886"/>
            <a:chExt cx="4578548" cy="3112532"/>
          </a:xfrm>
        </p:grpSpPr>
        <p:cxnSp>
          <p:nvCxnSpPr>
            <p:cNvPr id="7" name="Straight Connector 6"/>
            <p:cNvCxnSpPr/>
            <p:nvPr/>
          </p:nvCxnSpPr>
          <p:spPr>
            <a:xfrm>
              <a:off x="8714876" y="3135086"/>
              <a:ext cx="4581" cy="266700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8" name="Straight Connector 7"/>
            <p:cNvCxnSpPr/>
            <p:nvPr/>
          </p:nvCxnSpPr>
          <p:spPr>
            <a:xfrm>
              <a:off x="7055669" y="4583277"/>
              <a:ext cx="3520891" cy="0"/>
            </a:xfrm>
            <a:prstGeom prst="line">
              <a:avLst/>
            </a:prstGeom>
            <a:ln w="57150"/>
          </p:spPr>
          <p:style>
            <a:lnRef idx="1">
              <a:schemeClr val="accent2"/>
            </a:lnRef>
            <a:fillRef idx="0">
              <a:schemeClr val="accent2"/>
            </a:fillRef>
            <a:effectRef idx="0">
              <a:schemeClr val="accent2"/>
            </a:effectRef>
            <a:fontRef idx="minor">
              <a:schemeClr val="tx1"/>
            </a:fontRef>
          </p:style>
        </p:cxnSp>
        <p:sp>
          <p:nvSpPr>
            <p:cNvPr id="14" name="TextBox 13"/>
            <p:cNvSpPr txBox="1"/>
            <p:nvPr/>
          </p:nvSpPr>
          <p:spPr>
            <a:xfrm>
              <a:off x="8153400" y="3058886"/>
              <a:ext cx="1039259"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Premium</a:t>
              </a:r>
            </a:p>
          </p:txBody>
        </p:sp>
        <p:sp>
          <p:nvSpPr>
            <p:cNvPr id="15" name="TextBox 14"/>
            <p:cNvSpPr txBox="1"/>
            <p:nvPr/>
          </p:nvSpPr>
          <p:spPr>
            <a:xfrm>
              <a:off x="8289086" y="5802086"/>
              <a:ext cx="8515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Budget</a:t>
              </a:r>
            </a:p>
          </p:txBody>
        </p:sp>
        <p:sp>
          <p:nvSpPr>
            <p:cNvPr id="16" name="TextBox 15"/>
            <p:cNvSpPr txBox="1"/>
            <p:nvPr/>
          </p:nvSpPr>
          <p:spPr>
            <a:xfrm>
              <a:off x="6234613" y="4398611"/>
              <a:ext cx="116891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Functional</a:t>
              </a:r>
            </a:p>
          </p:txBody>
        </p:sp>
        <p:sp>
          <p:nvSpPr>
            <p:cNvPr id="17" name="TextBox 16"/>
            <p:cNvSpPr txBox="1"/>
            <p:nvPr/>
          </p:nvSpPr>
          <p:spPr>
            <a:xfrm>
              <a:off x="10004413" y="4398611"/>
              <a:ext cx="808748"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Luxury</a:t>
              </a:r>
            </a:p>
          </p:txBody>
        </p:sp>
      </p:grpSp>
      <p:sp>
        <p:nvSpPr>
          <p:cNvPr id="2" name="Rectangle 1">
            <a:extLst>
              <a:ext uri="{FF2B5EF4-FFF2-40B4-BE49-F238E27FC236}">
                <a16:creationId xmlns:a16="http://schemas.microsoft.com/office/drawing/2014/main" id="{16C334FD-1E70-4C1A-B2CF-1599C1E224A3}"/>
              </a:ext>
            </a:extLst>
          </p:cNvPr>
          <p:cNvSpPr/>
          <p:nvPr/>
        </p:nvSpPr>
        <p:spPr>
          <a:xfrm>
            <a:off x="1422991" y="6293461"/>
            <a:ext cx="9930809" cy="584791"/>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Suggest some other variables</a:t>
            </a:r>
          </a:p>
        </p:txBody>
      </p:sp>
    </p:spTree>
    <p:extLst>
      <p:ext uri="{BB962C8B-B14F-4D97-AF65-F5344CB8AC3E}">
        <p14:creationId xmlns:p14="http://schemas.microsoft.com/office/powerpoint/2010/main" val="479881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D9C63-6254-44B1-966B-072FF1AF70F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75A17B25-EBB4-4775-B2E7-74C088A23DF6}"/>
              </a:ext>
            </a:extLst>
          </p:cNvPr>
          <p:cNvSpPr>
            <a:spLocks noGrp="1"/>
          </p:cNvSpPr>
          <p:nvPr>
            <p:ph idx="1"/>
          </p:nvPr>
        </p:nvSpPr>
        <p:spPr/>
        <p:txBody>
          <a:bodyPr/>
          <a:lstStyle/>
          <a:p>
            <a:endParaRPr lang="en-GB"/>
          </a:p>
        </p:txBody>
      </p:sp>
      <p:pic>
        <p:nvPicPr>
          <p:cNvPr id="1026" name="Picture 2" descr="Picture">
            <a:extLst>
              <a:ext uri="{FF2B5EF4-FFF2-40B4-BE49-F238E27FC236}">
                <a16:creationId xmlns:a16="http://schemas.microsoft.com/office/drawing/2014/main" id="{B0C675B6-2441-4F2A-86B7-1824779E7B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5759" y="262247"/>
            <a:ext cx="6595753" cy="6595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16372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PAUSE" val="1"/>
  <p:tag name="ARTICULATE_NAV_LEVEL" val="1"/>
  <p:tag name="ARTICULATE_PLAYLIST_I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585</TotalTime>
  <Words>2885</Words>
  <Application>Microsoft Office PowerPoint</Application>
  <PresentationFormat>Widescreen</PresentationFormat>
  <Paragraphs>303</Paragraphs>
  <Slides>57</Slides>
  <Notes>25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57</vt:i4>
      </vt:variant>
    </vt:vector>
  </HeadingPairs>
  <TitlesOfParts>
    <vt:vector size="68" baseType="lpstr">
      <vt:lpstr>Arial</vt:lpstr>
      <vt:lpstr>Arial Black</vt:lpstr>
      <vt:lpstr>Arial Rounded MT Bold</vt:lpstr>
      <vt:lpstr>Calibri</vt:lpstr>
      <vt:lpstr>Calibri Light</vt:lpstr>
      <vt:lpstr>Open Sans</vt:lpstr>
      <vt:lpstr>Times New Roman</vt:lpstr>
      <vt:lpstr>Office Theme</vt:lpstr>
      <vt:lpstr>1_Office Theme</vt:lpstr>
      <vt:lpstr>2_Office Theme</vt:lpstr>
      <vt:lpstr>4_Office Theme</vt:lpstr>
      <vt:lpstr>1.1.3. Market positioning</vt:lpstr>
      <vt:lpstr>Starter</vt:lpstr>
      <vt:lpstr>PowerPoint Presentation</vt:lpstr>
      <vt:lpstr>Market Positioning</vt:lpstr>
      <vt:lpstr>PowerPoint Presentation</vt:lpstr>
      <vt:lpstr>Market Mapping</vt:lpstr>
      <vt:lpstr>Definition: Market Mapping</vt:lpstr>
      <vt:lpstr>Market mapping example</vt:lpstr>
      <vt:lpstr>PowerPoint Presentation</vt:lpstr>
      <vt:lpstr>Suggested activity: Create a market map </vt:lpstr>
      <vt:lpstr>PowerPoint Presentation</vt:lpstr>
      <vt:lpstr>You are going to create a market map for the chocolate market</vt:lpstr>
      <vt:lpstr>Uses of market mapping</vt:lpstr>
      <vt:lpstr>PowerPoint Presentation</vt:lpstr>
      <vt:lpstr>Definition of competitive advantage</vt:lpstr>
      <vt:lpstr>Ways that a business can achieve competitive advantage: Price</vt:lpstr>
      <vt:lpstr>Question</vt:lpstr>
      <vt:lpstr>Ways that a business can achieve competitive advantage: Added Value</vt:lpstr>
      <vt:lpstr>Question</vt:lpstr>
      <vt:lpstr>Ways that a business can achieve competitive advantage: Innovation</vt:lpstr>
      <vt:lpstr>Question</vt:lpstr>
      <vt:lpstr>Ways that a business can achieve competitive advantage: Reliability</vt:lpstr>
      <vt:lpstr>PowerPoint Presentation</vt:lpstr>
      <vt:lpstr>Question</vt:lpstr>
      <vt:lpstr>Ways that a business can achieve competitive advantage: Quality</vt:lpstr>
      <vt:lpstr>Question</vt:lpstr>
      <vt:lpstr>Ways that a business can achieve competitive advantage: Reputation</vt:lpstr>
      <vt:lpstr>Ways that a business can achieve competitive advantage: Advertising</vt:lpstr>
      <vt:lpstr>Question</vt:lpstr>
      <vt:lpstr>Ways that a business can achieve competitive advantage: Branding</vt:lpstr>
      <vt:lpstr>Question</vt:lpstr>
      <vt:lpstr>Ways that a business can achieve competitive advantage: Convenience</vt:lpstr>
      <vt:lpstr>Question</vt:lpstr>
      <vt:lpstr>Ways that a business can achieve competitive advantage: Customer Service</vt:lpstr>
      <vt:lpstr>PowerPoint Presentation</vt:lpstr>
      <vt:lpstr>PowerPoint Presentation</vt:lpstr>
      <vt:lpstr>PowerPoint Presentation</vt:lpstr>
      <vt:lpstr>PowerPoint Presentation</vt:lpstr>
      <vt:lpstr>Product Differentiation - Definition</vt:lpstr>
      <vt:lpstr>Product differentiation</vt:lpstr>
      <vt:lpstr>Methods of differentiation</vt:lpstr>
      <vt:lpstr> Ways in which actual product differentiation can be created: </vt:lpstr>
      <vt:lpstr>PowerPoint Presentation</vt:lpstr>
      <vt:lpstr>Definition: Added value</vt:lpstr>
      <vt:lpstr>PowerPoint Presentation</vt:lpstr>
      <vt:lpstr>Suggested activity: Adding value</vt:lpstr>
      <vt:lpstr>Potato products</vt:lpstr>
      <vt:lpstr>Adding value - video</vt:lpstr>
      <vt:lpstr>How value can be added</vt:lpstr>
      <vt:lpstr>Benefits of adding value</vt:lpstr>
      <vt:lpstr>Market positioning - Evaluation</vt:lpstr>
      <vt:lpstr>Key message:</vt:lpstr>
      <vt:lpstr>Review questions</vt:lpstr>
      <vt:lpstr>Sample Edexcel A2 questions</vt:lpstr>
      <vt:lpstr>Case study for question 1</vt:lpstr>
      <vt:lpstr>Sample question 1</vt:lpstr>
      <vt:lpstr>Glossary</vt:lpstr>
    </vt:vector>
  </TitlesOfParts>
  <Company>Derby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Hilton</dc:creator>
  <cp:lastModifiedBy>S Gouldthorpe</cp:lastModifiedBy>
  <cp:revision>150</cp:revision>
  <dcterms:created xsi:type="dcterms:W3CDTF">2017-05-29T18:04:54Z</dcterms:created>
  <dcterms:modified xsi:type="dcterms:W3CDTF">2022-03-30T11:04:16Z</dcterms:modified>
</cp:coreProperties>
</file>