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5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296" r:id="rId11"/>
    <p:sldId id="299" r:id="rId12"/>
    <p:sldId id="300" r:id="rId13"/>
    <p:sldId id="301" r:id="rId14"/>
    <p:sldId id="302" r:id="rId15"/>
    <p:sldId id="305" r:id="rId16"/>
    <p:sldId id="306" r:id="rId17"/>
    <p:sldId id="307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Gouldthorpe" userId="91b8191e-b8c9-4f73-9143-03a3579b0633" providerId="ADAL" clId="{7579A5C2-1056-4FA6-992F-F7CEE7DD7498}"/>
    <pc:docChg chg="delSld">
      <pc:chgData name="S Gouldthorpe" userId="91b8191e-b8c9-4f73-9143-03a3579b0633" providerId="ADAL" clId="{7579A5C2-1056-4FA6-992F-F7CEE7DD7498}" dt="2021-01-06T17:29:26.852" v="1" actId="47"/>
      <pc:docMkLst>
        <pc:docMk/>
      </pc:docMkLst>
      <pc:sldChg chg="del">
        <pc:chgData name="S Gouldthorpe" userId="91b8191e-b8c9-4f73-9143-03a3579b0633" providerId="ADAL" clId="{7579A5C2-1056-4FA6-992F-F7CEE7DD7498}" dt="2021-01-06T17:29:26.852" v="1" actId="47"/>
        <pc:sldMkLst>
          <pc:docMk/>
          <pc:sldMk cId="1986174670" sldId="308"/>
        </pc:sldMkLst>
      </pc:sldChg>
      <pc:sldChg chg="del">
        <pc:chgData name="S Gouldthorpe" userId="91b8191e-b8c9-4f73-9143-03a3579b0633" providerId="ADAL" clId="{7579A5C2-1056-4FA6-992F-F7CEE7DD7498}" dt="2021-01-06T17:29:25.476" v="0" actId="47"/>
        <pc:sldMkLst>
          <pc:docMk/>
          <pc:sldMk cId="3716192588" sldId="309"/>
        </pc:sldMkLst>
      </pc:sldChg>
      <pc:sldChg chg="del">
        <pc:chgData name="S Gouldthorpe" userId="91b8191e-b8c9-4f73-9143-03a3579b0633" providerId="ADAL" clId="{7579A5C2-1056-4FA6-992F-F7CEE7DD7498}" dt="2021-01-06T17:29:25.476" v="0" actId="47"/>
        <pc:sldMkLst>
          <pc:docMk/>
          <pc:sldMk cId="2874009479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F990E-1F78-4AE5-BD99-3290CED41C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BEE2-F45B-4EB3-BE2F-F49D8CD49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8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Costs would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2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Impact on</a:t>
            </a:r>
            <a:r>
              <a:rPr lang="en-GB" baseline="0" dirty="0"/>
              <a:t> profit margins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6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students may have jobs that include H&amp;S training like</a:t>
            </a:r>
            <a:r>
              <a:rPr lang="en-GB" baseline="0" dirty="0"/>
              <a:t> working at height or lifting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8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474E-6E76-4E79-A0FB-D3EA086C6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D7CBD-0AC6-4088-8B57-3D5BD2C3F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E265-9267-4CCC-ABD2-80075501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9E4A2-8EB7-4CD9-AA2A-9057AB1E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B3878-108A-4E56-91CE-DEE8F598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F248-10CC-4BC4-A699-90CC2C1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B4C52-31FA-42F9-BE81-93C1D6583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6ADF-F6C2-4BF9-9250-ED0A87D9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01B1-FC74-4C5F-9310-C12A3C1C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4D6E1-CB90-45EA-A535-075ACFEE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281E9-49D2-44E5-81E4-AB2F610CF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40D1F-1C94-4C83-BFC5-73F59C0BB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9F21-DD0F-4C16-AC28-79C67EBF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022B-D003-4EA7-B3C9-D7B68B97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139E-AF21-4B56-AB68-C279F848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2494-80AC-4EC5-8DFA-E1ECE57A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BF06-C14A-4651-8932-8D39549B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C735B-8F22-4A87-AE13-539518D2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BC7A3-D9EA-4E57-B8F9-FF81678B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4FAD-91A1-4235-88D0-7107EC8C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3303-3644-435F-BA54-0BA4114F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E69E3-065E-422A-AAEC-361858D9F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B056-3B2E-4496-A666-B9A2E007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966A2-360E-4ED3-9599-5536DC46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726ED-EBCB-4216-8657-DA94577D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5CE5-9795-44DC-B75C-CB527CE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E6880-EEC7-4BF9-9196-0457DFEB7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5C204-7264-4558-A2CF-0C6F4778A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2CD81-9744-490C-88A2-7C1BE6A0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41414-5DC3-41D1-AE2F-83F5CDB4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0F90-EB66-49A5-9471-78D0A525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6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AD15-5CC0-406B-B33F-AB17A215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FEEA-7CDD-4217-AF15-D407BC3FF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A664E-BCAD-4FDB-9261-4E2B88D9D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F9E92-1BFB-411E-BBB0-78AD2F977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A779B-5B00-452D-8136-C7CF1C73C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2AA2C-9A7D-4458-B296-5BDEDB7F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5ABE8-D477-4F9B-8F7B-77C1759A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E09B9-1DB7-4E29-87EC-DC3BCB15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9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F849-4F0C-4CE4-B636-17030648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65B36-1EFE-4892-B870-9B2E9186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1A6CE-E572-4765-A818-FD192079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F0B51-5329-41BC-8CF9-D5898CB8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1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79DC5-CD1E-4915-8538-4443D9D7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F05C4-9C47-4518-955D-8D71C59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95727-88B8-46C5-B7DF-6268740F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0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CD93-FA40-4055-A267-9FD0C817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B933-CFCB-4560-9719-941A9A00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FB1BB-CB8A-433A-A775-4AAD57BD5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C38BE-F139-4EFE-B430-9E8809C9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1A37-CFAE-4347-9820-C7890AC7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C1A23-46C3-450D-8B68-9F503635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2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A04-89CA-47C8-B69E-8C9D2998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274BA-350D-44C4-A584-73BF561E3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F3A47-5031-462B-BF22-04D1732ED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AA9AA-4024-4549-ACE2-F2AF3D75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3E947-8E11-4996-93DE-CAD53ADF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95E1F-2F61-4B86-86A2-FAE158E2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927CD-13BB-4092-8F9C-8D7D7445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47DAB-80EC-4B80-8391-A2D1097A6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46228-0B70-49BD-BEF9-446D9F1A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A35D-8930-46F2-A604-E42446D2B98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9BC16-57EF-416E-BB5D-792234B96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D7C06-08A0-45E2-BFD8-699C5DC47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E68E-A2B1-41B4-8AF2-7E2579A3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8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2FNbuPR01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hsawc.org/files/12-15-16%20Spot%20the%20hazards%20game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ZO8R9giCf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s.hse.gov.uk/?_ga=2.145082292.184497846.1609953664-1995484486.160995366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a) The effects on businesses of:</a:t>
            </a:r>
          </a:p>
          <a:p>
            <a:pPr lvl="1"/>
            <a:r>
              <a:rPr lang="en-GB" dirty="0"/>
              <a:t>consumer protection</a:t>
            </a:r>
          </a:p>
          <a:p>
            <a:pPr lvl="1"/>
            <a:r>
              <a:rPr lang="en-GB" dirty="0"/>
              <a:t>employee protection</a:t>
            </a:r>
          </a:p>
          <a:p>
            <a:pPr lvl="1"/>
            <a:r>
              <a:rPr lang="en-GB" dirty="0"/>
              <a:t>environmental protection</a:t>
            </a:r>
          </a:p>
          <a:p>
            <a:pPr lvl="1"/>
            <a:r>
              <a:rPr lang="en-GB" dirty="0"/>
              <a:t>competition policy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#5 Health and Safety at Work Act: employer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Prevent accidents and cases of work-related ill health by managing the health and safety risks in the workplace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Provide clear instructions and information, and adequate training, to ensure employees are competent to do their work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Engage and consult with employees on day-to-day health and safety conditions Implement emergency procedures – evacuation in case of fire or other significant incident.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Maintain safe and healthy working conditions, provide and maintain plant, equipment and machinery, and ensure safe storage / use of substances </a:t>
            </a:r>
          </a:p>
        </p:txBody>
      </p:sp>
      <p:pic>
        <p:nvPicPr>
          <p:cNvPr id="3074" name="Picture 2" descr="action, adult, boo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200" y="2267663"/>
            <a:ext cx="5181600" cy="34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1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br>
              <a:rPr lang="en-GB" dirty="0"/>
            </a:br>
            <a:r>
              <a:rPr lang="en-GB" dirty="0"/>
              <a:t>#5 Health and Safety at Work Act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All workers have a right to work in places where risks to their health and safety are properly controlled. </a:t>
            </a:r>
          </a:p>
          <a:p>
            <a:r>
              <a:rPr lang="en-GB" dirty="0"/>
              <a:t>Health and safety is about stopping you getting hurt at work or ill through work. </a:t>
            </a:r>
          </a:p>
          <a:p>
            <a:r>
              <a:rPr lang="en-GB" dirty="0"/>
              <a:t>The employer is responsible for health and safety, but the employees must help.</a:t>
            </a:r>
          </a:p>
          <a:p>
            <a:r>
              <a:rPr lang="en-GB" dirty="0">
                <a:solidFill>
                  <a:srgbClr val="FF0000"/>
                </a:solidFill>
              </a:rPr>
              <a:t>Watch the video, can you explain the impact that Health and Safety might have on a business</a:t>
            </a:r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76113"/>
            <a:ext cx="5181600" cy="325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0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Impact of legislation on business cost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A business will have to meet all of the consumer, employment and recruitment laws</a:t>
            </a:r>
          </a:p>
          <a:p>
            <a:r>
              <a:rPr lang="en-GB" dirty="0"/>
              <a:t>This may mean additional costs</a:t>
            </a:r>
          </a:p>
          <a:p>
            <a:pPr lvl="1"/>
            <a:r>
              <a:rPr lang="en-GB" dirty="0"/>
              <a:t>Training staff</a:t>
            </a:r>
          </a:p>
          <a:p>
            <a:pPr lvl="1"/>
            <a:r>
              <a:rPr lang="en-GB" dirty="0"/>
              <a:t>Protection equipment for staff e.g. hairnets or googles</a:t>
            </a:r>
          </a:p>
          <a:p>
            <a:pPr lvl="1"/>
            <a:r>
              <a:rPr lang="en-GB" dirty="0"/>
              <a:t>Cost of paying NMW</a:t>
            </a:r>
          </a:p>
          <a:p>
            <a:r>
              <a:rPr lang="en-GB" dirty="0">
                <a:solidFill>
                  <a:srgbClr val="FF0000"/>
                </a:solidFill>
              </a:rPr>
              <a:t>How will higher costs have a an impact on the business?</a:t>
            </a:r>
          </a:p>
          <a:p>
            <a:pPr lvl="1"/>
            <a:endParaRPr lang="en-GB" dirty="0"/>
          </a:p>
        </p:txBody>
      </p:sp>
      <p:pic>
        <p:nvPicPr>
          <p:cNvPr id="6" name="Picture 4" descr="Image result for P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754" y="1825625"/>
            <a:ext cx="309901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1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Impact of legislation on business training needs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Businesses will need to make sure that all their employees are trained and that the training is up-to-date</a:t>
            </a:r>
          </a:p>
          <a:p>
            <a:r>
              <a:rPr lang="en-GB" dirty="0"/>
              <a:t>This will make sure that the business is legally compliant</a:t>
            </a:r>
          </a:p>
          <a:p>
            <a:r>
              <a:rPr lang="en-GB" dirty="0"/>
              <a:t>This way the owners of the business will not face fines or prison</a:t>
            </a:r>
          </a:p>
          <a:p>
            <a:r>
              <a:rPr lang="en-GB" dirty="0">
                <a:solidFill>
                  <a:srgbClr val="FF0000"/>
                </a:solidFill>
              </a:rPr>
              <a:t>Have you ever had any training?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83867"/>
            <a:ext cx="5181600" cy="303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49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Impact of legislation on business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4666"/>
            <a:ext cx="8229600" cy="2836912"/>
          </a:xfrm>
        </p:spPr>
        <p:txBody>
          <a:bodyPr>
            <a:normAutofit/>
          </a:bodyPr>
          <a:lstStyle/>
          <a:p>
            <a:r>
              <a:rPr lang="en-GB" dirty="0"/>
              <a:t>Race, sex, age or disability discrimination is illegal in UK business, so businesses must be careful to recruit within the equality law</a:t>
            </a:r>
          </a:p>
          <a:p>
            <a:r>
              <a:rPr lang="en-GB" dirty="0"/>
              <a:t>They must offer equal pay and promotion opportunities for women and ethnic minorities</a:t>
            </a:r>
          </a:p>
          <a:p>
            <a:endParaRPr lang="en-GB" dirty="0"/>
          </a:p>
        </p:txBody>
      </p:sp>
      <p:pic>
        <p:nvPicPr>
          <p:cNvPr id="4" name="Picture 2" descr="Image result for discrimination at wor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4260520"/>
            <a:ext cx="5328592" cy="25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7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3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803" y="1322727"/>
            <a:ext cx="8240440" cy="519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32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908"/>
            <a:ext cx="10604047" cy="1635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9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b="1" dirty="0"/>
              <a:t>consumer protection</a:t>
            </a:r>
            <a:r>
              <a:rPr lang="en-GB" dirty="0"/>
              <a:t>; legislation put in place to make sure that consumers are protected when buying products or services in the UK</a:t>
            </a:r>
          </a:p>
          <a:p>
            <a:r>
              <a:rPr lang="en-GB" b="1" dirty="0"/>
              <a:t>employee protection</a:t>
            </a:r>
            <a:r>
              <a:rPr lang="en-GB" dirty="0"/>
              <a:t>; legislation put in place to protect the rights of employees in UK businesses </a:t>
            </a:r>
          </a:p>
          <a:p>
            <a:r>
              <a:rPr lang="en-GB" b="1" dirty="0"/>
              <a:t>environmental protection</a:t>
            </a:r>
            <a:r>
              <a:rPr lang="en-GB" dirty="0"/>
              <a:t>; legislation put in place to ensure that business recycles and managers their waste effectively</a:t>
            </a:r>
          </a:p>
          <a:p>
            <a:r>
              <a:rPr lang="en-GB" b="1" dirty="0"/>
              <a:t>competition policy</a:t>
            </a:r>
            <a:r>
              <a:rPr lang="en-GB" dirty="0"/>
              <a:t>; legislation put in place to promote competition for benefit of consumers, prevent abuse of monopoly power, prevent collusion and prosecute cartels</a:t>
            </a:r>
          </a:p>
          <a:p>
            <a:r>
              <a:rPr lang="en-GB" b="1" dirty="0"/>
              <a:t>health and safety</a:t>
            </a:r>
            <a:r>
              <a:rPr lang="en-GB" dirty="0"/>
              <a:t>; legislation put in place to ensure the health and safety of every worker in a UK business regardless of their trade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#5 Health and Safety at Work Act: workplace hazard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In general, health and safety laws apply to all businesses</a:t>
            </a:r>
          </a:p>
          <a:p>
            <a:r>
              <a:rPr lang="en-GB" dirty="0"/>
              <a:t>As an employer, or a self-employed person, they are responsible for health and safety in the business </a:t>
            </a:r>
          </a:p>
          <a:p>
            <a:r>
              <a:rPr lang="en-GB" dirty="0"/>
              <a:t>Health and safety laws are there to protect the owners, the employees and the public from workplace dangers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729" y="1907459"/>
            <a:ext cx="5088413" cy="3485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86728" y="5609586"/>
            <a:ext cx="508841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Spot the workplace hazard, click on the graphic to download a PDF with several examples and answers</a:t>
            </a:r>
          </a:p>
        </p:txBody>
      </p:sp>
    </p:spTree>
    <p:extLst>
      <p:ext uri="{BB962C8B-B14F-4D97-AF65-F5344CB8AC3E}">
        <p14:creationId xmlns:p14="http://schemas.microsoft.com/office/powerpoint/2010/main" val="340691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F4C0-B205-4B83-A025-CC9F9737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04F1-F489-4B82-91D9-3C0C7C2748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94151-77BD-404A-9BA7-A6CD55C72F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87F40-A994-46F5-A7BB-7A99F3F8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23" y="0"/>
            <a:ext cx="991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7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E29A-0048-45AF-BB07-E1FE29E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7273-37D2-449A-AF8F-72E09B565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BF273-3361-4D14-B911-1AE1557A38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9F3BC-4543-4787-AE64-54B99BF3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27" y="0"/>
            <a:ext cx="898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885C-CD89-424D-B01E-DAD729C2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5778-F79D-4895-9222-95601F04F2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F924E-614A-425E-AD89-A571A9A59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F1166-B70E-4FD9-8DCB-C0B3DAA9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85737"/>
            <a:ext cx="85153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FC13-C474-4794-89FF-E9906313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3170-B317-4EAF-B53A-FFA59B1486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C528B-9E1B-47A5-85D0-3A04FB3CCD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A71A6-88BF-4DC5-8DAD-B81878A2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71450"/>
            <a:ext cx="88201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BFB5-94BC-44BB-869B-55DA7CF9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638B-DE61-4FED-B785-033AFC1596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D83C-23B1-4FE7-98FD-79A6E7297C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FE00F-9E54-4D2A-880E-36975961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63" y="0"/>
            <a:ext cx="8955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EDF19C-1B46-44AA-9AB0-F315E1B9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CFE4B-9802-44B5-945B-09C57775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https://www.hse.gov.uk/aboutus/index.htm</a:t>
            </a:r>
          </a:p>
        </p:txBody>
      </p:sp>
      <p:pic>
        <p:nvPicPr>
          <p:cNvPr id="7" name="Online Media 6" title="The Health and Safety Executive Story">
            <a:hlinkClick r:id="" action="ppaction://media"/>
            <a:extLst>
              <a:ext uri="{FF2B5EF4-FFF2-40B4-BE49-F238E27FC236}">
                <a16:creationId xmlns:a16="http://schemas.microsoft.com/office/drawing/2014/main" id="{A42B04B0-E038-41D5-9048-820CFF54BC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6625" y="2711450"/>
            <a:ext cx="6581101" cy="37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04AD-F8FF-4298-9447-3AFD711D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A32136"/>
                </a:solidFill>
                <a:effectLst/>
                <a:latin typeface="Century Gothic" panose="020B0502020202020204" pitchFamily="34" charset="0"/>
              </a:rPr>
              <a:t>Latest press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247C4-1888-4F5D-B7CF-3D798555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https://press.hse.gov.uk/?_ga=2.145082292.184497846.1609953664-1995484486.1609953663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Visit this link and feedback a summary on a recent case:</a:t>
            </a:r>
          </a:p>
          <a:p>
            <a:r>
              <a:rPr lang="en-GB" dirty="0"/>
              <a:t>What breach of HSE legislation occurred</a:t>
            </a:r>
          </a:p>
          <a:p>
            <a:r>
              <a:rPr lang="en-GB" dirty="0"/>
              <a:t>Judgement</a:t>
            </a:r>
          </a:p>
          <a:p>
            <a:r>
              <a:rPr lang="en-GB" dirty="0"/>
              <a:t>Consequence</a:t>
            </a:r>
          </a:p>
        </p:txBody>
      </p:sp>
    </p:spTree>
    <p:extLst>
      <p:ext uri="{BB962C8B-B14F-4D97-AF65-F5344CB8AC3E}">
        <p14:creationId xmlns:p14="http://schemas.microsoft.com/office/powerpoint/2010/main" val="354755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638</Words>
  <Application>Microsoft Office PowerPoint</Application>
  <PresentationFormat>Widescreen</PresentationFormat>
  <Paragraphs>67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Calibri Light</vt:lpstr>
      <vt:lpstr>Century Gothic</vt:lpstr>
      <vt:lpstr>Wingdings</vt:lpstr>
      <vt:lpstr>Office Theme</vt:lpstr>
      <vt:lpstr>From Edexcel</vt:lpstr>
      <vt:lpstr>#5 Health and Safety at Work Act: workplace hazard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HSE</vt:lpstr>
      <vt:lpstr>Latest press releases</vt:lpstr>
      <vt:lpstr>#5 Health and Safety at Work Act: employer duties</vt:lpstr>
      <vt:lpstr> #5 Health and Safety at Work Act  </vt:lpstr>
      <vt:lpstr>Impact of legislation on business cost</vt:lpstr>
      <vt:lpstr>Impact of legislation on business training needs</vt:lpstr>
      <vt:lpstr>Impact of legislation on business recruitment</vt:lpstr>
      <vt:lpstr>Sample Edexcel A2 questions</vt:lpstr>
      <vt:lpstr>Case study for question 1</vt:lpstr>
      <vt:lpstr>Sample question 1</vt:lpstr>
      <vt:lpstr>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Edexcel</dc:title>
  <dc:creator>S Gouldthorpe</dc:creator>
  <cp:lastModifiedBy>S Gouldthorpe</cp:lastModifiedBy>
  <cp:revision>2</cp:revision>
  <dcterms:created xsi:type="dcterms:W3CDTF">2021-01-06T17:11:11Z</dcterms:created>
  <dcterms:modified xsi:type="dcterms:W3CDTF">2021-01-06T17:29:29Z</dcterms:modified>
</cp:coreProperties>
</file>