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3" r:id="rId2"/>
    <p:sldId id="321" r:id="rId3"/>
    <p:sldId id="328" r:id="rId4"/>
    <p:sldId id="322" r:id="rId5"/>
    <p:sldId id="323" r:id="rId6"/>
    <p:sldId id="330" r:id="rId7"/>
    <p:sldId id="333" r:id="rId8"/>
    <p:sldId id="334" r:id="rId9"/>
    <p:sldId id="335" r:id="rId10"/>
    <p:sldId id="337" r:id="rId11"/>
    <p:sldId id="336" r:id="rId12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8" autoAdjust="0"/>
    <p:restoredTop sz="83154" autoAdjust="0"/>
  </p:normalViewPr>
  <p:slideViewPr>
    <p:cSldViewPr>
      <p:cViewPr>
        <p:scale>
          <a:sx n="70" d="100"/>
          <a:sy n="70" d="100"/>
        </p:scale>
        <p:origin x="-7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FE6E971E-93EE-4D61-BECB-2663537906A5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9514945-9F32-4AA8-9B47-BE061058BA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2527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Output</a:t>
            </a:r>
            <a:r>
              <a:rPr lang="en-GB" baseline="0" dirty="0" smtClean="0"/>
              <a:t> consumption reduced towards social optimum</a:t>
            </a:r>
            <a:endParaRPr lang="en-GB" dirty="0" smtClean="0"/>
          </a:p>
          <a:p>
            <a:r>
              <a:rPr lang="en-GB" dirty="0" smtClean="0"/>
              <a:t>Government</a:t>
            </a:r>
            <a:r>
              <a:rPr lang="en-GB" baseline="0" dirty="0" smtClean="0"/>
              <a:t> revenue can be used to subsidise positive externalities or merit goods.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Regressive tax means it affects lower</a:t>
            </a:r>
            <a:r>
              <a:rPr lang="en-GB" baseline="0" dirty="0" smtClean="0"/>
              <a:t> income consumers harder as it is a proportionately greater part of their income than more wealthy consumers. Unfair?</a:t>
            </a:r>
          </a:p>
          <a:p>
            <a:r>
              <a:rPr lang="en-GB" baseline="0" dirty="0" smtClean="0"/>
              <a:t>Tax size very difficult to calculate- how can govt decide so consumption/ output falls towards the social optimum?</a:t>
            </a:r>
          </a:p>
          <a:p>
            <a:r>
              <a:rPr lang="en-GB" baseline="0" dirty="0" smtClean="0"/>
              <a:t>All these factors suggest other options or a combination of taxes and other policies should be used.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Examples from </a:t>
            </a:r>
            <a:r>
              <a:rPr lang="en-GB" dirty="0" smtClean="0"/>
              <a:t>students</a:t>
            </a:r>
          </a:p>
          <a:p>
            <a:r>
              <a:rPr lang="en-GB" dirty="0" smtClean="0"/>
              <a:t>Air pollution from factory. Spoilt views in country side. Road congestion caused by football match.</a:t>
            </a:r>
          </a:p>
          <a:p>
            <a:endParaRPr lang="en-GB" dirty="0" smtClean="0"/>
          </a:p>
          <a:p>
            <a:r>
              <a:rPr lang="en-GB" dirty="0" smtClean="0"/>
              <a:t>Chewing gum on pavement. Dog </a:t>
            </a:r>
            <a:r>
              <a:rPr lang="en-GB" dirty="0" err="1" smtClean="0"/>
              <a:t>poo</a:t>
            </a:r>
            <a:r>
              <a:rPr lang="en-GB" dirty="0" smtClean="0"/>
              <a:t>. Noisy</a:t>
            </a:r>
            <a:r>
              <a:rPr lang="en-GB" baseline="0" dirty="0" smtClean="0"/>
              <a:t> neighbours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Examples from </a:t>
            </a:r>
            <a:r>
              <a:rPr lang="en-GB" dirty="0" smtClean="0"/>
              <a:t>students</a:t>
            </a:r>
          </a:p>
          <a:p>
            <a:r>
              <a:rPr lang="en-GB" dirty="0" smtClean="0"/>
              <a:t>Alcohol, Tobacco, Drugs, Gambling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Direct taxes income tax, corporation tax paid by the individual or firm, can’t be passed</a:t>
            </a:r>
            <a:r>
              <a:rPr lang="en-GB" baseline="0" dirty="0" smtClean="0"/>
              <a:t> on.</a:t>
            </a:r>
          </a:p>
          <a:p>
            <a:r>
              <a:rPr lang="en-GB" baseline="0" dirty="0" smtClean="0"/>
              <a:t>Unit tax- fixed tax amount per unit. Ad valorem- % of price (e.g. 20% VAT)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unit tax to show effect on market diagram. Amount of tax = P</a:t>
            </a:r>
            <a:r>
              <a:rPr lang="en-GB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P. could be, say £1 per packet of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ciggies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Has increased the cost of production. Supply curve shifts to the left. New equilibrium price P</a:t>
            </a:r>
            <a:r>
              <a:rPr lang="en-GB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Quantity produced now Q</a:t>
            </a:r>
            <a:r>
              <a:rPr lang="en-GB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unit tax to show effect on market diagram. Tax revenue to the government rectangle AB P</a:t>
            </a:r>
            <a:r>
              <a:rPr lang="en-GB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</a:t>
            </a:r>
            <a:r>
              <a:rPr lang="en-GB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This is output x rise in price. Consumer pays CB P</a:t>
            </a:r>
            <a:r>
              <a:rPr lang="en-GB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</a:t>
            </a:r>
            <a:r>
              <a:rPr lang="en-GB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extra. This is price rise from initial equilibrium x output   Firm pays AC P</a:t>
            </a:r>
            <a:r>
              <a:rPr lang="en-GB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P. This is rest of the tax </a:t>
            </a: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Firm is able to pass most of tax on to consumer.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smtClean="0"/>
              <a:t>Firm </a:t>
            </a:r>
            <a:r>
              <a:rPr lang="en-GB" baseline="0" dirty="0" smtClean="0"/>
              <a:t>has to pay most of the tax itself, consumer’s burden much smaller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Output</a:t>
            </a:r>
            <a:r>
              <a:rPr lang="en-GB" baseline="0" dirty="0" smtClean="0"/>
              <a:t> consumption reduced towards social optimum</a:t>
            </a:r>
            <a:endParaRPr lang="en-GB" dirty="0" smtClean="0"/>
          </a:p>
          <a:p>
            <a:r>
              <a:rPr lang="en-GB" dirty="0" smtClean="0"/>
              <a:t>Government</a:t>
            </a:r>
            <a:r>
              <a:rPr lang="en-GB" baseline="0" dirty="0" smtClean="0"/>
              <a:t> revenue can be used to subsidise positive externalities or merit goods. Pay for information campaigns &amp; education about bad demerit goods.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99AC-CACD-4DF7-984A-5C891B52FA65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Correcting negative externalities &amp; demerit goods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4000" dirty="0" smtClean="0"/>
              <a:t>Learning objectives:</a:t>
            </a:r>
          </a:p>
          <a:p>
            <a:r>
              <a:rPr lang="en-GB" sz="4000" dirty="0" smtClean="0"/>
              <a:t>What are negative externalities and demerit goods?</a:t>
            </a:r>
          </a:p>
          <a:p>
            <a:r>
              <a:rPr lang="en-GB" sz="4000" dirty="0" smtClean="0"/>
              <a:t>What is meant by an indirect tax?</a:t>
            </a:r>
          </a:p>
          <a:p>
            <a:r>
              <a:rPr lang="en-GB" sz="4000" dirty="0" smtClean="0"/>
              <a:t>How indirect taxes work on the market diagram.</a:t>
            </a:r>
          </a:p>
          <a:p>
            <a:r>
              <a:rPr lang="en-GB" sz="4000" dirty="0" smtClean="0"/>
              <a:t>Who pays the tax?</a:t>
            </a:r>
          </a:p>
          <a:p>
            <a:r>
              <a:rPr lang="en-GB" sz="4000" dirty="0" smtClean="0"/>
              <a:t>How do taxes help solve negative externalities and demerit goods?</a:t>
            </a:r>
          </a:p>
          <a:p>
            <a:r>
              <a:rPr lang="en-GB" sz="4000" dirty="0" smtClean="0"/>
              <a:t>Problems with using indirect taxes.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January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Correcting negative externalities &amp; demerit goods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Indirect </a:t>
            </a:r>
            <a:r>
              <a:rPr lang="en-GB" sz="4000" dirty="0" smtClean="0"/>
              <a:t>taxes- helpful in reducing consumption of demerit goods</a:t>
            </a:r>
            <a:endParaRPr lang="en-GB" sz="4000" dirty="0" smtClean="0"/>
          </a:p>
          <a:p>
            <a:r>
              <a:rPr lang="en-GB" sz="4000" dirty="0" smtClean="0"/>
              <a:t>Reduce output/consumption</a:t>
            </a:r>
            <a:endParaRPr lang="en-GB" sz="4000" dirty="0" smtClean="0"/>
          </a:p>
          <a:p>
            <a:r>
              <a:rPr lang="en-GB" sz="4000" dirty="0" smtClean="0"/>
              <a:t>Price rises</a:t>
            </a:r>
          </a:p>
          <a:p>
            <a:r>
              <a:rPr lang="en-GB" sz="4000" dirty="0" smtClean="0"/>
              <a:t>Revenue for government</a:t>
            </a:r>
            <a:endParaRPr lang="en-GB" sz="4000" dirty="0" smtClean="0"/>
          </a:p>
          <a:p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January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12167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Correcting negative externalities &amp; demerit goods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4000" dirty="0" smtClean="0"/>
              <a:t>Indirect </a:t>
            </a:r>
            <a:r>
              <a:rPr lang="en-GB" sz="4000" dirty="0" smtClean="0"/>
              <a:t>taxes- </a:t>
            </a:r>
            <a:r>
              <a:rPr lang="en-GB" sz="4000" dirty="0" smtClean="0"/>
              <a:t>p</a:t>
            </a:r>
            <a:r>
              <a:rPr lang="en-GB" sz="4000" dirty="0" smtClean="0"/>
              <a:t>roblems with using to correct partial market failure</a:t>
            </a:r>
            <a:endParaRPr lang="en-GB" sz="4000" dirty="0" smtClean="0"/>
          </a:p>
          <a:p>
            <a:r>
              <a:rPr lang="en-GB" sz="4000" dirty="0" smtClean="0"/>
              <a:t>Inelastic demand- typical of demerit goods. Output/consumption falls small</a:t>
            </a:r>
            <a:endParaRPr lang="en-GB" sz="4000" dirty="0" smtClean="0"/>
          </a:p>
          <a:p>
            <a:r>
              <a:rPr lang="en-GB" sz="4000" dirty="0" smtClean="0"/>
              <a:t>Regressive tax</a:t>
            </a:r>
          </a:p>
          <a:p>
            <a:r>
              <a:rPr lang="en-GB" sz="4000" dirty="0" smtClean="0"/>
              <a:t>Black market may appear</a:t>
            </a:r>
          </a:p>
          <a:p>
            <a:r>
              <a:rPr lang="en-GB" sz="4000" dirty="0" smtClean="0"/>
              <a:t>How big should the tax be?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January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12167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Correcting negative externalities &amp; demerit goods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Negative externalities</a:t>
            </a:r>
          </a:p>
          <a:p>
            <a:pPr>
              <a:buNone/>
            </a:pPr>
            <a:r>
              <a:rPr lang="en-GB" sz="4000" dirty="0" smtClean="0"/>
              <a:t>In production:</a:t>
            </a:r>
          </a:p>
          <a:p>
            <a:pPr>
              <a:buNone/>
            </a:pPr>
            <a:endParaRPr lang="en-GB" sz="4000" dirty="0"/>
          </a:p>
          <a:p>
            <a:pPr>
              <a:buNone/>
            </a:pPr>
            <a:endParaRPr lang="en-GB" sz="4000" dirty="0" smtClean="0"/>
          </a:p>
          <a:p>
            <a:pPr>
              <a:buNone/>
            </a:pPr>
            <a:r>
              <a:rPr lang="en-GB" sz="4000" dirty="0" smtClean="0"/>
              <a:t>In consumption: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January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Correcting negative externalities &amp; demerit goods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Demerit goods: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January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7745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Correcting negative externalities &amp; demerit goods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Indirect taxes- what they are</a:t>
            </a:r>
          </a:p>
          <a:p>
            <a:r>
              <a:rPr lang="en-GB" sz="4000" dirty="0" smtClean="0"/>
              <a:t>Imposed on firms, but can be passed on through higher prices</a:t>
            </a:r>
          </a:p>
          <a:p>
            <a:r>
              <a:rPr lang="en-GB" sz="4000" dirty="0" smtClean="0"/>
              <a:t>Unit tax or ‘ad valorem’</a:t>
            </a:r>
          </a:p>
          <a:p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January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Correcting negative externalities &amp; demerit goods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How unit taxes work- market diagram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January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75656" y="2031231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3608" y="6135687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1520" y="189859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Price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516216" y="619288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Quantity</a:t>
            </a:r>
            <a:endParaRPr lang="en-GB" sz="1600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051720" y="2319263"/>
            <a:ext cx="4392488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23728" y="2319263"/>
            <a:ext cx="4176464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516216" y="210323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6228184" y="5487615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Demand</a:t>
            </a:r>
            <a:endParaRPr lang="en-GB" dirty="0"/>
          </a:p>
        </p:txBody>
      </p:sp>
      <p:cxnSp>
        <p:nvCxnSpPr>
          <p:cNvPr id="25" name="Straight Connector 24"/>
          <p:cNvCxnSpPr>
            <a:endCxn id="27" idx="0"/>
          </p:cNvCxnSpPr>
          <p:nvPr/>
        </p:nvCxnSpPr>
        <p:spPr>
          <a:xfrm flipH="1">
            <a:off x="4205288" y="4047455"/>
            <a:ext cx="6672" cy="208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475656" y="3975447"/>
            <a:ext cx="259228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95936" y="61356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1093820" y="3790781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1619672" y="2060848"/>
            <a:ext cx="3951468" cy="29587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643148" y="184482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</a:t>
            </a:r>
            <a:r>
              <a:rPr lang="en-GB" baseline="-25000" dirty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93820" y="327569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</a:t>
            </a:r>
            <a:r>
              <a:rPr lang="en-GB" baseline="-25000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33216" y="61560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/>
              <a:t>2</a:t>
            </a:r>
          </a:p>
        </p:txBody>
      </p:sp>
      <p:cxnSp>
        <p:nvCxnSpPr>
          <p:cNvPr id="34" name="Straight Connector 33"/>
          <p:cNvCxnSpPr>
            <a:endCxn id="33" idx="0"/>
          </p:cNvCxnSpPr>
          <p:nvPr/>
        </p:nvCxnSpPr>
        <p:spPr>
          <a:xfrm>
            <a:off x="3635896" y="3540205"/>
            <a:ext cx="6672" cy="261580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1475656" y="3501008"/>
            <a:ext cx="2119750" cy="92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1475656" y="4427820"/>
            <a:ext cx="2119750" cy="92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635896" y="3540205"/>
            <a:ext cx="6672" cy="8876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115616" y="421179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</a:t>
            </a:r>
            <a:endParaRPr lang="en-GB" baseline="-250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5076056" y="2420888"/>
            <a:ext cx="6672" cy="8876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051720" y="4701625"/>
            <a:ext cx="6672" cy="8876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Correcting negative externalities &amp; demerit goods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000" dirty="0" smtClean="0"/>
              <a:t>Who pays the tax?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January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75656" y="2031231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3608" y="6135687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1520" y="189859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Price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516216" y="619288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Quantity</a:t>
            </a:r>
            <a:endParaRPr lang="en-GB" sz="1600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051720" y="2319263"/>
            <a:ext cx="4392488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23728" y="2319263"/>
            <a:ext cx="4176464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516216" y="210323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6228184" y="5487615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Demand</a:t>
            </a:r>
            <a:endParaRPr lang="en-GB" dirty="0"/>
          </a:p>
        </p:txBody>
      </p:sp>
      <p:cxnSp>
        <p:nvCxnSpPr>
          <p:cNvPr id="25" name="Straight Connector 24"/>
          <p:cNvCxnSpPr>
            <a:endCxn id="27" idx="0"/>
          </p:cNvCxnSpPr>
          <p:nvPr/>
        </p:nvCxnSpPr>
        <p:spPr>
          <a:xfrm flipH="1">
            <a:off x="4205288" y="4047455"/>
            <a:ext cx="6672" cy="208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7" idx="1"/>
          </p:cNvCxnSpPr>
          <p:nvPr/>
        </p:nvCxnSpPr>
        <p:spPr>
          <a:xfrm flipH="1">
            <a:off x="1475656" y="3973706"/>
            <a:ext cx="2182641" cy="174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95936" y="61356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1093820" y="3790781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1619672" y="2060848"/>
            <a:ext cx="3951468" cy="29587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643148" y="184482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</a:t>
            </a:r>
            <a:r>
              <a:rPr lang="en-GB" baseline="-25000" dirty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93820" y="327569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</a:t>
            </a:r>
            <a:r>
              <a:rPr lang="en-GB" baseline="-25000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33216" y="61560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/>
              <a:t>2</a:t>
            </a:r>
          </a:p>
        </p:txBody>
      </p:sp>
      <p:cxnSp>
        <p:nvCxnSpPr>
          <p:cNvPr id="34" name="Straight Connector 33"/>
          <p:cNvCxnSpPr>
            <a:endCxn id="33" idx="0"/>
          </p:cNvCxnSpPr>
          <p:nvPr/>
        </p:nvCxnSpPr>
        <p:spPr>
          <a:xfrm>
            <a:off x="3635896" y="3540205"/>
            <a:ext cx="6672" cy="261580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1475656" y="3501008"/>
            <a:ext cx="2119750" cy="92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1475656" y="4427820"/>
            <a:ext cx="2119750" cy="92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635896" y="3540205"/>
            <a:ext cx="6672" cy="8876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115616" y="421179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</a:t>
            </a:r>
            <a:endParaRPr lang="en-GB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427375" y="307635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</a:t>
            </a:r>
            <a:endParaRPr lang="en-GB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3686108" y="439646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</a:t>
            </a:r>
            <a:endParaRPr lang="en-GB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3658297" y="378904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3290788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Correcting negative externalities &amp; demerit goods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000" dirty="0" smtClean="0"/>
              <a:t>Price inelastic </a:t>
            </a:r>
            <a:r>
              <a:rPr lang="en-GB" sz="4000" dirty="0" smtClean="0"/>
              <a:t>demand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January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75656" y="2031231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3608" y="6135687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1520" y="189859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Price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516216" y="619288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Quantity</a:t>
            </a:r>
            <a:endParaRPr lang="en-GB" sz="1600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051720" y="2319263"/>
            <a:ext cx="4392488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82225" y="2029490"/>
            <a:ext cx="1277807" cy="38274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516216" y="210323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4742769" y="5487615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Demand</a:t>
            </a:r>
            <a:endParaRPr lang="en-GB" dirty="0"/>
          </a:p>
        </p:txBody>
      </p:sp>
      <p:cxnSp>
        <p:nvCxnSpPr>
          <p:cNvPr id="25" name="Straight Connector 24"/>
          <p:cNvCxnSpPr>
            <a:endCxn id="27" idx="0"/>
          </p:cNvCxnSpPr>
          <p:nvPr/>
        </p:nvCxnSpPr>
        <p:spPr>
          <a:xfrm flipH="1">
            <a:off x="4205288" y="4047455"/>
            <a:ext cx="6672" cy="208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28" idx="3"/>
          </p:cNvCxnSpPr>
          <p:nvPr/>
        </p:nvCxnSpPr>
        <p:spPr>
          <a:xfrm flipH="1">
            <a:off x="1475656" y="3973706"/>
            <a:ext cx="2686698" cy="174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95936" y="61356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1093820" y="3790781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1547664" y="2126469"/>
            <a:ext cx="3951468" cy="29587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643148" y="184482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</a:t>
            </a:r>
            <a:r>
              <a:rPr lang="en-GB" baseline="-25000" dirty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93820" y="299695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</a:t>
            </a:r>
            <a:r>
              <a:rPr lang="en-GB" baseline="-25000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93256" y="61560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/>
              <a:t>2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3959932" y="4227475"/>
            <a:ext cx="6672" cy="190821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1" idx="2"/>
          </p:cNvCxnSpPr>
          <p:nvPr/>
        </p:nvCxnSpPr>
        <p:spPr>
          <a:xfrm flipH="1" flipV="1">
            <a:off x="1475656" y="3212976"/>
            <a:ext cx="2581454" cy="92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1475656" y="4211796"/>
            <a:ext cx="242660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59932" y="3275692"/>
            <a:ext cx="6672" cy="8876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115616" y="400506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</a:t>
            </a:r>
            <a:endParaRPr lang="en-GB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902260" y="285293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</a:t>
            </a:r>
            <a:endParaRPr lang="en-GB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3686108" y="422108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</a:t>
            </a:r>
            <a:endParaRPr lang="en-GB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4623942" y="378904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2004567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Correcting negative externalities &amp; demerit goods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000" dirty="0" smtClean="0"/>
              <a:t>Price elastic demand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January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75656" y="2031231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3608" y="6135687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1520" y="189859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Price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516216" y="619288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Quantity</a:t>
            </a:r>
            <a:endParaRPr lang="en-GB" sz="1600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051720" y="2319263"/>
            <a:ext cx="4392488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07704" y="3068960"/>
            <a:ext cx="5184576" cy="14401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516216" y="210323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6804248" y="4581128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Demand</a:t>
            </a:r>
            <a:endParaRPr lang="en-GB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499992" y="3861048"/>
            <a:ext cx="0" cy="230425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475657" y="3789040"/>
            <a:ext cx="3024335" cy="174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69320" y="61356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1093820" y="3573016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1619672" y="2060848"/>
            <a:ext cx="3951468" cy="29587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643148" y="184482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</a:t>
            </a:r>
            <a:r>
              <a:rPr lang="en-GB" baseline="-25000" dirty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93820" y="327569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</a:t>
            </a:r>
            <a:r>
              <a:rPr lang="en-GB" baseline="-25000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33216" y="61560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/>
              <a:t>2</a:t>
            </a:r>
          </a:p>
        </p:txBody>
      </p:sp>
      <p:cxnSp>
        <p:nvCxnSpPr>
          <p:cNvPr id="34" name="Straight Connector 33"/>
          <p:cNvCxnSpPr>
            <a:endCxn id="33" idx="0"/>
          </p:cNvCxnSpPr>
          <p:nvPr/>
        </p:nvCxnSpPr>
        <p:spPr>
          <a:xfrm>
            <a:off x="3635896" y="3540205"/>
            <a:ext cx="6672" cy="261580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1475656" y="3501008"/>
            <a:ext cx="2119750" cy="92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1475656" y="4427820"/>
            <a:ext cx="2119750" cy="92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635896" y="3540205"/>
            <a:ext cx="6672" cy="8876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115616" y="421179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</a:t>
            </a:r>
            <a:endParaRPr lang="en-GB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427375" y="307635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</a:t>
            </a:r>
            <a:endParaRPr lang="en-GB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3635896" y="439646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</a:t>
            </a:r>
            <a:endParaRPr lang="en-GB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3563888" y="37170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3290788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Correcting negative externalities &amp; demerit goods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Indirect </a:t>
            </a:r>
            <a:r>
              <a:rPr lang="en-GB" sz="4000" dirty="0" smtClean="0"/>
              <a:t>taxes- helpful in correcting negative externalities</a:t>
            </a:r>
            <a:endParaRPr lang="en-GB" sz="4000" dirty="0" smtClean="0"/>
          </a:p>
          <a:p>
            <a:r>
              <a:rPr lang="en-GB" sz="4000" dirty="0" smtClean="0"/>
              <a:t>Reduce output</a:t>
            </a:r>
            <a:endParaRPr lang="en-GB" sz="4000" dirty="0" smtClean="0"/>
          </a:p>
          <a:p>
            <a:r>
              <a:rPr lang="en-GB" sz="4000" dirty="0" smtClean="0"/>
              <a:t>Polluter pays</a:t>
            </a:r>
          </a:p>
          <a:p>
            <a:r>
              <a:rPr lang="en-GB" sz="4000" dirty="0" smtClean="0"/>
              <a:t>Revenue for government</a:t>
            </a:r>
            <a:endParaRPr lang="en-GB" sz="4000" dirty="0" smtClean="0"/>
          </a:p>
          <a:p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January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12167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2162</TotalTime>
  <Words>673</Words>
  <Application>Microsoft Office PowerPoint</Application>
  <PresentationFormat>On-screen Show (4:3)</PresentationFormat>
  <Paragraphs>145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Correcting negative externalities &amp; demerit goods </vt:lpstr>
      <vt:lpstr>Correcting negative externalities &amp; demerit goods </vt:lpstr>
      <vt:lpstr>Correcting negative externalities &amp; demerit goods </vt:lpstr>
      <vt:lpstr>Correcting negative externalities &amp; demerit goods </vt:lpstr>
      <vt:lpstr>Correcting negative externalities &amp; demerit goods </vt:lpstr>
      <vt:lpstr>Correcting negative externalities &amp; demerit goods </vt:lpstr>
      <vt:lpstr>Correcting negative externalities &amp; demerit goods </vt:lpstr>
      <vt:lpstr>Correcting negative externalities &amp; demerit goods </vt:lpstr>
      <vt:lpstr>Correcting negative externalities &amp; demerit goods </vt:lpstr>
      <vt:lpstr>Correcting negative externalities &amp; demerit goods </vt:lpstr>
      <vt:lpstr>Correcting negative externalities &amp; demerit goods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quiz</dc:title>
  <dc:creator>Chris</dc:creator>
  <cp:lastModifiedBy>Chris</cp:lastModifiedBy>
  <cp:revision>134</cp:revision>
  <dcterms:created xsi:type="dcterms:W3CDTF">2014-06-22T18:50:03Z</dcterms:created>
  <dcterms:modified xsi:type="dcterms:W3CDTF">2015-01-22T22:05:15Z</dcterms:modified>
</cp:coreProperties>
</file>