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handoutMasterIdLst>
    <p:handoutMasterId r:id="rId70"/>
  </p:handoutMasterIdLst>
  <p:sldIdLst>
    <p:sldId id="286" r:id="rId2"/>
    <p:sldId id="356" r:id="rId3"/>
    <p:sldId id="355" r:id="rId4"/>
    <p:sldId id="354" r:id="rId5"/>
    <p:sldId id="287" r:id="rId6"/>
    <p:sldId id="299" r:id="rId7"/>
    <p:sldId id="273" r:id="rId8"/>
    <p:sldId id="357" r:id="rId9"/>
    <p:sldId id="303" r:id="rId10"/>
    <p:sldId id="295" r:id="rId11"/>
    <p:sldId id="302" r:id="rId12"/>
    <p:sldId id="305" r:id="rId13"/>
    <p:sldId id="307" r:id="rId14"/>
    <p:sldId id="353" r:id="rId15"/>
    <p:sldId id="293" r:id="rId16"/>
    <p:sldId id="284" r:id="rId17"/>
    <p:sldId id="298" r:id="rId18"/>
    <p:sldId id="308" r:id="rId19"/>
    <p:sldId id="304" r:id="rId20"/>
    <p:sldId id="336" r:id="rId21"/>
    <p:sldId id="306" r:id="rId22"/>
    <p:sldId id="310" r:id="rId23"/>
    <p:sldId id="309" r:id="rId24"/>
    <p:sldId id="334" r:id="rId25"/>
    <p:sldId id="361" r:id="rId26"/>
    <p:sldId id="358" r:id="rId27"/>
    <p:sldId id="352" r:id="rId28"/>
    <p:sldId id="359" r:id="rId29"/>
    <p:sldId id="360" r:id="rId30"/>
    <p:sldId id="314" r:id="rId31"/>
    <p:sldId id="313" r:id="rId32"/>
    <p:sldId id="362" r:id="rId33"/>
    <p:sldId id="332" r:id="rId34"/>
    <p:sldId id="318" r:id="rId35"/>
    <p:sldId id="324" r:id="rId36"/>
    <p:sldId id="330" r:id="rId37"/>
    <p:sldId id="319" r:id="rId38"/>
    <p:sldId id="326" r:id="rId39"/>
    <p:sldId id="320" r:id="rId40"/>
    <p:sldId id="331" r:id="rId41"/>
    <p:sldId id="327" r:id="rId42"/>
    <p:sldId id="325" r:id="rId43"/>
    <p:sldId id="321" r:id="rId44"/>
    <p:sldId id="329" r:id="rId45"/>
    <p:sldId id="322" r:id="rId46"/>
    <p:sldId id="328" r:id="rId47"/>
    <p:sldId id="317" r:id="rId48"/>
    <p:sldId id="337" r:id="rId49"/>
    <p:sldId id="338" r:id="rId50"/>
    <p:sldId id="339" r:id="rId51"/>
    <p:sldId id="340" r:id="rId52"/>
    <p:sldId id="341" r:id="rId53"/>
    <p:sldId id="342" r:id="rId54"/>
    <p:sldId id="343" r:id="rId55"/>
    <p:sldId id="344" r:id="rId56"/>
    <p:sldId id="345" r:id="rId57"/>
    <p:sldId id="346" r:id="rId58"/>
    <p:sldId id="347" r:id="rId59"/>
    <p:sldId id="348" r:id="rId60"/>
    <p:sldId id="349" r:id="rId61"/>
    <p:sldId id="350" r:id="rId62"/>
    <p:sldId id="351" r:id="rId63"/>
    <p:sldId id="316" r:id="rId64"/>
    <p:sldId id="296" r:id="rId65"/>
    <p:sldId id="297" r:id="rId66"/>
    <p:sldId id="300" r:id="rId67"/>
    <p:sldId id="301" r:id="rId68"/>
  </p:sldIdLst>
  <p:sldSz cx="12192000" cy="6858000"/>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74" autoAdjust="0"/>
    <p:restoredTop sz="88330" autoAdjust="0"/>
  </p:normalViewPr>
  <p:slideViewPr>
    <p:cSldViewPr snapToGrid="0">
      <p:cViewPr varScale="1">
        <p:scale>
          <a:sx n="77" d="100"/>
          <a:sy n="77" d="100"/>
        </p:scale>
        <p:origin x="120" y="4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8056"/>
          </a:xfrm>
          <a:prstGeom prst="rect">
            <a:avLst/>
          </a:prstGeom>
        </p:spPr>
        <p:txBody>
          <a:bodyPr vert="horz" lIns="91440" tIns="45720" rIns="91440" bIns="45720" rtlCol="0"/>
          <a:lstStyle>
            <a:lvl1pPr algn="r">
              <a:defRPr sz="1200"/>
            </a:lvl1pPr>
          </a:lstStyle>
          <a:p>
            <a:fld id="{F8B2536C-652E-4FE9-B620-0C259DEF140F}" type="datetimeFigureOut">
              <a:rPr lang="en-GB" smtClean="0"/>
              <a:t>27/11/2019</a:t>
            </a:fld>
            <a:endParaRPr lang="en-GB"/>
          </a:p>
        </p:txBody>
      </p:sp>
      <p:sp>
        <p:nvSpPr>
          <p:cNvPr id="4" name="Footer Placeholder 3"/>
          <p:cNvSpPr>
            <a:spLocks noGrp="1"/>
          </p:cNvSpPr>
          <p:nvPr>
            <p:ph type="ftr" sz="quarter" idx="2"/>
          </p:nvPr>
        </p:nvSpPr>
        <p:spPr>
          <a:xfrm>
            <a:off x="0" y="9428584"/>
            <a:ext cx="2971800"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28584"/>
            <a:ext cx="2971800" cy="498055"/>
          </a:xfrm>
          <a:prstGeom prst="rect">
            <a:avLst/>
          </a:prstGeom>
        </p:spPr>
        <p:txBody>
          <a:bodyPr vert="horz" lIns="91440" tIns="45720" rIns="91440" bIns="45720" rtlCol="0" anchor="b"/>
          <a:lstStyle>
            <a:lvl1pPr algn="r">
              <a:defRPr sz="1200"/>
            </a:lvl1pPr>
          </a:lstStyle>
          <a:p>
            <a:fld id="{8217FED8-D503-4332-8EF7-63DC945644C9}" type="slidenum">
              <a:rPr lang="en-GB" smtClean="0"/>
              <a:t>‹#›</a:t>
            </a:fld>
            <a:endParaRPr lang="en-GB"/>
          </a:p>
        </p:txBody>
      </p:sp>
    </p:spTree>
    <p:extLst>
      <p:ext uri="{BB962C8B-B14F-4D97-AF65-F5344CB8AC3E}">
        <p14:creationId xmlns:p14="http://schemas.microsoft.com/office/powerpoint/2010/main" val="1639891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F68A28A9-47FE-42D7-A262-B1B8E9A05501}" type="datetimeFigureOut">
              <a:rPr lang="en-GB" smtClean="0"/>
              <a:t>27/11/2019</a:t>
            </a:fld>
            <a:endParaRPr lang="en-GB"/>
          </a:p>
        </p:txBody>
      </p:sp>
      <p:sp>
        <p:nvSpPr>
          <p:cNvPr id="4" name="Slide Image Placeholder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E396190D-1B3E-43BB-8599-0976B6516290}" type="slidenum">
              <a:rPr lang="en-GB" smtClean="0"/>
              <a:t>‹#›</a:t>
            </a:fld>
            <a:endParaRPr lang="en-GB"/>
          </a:p>
        </p:txBody>
      </p:sp>
    </p:spTree>
    <p:extLst>
      <p:ext uri="{BB962C8B-B14F-4D97-AF65-F5344CB8AC3E}">
        <p14:creationId xmlns:p14="http://schemas.microsoft.com/office/powerpoint/2010/main" val="1176955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1</a:t>
            </a:fld>
            <a:endParaRPr lang="en-GB"/>
          </a:p>
        </p:txBody>
      </p:sp>
    </p:spTree>
    <p:extLst>
      <p:ext uri="{BB962C8B-B14F-4D97-AF65-F5344CB8AC3E}">
        <p14:creationId xmlns:p14="http://schemas.microsoft.com/office/powerpoint/2010/main" val="3676762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 through exam technique.</a:t>
            </a:r>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23</a:t>
            </a:fld>
            <a:endParaRPr lang="en-GB"/>
          </a:p>
        </p:txBody>
      </p:sp>
    </p:spTree>
    <p:extLst>
      <p:ext uri="{BB962C8B-B14F-4D97-AF65-F5344CB8AC3E}">
        <p14:creationId xmlns:p14="http://schemas.microsoft.com/office/powerpoint/2010/main" val="2520243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 through exam technique.</a:t>
            </a:r>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24</a:t>
            </a:fld>
            <a:endParaRPr lang="en-GB"/>
          </a:p>
        </p:txBody>
      </p:sp>
    </p:spTree>
    <p:extLst>
      <p:ext uri="{BB962C8B-B14F-4D97-AF65-F5344CB8AC3E}">
        <p14:creationId xmlns:p14="http://schemas.microsoft.com/office/powerpoint/2010/main" val="256854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a movement along the demand curve, people's demand preferences haven't changed. The price has changed, and therefore the quantity of goods that people demand has changed as well.</a:t>
            </a:r>
            <a:br>
              <a:rPr lang="en-GB" dirty="0" smtClean="0"/>
            </a:br>
            <a:r>
              <a:rPr lang="en-GB" dirty="0" smtClean="0"/>
              <a:t/>
            </a:r>
            <a:br>
              <a:rPr lang="en-GB" dirty="0" smtClean="0"/>
            </a:br>
            <a:r>
              <a:rPr lang="en-GB" dirty="0" smtClean="0"/>
              <a:t>In a shift in the demand curve, something has changed in people's demand preferences. At the same price, they demand a different amount than they did previously.</a:t>
            </a:r>
            <a:br>
              <a:rPr lang="en-GB" dirty="0" smtClean="0"/>
            </a:br>
            <a:r>
              <a:rPr lang="en-GB" dirty="0" smtClean="0"/>
              <a:t/>
            </a:r>
            <a:br>
              <a:rPr lang="en-GB" dirty="0" smtClean="0"/>
            </a:br>
            <a:r>
              <a:rPr lang="en-GB" dirty="0" smtClean="0"/>
              <a:t>The second case is a little more complicated to understand. Maybe the job market is improving, so people are less concerned with saving, and therefore they are ready to spend more on goods right away. Maybe the reverse is true. Whatever the cause, the quantity of goods that people will buy at the same price has changed.</a:t>
            </a:r>
            <a:endParaRPr lang="en-GB" dirty="0"/>
          </a:p>
        </p:txBody>
      </p:sp>
      <p:sp>
        <p:nvSpPr>
          <p:cNvPr id="4" name="Slide Number Placeholder 3"/>
          <p:cNvSpPr>
            <a:spLocks noGrp="1"/>
          </p:cNvSpPr>
          <p:nvPr>
            <p:ph type="sldNum" sz="quarter" idx="10"/>
          </p:nvPr>
        </p:nvSpPr>
        <p:spPr/>
        <p:txBody>
          <a:bodyPr/>
          <a:lstStyle/>
          <a:p>
            <a:fld id="{130EDF98-4E86-4FEA-8AB6-295F118B2336}" type="slidenum">
              <a:rPr lang="en-GB" smtClean="0"/>
              <a:t>28</a:t>
            </a:fld>
            <a:endParaRPr lang="en-GB"/>
          </a:p>
        </p:txBody>
      </p:sp>
    </p:spTree>
    <p:extLst>
      <p:ext uri="{BB962C8B-B14F-4D97-AF65-F5344CB8AC3E}">
        <p14:creationId xmlns:p14="http://schemas.microsoft.com/office/powerpoint/2010/main" val="1030490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a movement along the demand curve, people's demand preferences haven't changed. The price has changed, and therefore the quantity of goods that people demand has changed as well.</a:t>
            </a:r>
            <a:br>
              <a:rPr lang="en-GB" dirty="0" smtClean="0"/>
            </a:br>
            <a:r>
              <a:rPr lang="en-GB" dirty="0" smtClean="0"/>
              <a:t/>
            </a:r>
            <a:br>
              <a:rPr lang="en-GB" dirty="0" smtClean="0"/>
            </a:br>
            <a:r>
              <a:rPr lang="en-GB" dirty="0" smtClean="0"/>
              <a:t>In a shift in the demand curve, something has changed in people's demand preferences. At the same price, they demand a different amount than they did previously.</a:t>
            </a:r>
            <a:br>
              <a:rPr lang="en-GB" dirty="0" smtClean="0"/>
            </a:br>
            <a:r>
              <a:rPr lang="en-GB" dirty="0" smtClean="0"/>
              <a:t/>
            </a:r>
            <a:br>
              <a:rPr lang="en-GB" dirty="0" smtClean="0"/>
            </a:br>
            <a:r>
              <a:rPr lang="en-GB" dirty="0" smtClean="0"/>
              <a:t>The second case is a little more complicated to understand. Maybe the job market is improving, so people are less concerned with saving, and therefore they are ready to spend more on goods right away. Maybe the reverse is true. Whatever the cause, the quantity of goods that people will buy at the same price has changed.</a:t>
            </a:r>
            <a:endParaRPr lang="en-GB" dirty="0"/>
          </a:p>
        </p:txBody>
      </p:sp>
      <p:sp>
        <p:nvSpPr>
          <p:cNvPr id="4" name="Slide Number Placeholder 3"/>
          <p:cNvSpPr>
            <a:spLocks noGrp="1"/>
          </p:cNvSpPr>
          <p:nvPr>
            <p:ph type="sldNum" sz="quarter" idx="10"/>
          </p:nvPr>
        </p:nvSpPr>
        <p:spPr/>
        <p:txBody>
          <a:bodyPr/>
          <a:lstStyle/>
          <a:p>
            <a:fld id="{130EDF98-4E86-4FEA-8AB6-295F118B2336}" type="slidenum">
              <a:rPr lang="en-GB" smtClean="0"/>
              <a:t>29</a:t>
            </a:fld>
            <a:endParaRPr lang="en-GB"/>
          </a:p>
        </p:txBody>
      </p:sp>
    </p:spTree>
    <p:extLst>
      <p:ext uri="{BB962C8B-B14F-4D97-AF65-F5344CB8AC3E}">
        <p14:creationId xmlns:p14="http://schemas.microsoft.com/office/powerpoint/2010/main" val="3047079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 through exam technique.</a:t>
            </a:r>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34</a:t>
            </a:fld>
            <a:endParaRPr lang="en-GB"/>
          </a:p>
        </p:txBody>
      </p:sp>
    </p:spTree>
    <p:extLst>
      <p:ext uri="{BB962C8B-B14F-4D97-AF65-F5344CB8AC3E}">
        <p14:creationId xmlns:p14="http://schemas.microsoft.com/office/powerpoint/2010/main" val="2520243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 through exam technique.</a:t>
            </a:r>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47</a:t>
            </a:fld>
            <a:endParaRPr lang="en-GB"/>
          </a:p>
        </p:txBody>
      </p:sp>
    </p:spTree>
    <p:extLst>
      <p:ext uri="{BB962C8B-B14F-4D97-AF65-F5344CB8AC3E}">
        <p14:creationId xmlns:p14="http://schemas.microsoft.com/office/powerpoint/2010/main" val="2520243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 through exam technique.</a:t>
            </a:r>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49</a:t>
            </a:fld>
            <a:endParaRPr lang="en-GB"/>
          </a:p>
        </p:txBody>
      </p:sp>
    </p:spTree>
    <p:extLst>
      <p:ext uri="{BB962C8B-B14F-4D97-AF65-F5344CB8AC3E}">
        <p14:creationId xmlns:p14="http://schemas.microsoft.com/office/powerpoint/2010/main" val="1914556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 through exam technique.</a:t>
            </a:r>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62</a:t>
            </a:fld>
            <a:endParaRPr lang="en-GB"/>
          </a:p>
        </p:txBody>
      </p:sp>
    </p:spTree>
    <p:extLst>
      <p:ext uri="{BB962C8B-B14F-4D97-AF65-F5344CB8AC3E}">
        <p14:creationId xmlns:p14="http://schemas.microsoft.com/office/powerpoint/2010/main" val="2348975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BEEE1B5F-8D39-45E4-937F-ADF1DB98CB89}" type="slidenum">
              <a:rPr lang="ar-EG" smtClean="0"/>
              <a:pPr/>
              <a:t>66</a:t>
            </a:fld>
            <a:endParaRPr lang="ar-EG"/>
          </a:p>
        </p:txBody>
      </p:sp>
    </p:spTree>
    <p:extLst>
      <p:ext uri="{BB962C8B-B14F-4D97-AF65-F5344CB8AC3E}">
        <p14:creationId xmlns:p14="http://schemas.microsoft.com/office/powerpoint/2010/main" val="1549410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5</a:t>
            </a:fld>
            <a:endParaRPr lang="en-GB"/>
          </a:p>
        </p:txBody>
      </p:sp>
    </p:spTree>
    <p:extLst>
      <p:ext uri="{BB962C8B-B14F-4D97-AF65-F5344CB8AC3E}">
        <p14:creationId xmlns:p14="http://schemas.microsoft.com/office/powerpoint/2010/main" val="809622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7</a:t>
            </a:fld>
            <a:endParaRPr lang="en-GB"/>
          </a:p>
        </p:txBody>
      </p:sp>
    </p:spTree>
    <p:extLst>
      <p:ext uri="{BB962C8B-B14F-4D97-AF65-F5344CB8AC3E}">
        <p14:creationId xmlns:p14="http://schemas.microsoft.com/office/powerpoint/2010/main" val="30153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10</a:t>
            </a:fld>
            <a:endParaRPr lang="en-GB"/>
          </a:p>
        </p:txBody>
      </p:sp>
    </p:spTree>
    <p:extLst>
      <p:ext uri="{BB962C8B-B14F-4D97-AF65-F5344CB8AC3E}">
        <p14:creationId xmlns:p14="http://schemas.microsoft.com/office/powerpoint/2010/main" val="2824823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6,</a:t>
            </a:r>
            <a:r>
              <a:rPr lang="en-GB" baseline="0" dirty="0" smtClean="0"/>
              <a:t> 7, 13, 14, 15, 18, 19, 21, </a:t>
            </a:r>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11</a:t>
            </a:fld>
            <a:endParaRPr lang="en-GB"/>
          </a:p>
        </p:txBody>
      </p:sp>
    </p:spTree>
    <p:extLst>
      <p:ext uri="{BB962C8B-B14F-4D97-AF65-F5344CB8AC3E}">
        <p14:creationId xmlns:p14="http://schemas.microsoft.com/office/powerpoint/2010/main" val="1694936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BEEE1B5F-8D39-45E4-937F-ADF1DB98CB89}" type="slidenum">
              <a:rPr lang="ar-EG" smtClean="0"/>
              <a:pPr/>
              <a:t>15</a:t>
            </a:fld>
            <a:endParaRPr lang="ar-EG"/>
          </a:p>
        </p:txBody>
      </p:sp>
    </p:spTree>
    <p:extLst>
      <p:ext uri="{BB962C8B-B14F-4D97-AF65-F5344CB8AC3E}">
        <p14:creationId xmlns:p14="http://schemas.microsoft.com/office/powerpoint/2010/main" val="3070746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BEEE1B5F-8D39-45E4-937F-ADF1DB98CB89}" type="slidenum">
              <a:rPr lang="ar-EG" smtClean="0"/>
              <a:pPr/>
              <a:t>18</a:t>
            </a:fld>
            <a:endParaRPr lang="ar-EG"/>
          </a:p>
        </p:txBody>
      </p:sp>
    </p:spTree>
    <p:extLst>
      <p:ext uri="{BB962C8B-B14F-4D97-AF65-F5344CB8AC3E}">
        <p14:creationId xmlns:p14="http://schemas.microsoft.com/office/powerpoint/2010/main" val="3070746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21</a:t>
            </a:fld>
            <a:endParaRPr lang="en-GB"/>
          </a:p>
        </p:txBody>
      </p:sp>
    </p:spTree>
    <p:extLst>
      <p:ext uri="{BB962C8B-B14F-4D97-AF65-F5344CB8AC3E}">
        <p14:creationId xmlns:p14="http://schemas.microsoft.com/office/powerpoint/2010/main" val="3571936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BEEE1B5F-8D39-45E4-937F-ADF1DB98CB89}" type="slidenum">
              <a:rPr lang="ar-EG" smtClean="0"/>
              <a:pPr/>
              <a:t>22</a:t>
            </a:fld>
            <a:endParaRPr lang="ar-EG"/>
          </a:p>
        </p:txBody>
      </p:sp>
    </p:spTree>
    <p:extLst>
      <p:ext uri="{BB962C8B-B14F-4D97-AF65-F5344CB8AC3E}">
        <p14:creationId xmlns:p14="http://schemas.microsoft.com/office/powerpoint/2010/main" val="3070746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7E017D-30AC-49AC-80F6-A900A493AA36}"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3505968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7E017D-30AC-49AC-80F6-A900A493AA36}"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2867405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7E017D-30AC-49AC-80F6-A900A493AA36}"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251216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7E017D-30AC-49AC-80F6-A900A493AA36}"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3997800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E017D-30AC-49AC-80F6-A900A493AA36}"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4259794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7E017D-30AC-49AC-80F6-A900A493AA36}" type="datetimeFigureOut">
              <a:rPr lang="en-GB" smtClean="0"/>
              <a:t>27/11/2019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67881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7E017D-30AC-49AC-80F6-A900A493AA36}" type="datetimeFigureOut">
              <a:rPr lang="en-GB" smtClean="0"/>
              <a:t>27/11/2019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2629741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7E017D-30AC-49AC-80F6-A900A493AA36}" type="datetimeFigureOut">
              <a:rPr lang="en-GB" smtClean="0"/>
              <a:t>27/11/2019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11478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E017D-30AC-49AC-80F6-A900A493AA36}" type="datetimeFigureOut">
              <a:rPr lang="en-GB" smtClean="0"/>
              <a:t>27/11/2019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2998497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E017D-30AC-49AC-80F6-A900A493AA36}" type="datetimeFigureOut">
              <a:rPr lang="en-GB" smtClean="0"/>
              <a:t>27/11/2019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2800861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E017D-30AC-49AC-80F6-A900A493AA36}" type="datetimeFigureOut">
              <a:rPr lang="en-GB" smtClean="0"/>
              <a:t>27/11/2019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4231785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E017D-30AC-49AC-80F6-A900A493AA36}" type="datetimeFigureOut">
              <a:rPr lang="en-GB" smtClean="0"/>
              <a:t>27/11/2019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D147D-F612-4801-9093-12814F33594D}" type="slidenum">
              <a:rPr lang="en-GB" smtClean="0"/>
              <a:t>‹#›</a:t>
            </a:fld>
            <a:endParaRPr lang="en-GB"/>
          </a:p>
        </p:txBody>
      </p:sp>
    </p:spTree>
    <p:extLst>
      <p:ext uri="{BB962C8B-B14F-4D97-AF65-F5344CB8AC3E}">
        <p14:creationId xmlns:p14="http://schemas.microsoft.com/office/powerpoint/2010/main" val="2023055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uk/imgres?imgurl&amp;imgrefurl=http://www.thegamegal.com/2010/11/06/pictionary/&amp;h=0&amp;w=0&amp;sz=1&amp;tbnid=x26zTH0klBKcFM&amp;tbnh=236&amp;tbnw=214&amp;zoom=1&amp;docid=dHbvl8GXTfgWjM&amp;hl=en&amp;ei=1FMsUrmbCeO_0QXlo4HYBQ&amp;ved=0CAEQsC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vkQJv-97P3lm-M&amp;tbnid=Un5y2_F839cPDM:&amp;ved=0CAUQjRw&amp;url=http://economicsone.com/2013/06/30/thanks-mervyn-for-the-adam-smith-20-note-and-many-other-things/&amp;ei=9GUsUoSTIeHL0QXlg4CABg&amp;bvm=bv.51773540,d.ZGU&amp;psig=AFQjCNG_2lTy3D4FmrKVEwx_oSphy9Hefg&amp;ust=1378727713419973"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ulyVXa-u4wE"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4SfjyqNVh9c"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youtube.com/watch?v=QwqnRYPcrl0&amp;feature=youtu.be"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https://en.wikipedia.org/wiki/production"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6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hyperlink" Target="https://www.youtube.com/watch?v=1Nj26cHCWoI" TargetMode="External"/><Relationship Id="rId2" Type="http://schemas.openxmlformats.org/officeDocument/2006/relationships/hyperlink" Target="https://www.youtube.com/watch?v=PZgw3WEKHmw"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twitter.com/SkyNewsPolitics/status/1047102041313763335"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encrypted-tbn3.gstatic.com/images?q=tbn:ANd9GcTZwI31XtzjdApGcU-AEFKFGgpYV4Op00_wSmU96ybSby85B8sJDM4Qgd97">
            <a:hlinkClick r:id="rId3"/>
          </p:cNvPr>
          <p:cNvPicPr>
            <a:picLocks noChangeAspect="1" noChangeArrowheads="1"/>
          </p:cNvPicPr>
          <p:nvPr/>
        </p:nvPicPr>
        <p:blipFill>
          <a:blip r:embed="rId4" cstate="print"/>
          <a:srcRect/>
          <a:stretch>
            <a:fillRect/>
          </a:stretch>
        </p:blipFill>
        <p:spPr bwMode="auto">
          <a:xfrm>
            <a:off x="6310087" y="683902"/>
            <a:ext cx="5424083" cy="5981701"/>
          </a:xfrm>
          <a:prstGeom prst="rect">
            <a:avLst/>
          </a:prstGeom>
          <a:noFill/>
        </p:spPr>
      </p:pic>
      <p:sp>
        <p:nvSpPr>
          <p:cNvPr id="3" name="Rectangle 2"/>
          <p:cNvSpPr/>
          <p:nvPr/>
        </p:nvSpPr>
        <p:spPr>
          <a:xfrm>
            <a:off x="613459" y="1440543"/>
            <a:ext cx="6172200" cy="2362200"/>
          </a:xfrm>
          <a:prstGeom prst="rect">
            <a:avLst/>
          </a:prstGeom>
          <a:solidFill>
            <a:schemeClr val="bg1">
              <a:lumMod val="95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Using only 3 illustrations demonstrate what you think the word ‘</a:t>
            </a:r>
            <a:r>
              <a:rPr lang="en-US" sz="5400" b="1" i="1" dirty="0">
                <a:solidFill>
                  <a:srgbClr val="002060"/>
                </a:solidFill>
              </a:rPr>
              <a:t>economy</a:t>
            </a:r>
            <a:r>
              <a:rPr lang="en-US" sz="3200" b="1" dirty="0">
                <a:solidFill>
                  <a:schemeClr val="tx1"/>
                </a:solidFill>
              </a:rPr>
              <a:t>’ means.</a:t>
            </a:r>
          </a:p>
        </p:txBody>
      </p:sp>
      <p:sp>
        <p:nvSpPr>
          <p:cNvPr id="4" name="Rectangle 3"/>
          <p:cNvSpPr/>
          <p:nvPr/>
        </p:nvSpPr>
        <p:spPr>
          <a:xfrm>
            <a:off x="449179" y="176071"/>
            <a:ext cx="1148614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STARTER ACTIVTIY</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178036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1"/>
            <a:ext cx="12192000" cy="5097535"/>
          </a:xfrm>
          <a:prstGeom prst="rect">
            <a:avLst/>
          </a:prstGeom>
        </p:spPr>
      </p:pic>
      <p:sp>
        <p:nvSpPr>
          <p:cNvPr id="3" name="Rectangle 2"/>
          <p:cNvSpPr/>
          <p:nvPr/>
        </p:nvSpPr>
        <p:spPr>
          <a:xfrm>
            <a:off x="244925" y="5097535"/>
            <a:ext cx="11146973" cy="2308324"/>
          </a:xfrm>
          <a:prstGeom prst="rect">
            <a:avLst/>
          </a:prstGeom>
        </p:spPr>
        <p:txBody>
          <a:bodyPr wrap="square">
            <a:spAutoFit/>
          </a:bodyPr>
          <a:lstStyle/>
          <a:p>
            <a:r>
              <a:rPr lang="en-GB" sz="4800" b="1" dirty="0" smtClean="0">
                <a:solidFill>
                  <a:srgbClr val="FF0000"/>
                </a:solidFill>
              </a:rPr>
              <a:t>What can we deduce about the following economies?</a:t>
            </a:r>
            <a:endParaRPr lang="en-GB" sz="2400" b="1" dirty="0" smtClean="0">
              <a:solidFill>
                <a:srgbClr val="00B050"/>
              </a:solidFill>
            </a:endParaRPr>
          </a:p>
          <a:p>
            <a:endParaRPr lang="en-GB" sz="2400" b="1" dirty="0">
              <a:solidFill>
                <a:srgbClr val="000000"/>
              </a:solidFill>
            </a:endParaRPr>
          </a:p>
          <a:p>
            <a:endParaRPr lang="en-GB" sz="2400" b="1" dirty="0"/>
          </a:p>
        </p:txBody>
      </p:sp>
    </p:spTree>
    <p:extLst>
      <p:ext uri="{BB962C8B-B14F-4D97-AF65-F5344CB8AC3E}">
        <p14:creationId xmlns:p14="http://schemas.microsoft.com/office/powerpoint/2010/main" val="1266574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144" y="1521529"/>
            <a:ext cx="11513711" cy="4351338"/>
          </a:xfrm>
        </p:spPr>
        <p:txBody>
          <a:bodyPr>
            <a:noAutofit/>
          </a:bodyPr>
          <a:lstStyle/>
          <a:p>
            <a:r>
              <a:rPr lang="en-GB" sz="4000" b="1" dirty="0">
                <a:solidFill>
                  <a:srgbClr val="C00000"/>
                </a:solidFill>
              </a:rPr>
              <a:t>Lo1: </a:t>
            </a:r>
            <a:r>
              <a:rPr lang="en-GB" sz="4000" b="1" dirty="0" smtClean="0">
                <a:solidFill>
                  <a:srgbClr val="C00000"/>
                </a:solidFill>
              </a:rPr>
              <a:t>Explain the differences between a capitalist and command economy.</a:t>
            </a:r>
            <a:endParaRPr lang="en-GB" sz="4000" b="1" i="1" dirty="0">
              <a:solidFill>
                <a:srgbClr val="C00000"/>
              </a:solidFill>
            </a:endParaRPr>
          </a:p>
          <a:p>
            <a:endParaRPr lang="en-GB" sz="4000" b="1" dirty="0"/>
          </a:p>
          <a:p>
            <a:r>
              <a:rPr lang="en-GB" sz="4000" b="1" dirty="0" smtClean="0">
                <a:solidFill>
                  <a:srgbClr val="0070C0"/>
                </a:solidFill>
              </a:rPr>
              <a:t>Lo2: Outline the theories of Smith, Marx and Hayek.</a:t>
            </a:r>
          </a:p>
          <a:p>
            <a:endParaRPr lang="en-GB" sz="4000" b="1" dirty="0">
              <a:solidFill>
                <a:srgbClr val="0070C0"/>
              </a:solidFill>
            </a:endParaRPr>
          </a:p>
          <a:p>
            <a:r>
              <a:rPr lang="en-GB" sz="4000" b="1" dirty="0" smtClean="0">
                <a:solidFill>
                  <a:schemeClr val="accent6">
                    <a:lumMod val="75000"/>
                  </a:schemeClr>
                </a:solidFill>
              </a:rPr>
              <a:t>Lo3: Evaluate the advantages and disadvantages of each economic system.</a:t>
            </a:r>
            <a:endParaRPr lang="en-GB" sz="4000" b="1" dirty="0" smtClean="0"/>
          </a:p>
        </p:txBody>
      </p:sp>
      <p:sp>
        <p:nvSpPr>
          <p:cNvPr id="4" name="Rectangle 3"/>
          <p:cNvSpPr/>
          <p:nvPr/>
        </p:nvSpPr>
        <p:spPr>
          <a:xfrm>
            <a:off x="2279576" y="382669"/>
            <a:ext cx="7632848" cy="923330"/>
          </a:xfrm>
          <a:prstGeom prst="rect">
            <a:avLst/>
          </a:prstGeom>
          <a:noFill/>
        </p:spPr>
        <p:txBody>
          <a:bodyPr wrap="squar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LEARNING OBJECTIVES</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41911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Right Arrow Callout 1"/>
          <p:cNvSpPr/>
          <p:nvPr/>
        </p:nvSpPr>
        <p:spPr>
          <a:xfrm>
            <a:off x="442197" y="3852066"/>
            <a:ext cx="11397706" cy="838200"/>
          </a:xfrm>
          <a:prstGeom prst="leftRightArrowCallou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rot="16200000">
            <a:off x="9426630" y="1472983"/>
            <a:ext cx="3105808" cy="769441"/>
          </a:xfrm>
          <a:prstGeom prst="rect">
            <a:avLst/>
          </a:prstGeom>
          <a:noFill/>
        </p:spPr>
        <p:txBody>
          <a:bodyPr wrap="square" rtlCol="0">
            <a:spAutoFit/>
          </a:bodyPr>
          <a:lstStyle/>
          <a:p>
            <a:r>
              <a:rPr lang="en-US" sz="4400" b="1" dirty="0">
                <a:solidFill>
                  <a:srgbClr val="0070C0"/>
                </a:solidFill>
              </a:rPr>
              <a:t>Free market</a:t>
            </a:r>
          </a:p>
        </p:txBody>
      </p:sp>
      <p:sp>
        <p:nvSpPr>
          <p:cNvPr id="4" name="TextBox 3"/>
          <p:cNvSpPr txBox="1"/>
          <p:nvPr/>
        </p:nvSpPr>
        <p:spPr>
          <a:xfrm rot="5400000">
            <a:off x="-343884" y="1747769"/>
            <a:ext cx="2895602" cy="1323439"/>
          </a:xfrm>
          <a:prstGeom prst="rect">
            <a:avLst/>
          </a:prstGeom>
          <a:noFill/>
        </p:spPr>
        <p:txBody>
          <a:bodyPr wrap="square" rtlCol="0">
            <a:spAutoFit/>
          </a:bodyPr>
          <a:lstStyle/>
          <a:p>
            <a:pPr algn="ctr"/>
            <a:r>
              <a:rPr lang="en-US" sz="4000" b="1" dirty="0">
                <a:solidFill>
                  <a:srgbClr val="C00000"/>
                </a:solidFill>
              </a:rPr>
              <a:t>Command economy</a:t>
            </a:r>
          </a:p>
        </p:txBody>
      </p:sp>
      <p:sp>
        <p:nvSpPr>
          <p:cNvPr id="5" name="TextBox 4"/>
          <p:cNvSpPr txBox="1"/>
          <p:nvPr/>
        </p:nvSpPr>
        <p:spPr>
          <a:xfrm>
            <a:off x="4451131" y="3978778"/>
            <a:ext cx="3397469" cy="584775"/>
          </a:xfrm>
          <a:prstGeom prst="rect">
            <a:avLst/>
          </a:prstGeom>
          <a:noFill/>
        </p:spPr>
        <p:txBody>
          <a:bodyPr wrap="square" rtlCol="0">
            <a:spAutoFit/>
          </a:bodyPr>
          <a:lstStyle/>
          <a:p>
            <a:pPr algn="ctr"/>
            <a:r>
              <a:rPr lang="en-US" sz="3200" b="1" dirty="0"/>
              <a:t>Mixed economy</a:t>
            </a:r>
          </a:p>
        </p:txBody>
      </p:sp>
      <p:sp>
        <p:nvSpPr>
          <p:cNvPr id="6" name="Rectangle 5"/>
          <p:cNvSpPr/>
          <p:nvPr/>
        </p:nvSpPr>
        <p:spPr>
          <a:xfrm>
            <a:off x="2895600" y="304800"/>
            <a:ext cx="6477000" cy="762000"/>
          </a:xfrm>
          <a:prstGeom prst="rect">
            <a:avLst/>
          </a:prstGeom>
          <a:solidFill>
            <a:schemeClr val="bg1">
              <a:lumMod val="95000"/>
            </a:schemeClr>
          </a:solid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Market Systems – the spectrum</a:t>
            </a:r>
          </a:p>
        </p:txBody>
      </p:sp>
      <p:sp>
        <p:nvSpPr>
          <p:cNvPr id="9" name="Rectangle 8"/>
          <p:cNvSpPr/>
          <p:nvPr/>
        </p:nvSpPr>
        <p:spPr>
          <a:xfrm>
            <a:off x="4267200" y="1447800"/>
            <a:ext cx="3733800" cy="14478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Combination of both, some left to free market and government intervene when necessary (UK)</a:t>
            </a:r>
          </a:p>
        </p:txBody>
      </p:sp>
      <p:pic>
        <p:nvPicPr>
          <p:cNvPr id="1026" name="Picture 2" descr="http://www.metalinsider.net/site/wp-content/uploads/2014/06/soviet-unio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707" y="68310"/>
            <a:ext cx="1002420" cy="10024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idvents.files.wordpress.com/2013/04/carl-marx.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77103" y="1513489"/>
            <a:ext cx="1103594" cy="120606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libwebspace.library.cmu.edu/posnercenter/sp09/subcontents/images/adam%20smith%20phot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17027" y="1489725"/>
            <a:ext cx="1130559" cy="125359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399332" y="3626457"/>
            <a:ext cx="1229567" cy="461665"/>
          </a:xfrm>
          <a:prstGeom prst="rect">
            <a:avLst/>
          </a:prstGeom>
          <a:noFill/>
        </p:spPr>
        <p:txBody>
          <a:bodyPr wrap="none" rtlCol="0">
            <a:spAutoFit/>
          </a:bodyPr>
          <a:lstStyle/>
          <a:p>
            <a:r>
              <a:rPr lang="en-GB" sz="2400" b="1" dirty="0" smtClean="0">
                <a:solidFill>
                  <a:srgbClr val="C00000"/>
                </a:solidFill>
              </a:rPr>
              <a:t>Socialist</a:t>
            </a:r>
            <a:endParaRPr lang="en-GB" sz="2400" b="1" dirty="0">
              <a:solidFill>
                <a:srgbClr val="C00000"/>
              </a:solidFill>
            </a:endParaRPr>
          </a:p>
        </p:txBody>
      </p:sp>
      <p:sp>
        <p:nvSpPr>
          <p:cNvPr id="16" name="TextBox 15"/>
          <p:cNvSpPr txBox="1"/>
          <p:nvPr/>
        </p:nvSpPr>
        <p:spPr>
          <a:xfrm>
            <a:off x="9682306" y="3621233"/>
            <a:ext cx="1375633" cy="461665"/>
          </a:xfrm>
          <a:prstGeom prst="rect">
            <a:avLst/>
          </a:prstGeom>
          <a:noFill/>
        </p:spPr>
        <p:txBody>
          <a:bodyPr wrap="none" rtlCol="0">
            <a:spAutoFit/>
          </a:bodyPr>
          <a:lstStyle/>
          <a:p>
            <a:r>
              <a:rPr lang="en-GB" sz="2400" b="1" dirty="0" smtClean="0">
                <a:solidFill>
                  <a:srgbClr val="0070C0"/>
                </a:solidFill>
              </a:rPr>
              <a:t>Capitalist</a:t>
            </a:r>
            <a:endParaRPr lang="en-GB" sz="2400" b="1" dirty="0">
              <a:solidFill>
                <a:srgbClr val="0070C0"/>
              </a:solidFill>
            </a:endParaRPr>
          </a:p>
        </p:txBody>
      </p:sp>
    </p:spTree>
    <p:extLst>
      <p:ext uri="{BB962C8B-B14F-4D97-AF65-F5344CB8AC3E}">
        <p14:creationId xmlns:p14="http://schemas.microsoft.com/office/powerpoint/2010/main" val="533405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5149" y="309972"/>
            <a:ext cx="114675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ECONOMIC THINKERS…</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3"/>
          <p:cNvSpPr/>
          <p:nvPr/>
        </p:nvSpPr>
        <p:spPr>
          <a:xfrm>
            <a:off x="275149" y="1211915"/>
            <a:ext cx="11690879" cy="2308324"/>
          </a:xfrm>
          <a:prstGeom prst="rect">
            <a:avLst/>
          </a:prstGeom>
        </p:spPr>
        <p:txBody>
          <a:bodyPr wrap="square">
            <a:spAutoFit/>
          </a:bodyPr>
          <a:lstStyle/>
          <a:p>
            <a:r>
              <a:rPr lang="en-GB" sz="3600" b="1" dirty="0" smtClean="0"/>
              <a:t>The specification (topic 1.1.6) requires you to know the  distinction </a:t>
            </a:r>
            <a:r>
              <a:rPr lang="en-GB" sz="3600" b="1" dirty="0"/>
              <a:t>between free market, mixed and command economies: </a:t>
            </a:r>
            <a:r>
              <a:rPr lang="en-GB" sz="3600" b="1" dirty="0" smtClean="0"/>
              <a:t>with reference </a:t>
            </a:r>
            <a:r>
              <a:rPr lang="en-GB" sz="3600" b="1" dirty="0"/>
              <a:t>to </a:t>
            </a:r>
            <a:r>
              <a:rPr lang="en-GB" sz="3600" b="1" dirty="0">
                <a:solidFill>
                  <a:srgbClr val="C00000"/>
                </a:solidFill>
              </a:rPr>
              <a:t>Adam Smith, Karl </a:t>
            </a:r>
            <a:r>
              <a:rPr lang="en-GB" sz="3600" b="1" dirty="0" smtClean="0">
                <a:solidFill>
                  <a:srgbClr val="C00000"/>
                </a:solidFill>
              </a:rPr>
              <a:t>Marx</a:t>
            </a:r>
            <a:endParaRPr lang="en-GB" sz="3600" b="1" dirty="0">
              <a:solidFill>
                <a:srgbClr val="C00000"/>
              </a:solidFill>
            </a:endParaRPr>
          </a:p>
          <a:p>
            <a:r>
              <a:rPr lang="en-GB" sz="3600" b="1" dirty="0"/>
              <a:t>a</a:t>
            </a:r>
            <a:r>
              <a:rPr lang="en-GB" sz="3600" b="1" dirty="0" smtClean="0"/>
              <a:t>nd</a:t>
            </a:r>
            <a:r>
              <a:rPr lang="en-GB" sz="3600" b="1" dirty="0" smtClean="0">
                <a:solidFill>
                  <a:srgbClr val="C00000"/>
                </a:solidFill>
              </a:rPr>
              <a:t> Friedrich Hayek</a:t>
            </a:r>
            <a:endParaRPr lang="en-GB" sz="3600" b="1" dirty="0">
              <a:solidFill>
                <a:srgbClr val="C00000"/>
              </a:solidFill>
            </a:endParaRPr>
          </a:p>
        </p:txBody>
      </p:sp>
      <p:pic>
        <p:nvPicPr>
          <p:cNvPr id="5" name="Picture 4" descr="https://sidvents.files.wordpress.com/2013/04/carl-marx.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9810" y="3898623"/>
            <a:ext cx="2281555" cy="2494280"/>
          </a:xfrm>
          <a:prstGeom prst="rect">
            <a:avLst/>
          </a:prstGeom>
          <a:noFill/>
          <a:extLst/>
        </p:spPr>
      </p:pic>
      <p:pic>
        <p:nvPicPr>
          <p:cNvPr id="6" name="Picture 5" descr="https://libwebspace.library.cmu.edu/posnercenter/sp09/subcontents/images/adam%20smith%20phot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9524" y="3898623"/>
            <a:ext cx="2149869" cy="2401859"/>
          </a:xfrm>
          <a:prstGeom prst="rect">
            <a:avLst/>
          </a:prstGeom>
          <a:noFill/>
          <a:extLst/>
        </p:spPr>
      </p:pic>
      <p:pic>
        <p:nvPicPr>
          <p:cNvPr id="7" name="Picture 6" descr="http://economicstudents.com/wp-content/uploads/2013/05/3845_friedrich-hayek-1330309138.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36564" y="3898623"/>
            <a:ext cx="2297430" cy="2531110"/>
          </a:xfrm>
          <a:prstGeom prst="rect">
            <a:avLst/>
          </a:prstGeom>
          <a:noFill/>
          <a:ln>
            <a:noFill/>
          </a:ln>
        </p:spPr>
      </p:pic>
    </p:spTree>
    <p:extLst>
      <p:ext uri="{BB962C8B-B14F-4D97-AF65-F5344CB8AC3E}">
        <p14:creationId xmlns:p14="http://schemas.microsoft.com/office/powerpoint/2010/main" val="3990448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573" y="1404627"/>
            <a:ext cx="11118376" cy="4832092"/>
          </a:xfrm>
          <a:prstGeom prst="rect">
            <a:avLst/>
          </a:prstGeom>
        </p:spPr>
        <p:txBody>
          <a:bodyPr wrap="square">
            <a:spAutoFit/>
          </a:bodyPr>
          <a:lstStyle/>
          <a:p>
            <a:r>
              <a:rPr lang="en-GB" sz="2800" b="1" dirty="0"/>
              <a:t>1.1.6 Free market economies, mixed economy and command economy</a:t>
            </a:r>
            <a:endParaRPr lang="en-GB" sz="2800" dirty="0"/>
          </a:p>
          <a:p>
            <a:pPr lvl="0"/>
            <a:r>
              <a:rPr lang="en-GB" sz="2800" dirty="0" smtClean="0"/>
              <a:t/>
            </a:r>
            <a:br>
              <a:rPr lang="en-GB" sz="2800" dirty="0" smtClean="0"/>
            </a:br>
            <a:r>
              <a:rPr lang="en-GB" sz="2800" dirty="0" smtClean="0"/>
              <a:t>a) The </a:t>
            </a:r>
            <a:r>
              <a:rPr lang="en-GB" sz="2800" dirty="0"/>
              <a:t>distinction between free market, mixed and command economies: reference to Adam Smith, Friedrich Hayek and Karl Marx</a:t>
            </a:r>
          </a:p>
          <a:p>
            <a:pPr lvl="0"/>
            <a:r>
              <a:rPr lang="en-GB" sz="2800" dirty="0" smtClean="0"/>
              <a:t>b) The </a:t>
            </a:r>
            <a:r>
              <a:rPr lang="en-GB" sz="2800" dirty="0"/>
              <a:t>advantages and disadvantages of a free market economy and a command economy</a:t>
            </a:r>
          </a:p>
          <a:p>
            <a:pPr lvl="0"/>
            <a:r>
              <a:rPr lang="en-GB" sz="2800" dirty="0" smtClean="0"/>
              <a:t>c) The </a:t>
            </a:r>
            <a:r>
              <a:rPr lang="en-GB" sz="2800" dirty="0"/>
              <a:t>role of the state in a mixed economy</a:t>
            </a:r>
          </a:p>
          <a:p>
            <a:r>
              <a:rPr lang="en-GB" sz="2800" dirty="0"/>
              <a:t>  </a:t>
            </a:r>
          </a:p>
          <a:p>
            <a:r>
              <a:rPr lang="en-GB" sz="2800" dirty="0"/>
              <a:t>Students should have an </a:t>
            </a:r>
            <a:r>
              <a:rPr lang="en-GB" sz="2800" u="sng" dirty="0"/>
              <a:t>awareness</a:t>
            </a:r>
            <a:r>
              <a:rPr lang="en-GB" sz="2800" dirty="0"/>
              <a:t> of the perspective of Smith, Hayek and Marx. There is </a:t>
            </a:r>
            <a:r>
              <a:rPr lang="en-GB" sz="2800" b="1" u="sng" dirty="0">
                <a:solidFill>
                  <a:srgbClr val="FF0000"/>
                </a:solidFill>
              </a:rPr>
              <a:t>no requirement for detailed consideration</a:t>
            </a:r>
            <a:r>
              <a:rPr lang="en-GB" sz="2800" b="1" dirty="0">
                <a:solidFill>
                  <a:srgbClr val="FF0000"/>
                </a:solidFill>
              </a:rPr>
              <a:t> </a:t>
            </a:r>
            <a:r>
              <a:rPr lang="en-GB" sz="2800" dirty="0"/>
              <a:t>of the work of each economist.</a:t>
            </a:r>
          </a:p>
        </p:txBody>
      </p:sp>
      <p:sp>
        <p:nvSpPr>
          <p:cNvPr id="3" name="Rectangle 2"/>
          <p:cNvSpPr/>
          <p:nvPr/>
        </p:nvSpPr>
        <p:spPr>
          <a:xfrm>
            <a:off x="293997" y="222592"/>
            <a:ext cx="11467527" cy="1015663"/>
          </a:xfrm>
          <a:prstGeom prst="rect">
            <a:avLst/>
          </a:prstGeom>
          <a:noFill/>
        </p:spPr>
        <p:txBody>
          <a:bodyPr wrap="square" lIns="91440" tIns="45720" rIns="91440" bIns="45720">
            <a:spAutoFit/>
          </a:bodyPr>
          <a:lstStyle/>
          <a:p>
            <a:pPr algn="ctr"/>
            <a:r>
              <a:rPr lang="en-US" sz="6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Specification</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251098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johnbtaylorsblog.files.wordpress.com/2013/06/924803-adam-smith-on-20-pound-note.jpeg">
            <a:hlinkClick r:id="rId3"/>
          </p:cNvPr>
          <p:cNvPicPr>
            <a:picLocks noChangeAspect="1" noChangeArrowheads="1"/>
          </p:cNvPicPr>
          <p:nvPr/>
        </p:nvPicPr>
        <p:blipFill>
          <a:blip r:embed="rId4" cstate="print"/>
          <a:srcRect/>
          <a:stretch>
            <a:fillRect/>
          </a:stretch>
        </p:blipFill>
        <p:spPr bwMode="auto">
          <a:xfrm>
            <a:off x="8150772" y="201109"/>
            <a:ext cx="3772714" cy="1981776"/>
          </a:xfrm>
          <a:prstGeom prst="rect">
            <a:avLst/>
          </a:prstGeom>
          <a:noFill/>
        </p:spPr>
      </p:pic>
      <p:sp>
        <p:nvSpPr>
          <p:cNvPr id="7" name="Rectangle 6"/>
          <p:cNvSpPr/>
          <p:nvPr/>
        </p:nvSpPr>
        <p:spPr>
          <a:xfrm>
            <a:off x="-481596" y="227302"/>
            <a:ext cx="11467527" cy="1015663"/>
          </a:xfrm>
          <a:prstGeom prst="rect">
            <a:avLst/>
          </a:prstGeom>
          <a:noFill/>
        </p:spPr>
        <p:txBody>
          <a:bodyPr wrap="square" lIns="91440" tIns="45720" rIns="91440" bIns="45720">
            <a:spAutoFit/>
          </a:bodyPr>
          <a:lstStyle/>
          <a:p>
            <a:pPr algn="ctr"/>
            <a:r>
              <a:rPr lang="en-US" sz="6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ADAM SMITH</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379527" y="1670442"/>
            <a:ext cx="11171329" cy="4524315"/>
          </a:xfrm>
          <a:prstGeom prst="rect">
            <a:avLst/>
          </a:prstGeom>
        </p:spPr>
        <p:txBody>
          <a:bodyPr wrap="square">
            <a:spAutoFit/>
          </a:bodyPr>
          <a:lstStyle/>
          <a:p>
            <a:pPr marL="457200" indent="-457200">
              <a:buFont typeface="Arial" panose="020B0604020202020204" pitchFamily="34" charset="0"/>
              <a:buChar char="•"/>
            </a:pPr>
            <a:r>
              <a:rPr lang="en-GB" sz="3200" b="1" dirty="0" smtClean="0">
                <a:solidFill>
                  <a:schemeClr val="accent1">
                    <a:lumMod val="75000"/>
                  </a:schemeClr>
                </a:solidFill>
              </a:rPr>
              <a:t>Key advocate </a:t>
            </a:r>
            <a:r>
              <a:rPr lang="en-GB" sz="3200" b="1" dirty="0">
                <a:solidFill>
                  <a:schemeClr val="accent1">
                    <a:lumMod val="75000"/>
                  </a:schemeClr>
                </a:solidFill>
              </a:rPr>
              <a:t>of the </a:t>
            </a:r>
            <a:r>
              <a:rPr lang="en-GB" sz="3200" b="1" dirty="0"/>
              <a:t>market economy</a:t>
            </a:r>
            <a:r>
              <a:rPr lang="en-GB" sz="3200" b="1" dirty="0">
                <a:solidFill>
                  <a:schemeClr val="accent1">
                    <a:lumMod val="75000"/>
                  </a:schemeClr>
                </a:solidFill>
              </a:rPr>
              <a:t>. </a:t>
            </a:r>
            <a:endParaRPr lang="en-GB" sz="3200" b="1" dirty="0" smtClean="0">
              <a:solidFill>
                <a:schemeClr val="accent1">
                  <a:lumMod val="75000"/>
                </a:schemeClr>
              </a:solidFill>
            </a:endParaRPr>
          </a:p>
          <a:p>
            <a:pPr marL="457200" indent="-457200">
              <a:buFont typeface="Arial" panose="020B0604020202020204" pitchFamily="34" charset="0"/>
              <a:buChar char="•"/>
            </a:pPr>
            <a:endParaRPr lang="en-GB" sz="3200" b="1" dirty="0">
              <a:solidFill>
                <a:schemeClr val="accent1">
                  <a:lumMod val="75000"/>
                </a:schemeClr>
              </a:solidFill>
            </a:endParaRPr>
          </a:p>
          <a:p>
            <a:pPr marL="457200" indent="-457200">
              <a:buFont typeface="Arial" panose="020B0604020202020204" pitchFamily="34" charset="0"/>
              <a:buChar char="•"/>
            </a:pPr>
            <a:r>
              <a:rPr lang="en-GB" sz="3200" b="1" dirty="0" smtClean="0">
                <a:solidFill>
                  <a:schemeClr val="accent1">
                    <a:lumMod val="75000"/>
                  </a:schemeClr>
                </a:solidFill>
              </a:rPr>
              <a:t>By </a:t>
            </a:r>
            <a:r>
              <a:rPr lang="en-GB" sz="3200" b="1" dirty="0"/>
              <a:t>pursuing their own self-interest</a:t>
            </a:r>
            <a:r>
              <a:rPr lang="en-GB" sz="3200" b="1" dirty="0">
                <a:solidFill>
                  <a:schemeClr val="accent1">
                    <a:lumMod val="75000"/>
                  </a:schemeClr>
                </a:solidFill>
              </a:rPr>
              <a:t>, individuals would be led ‘as by an invisible hand’, with resources allocated in such a way that is in the best interests of </a:t>
            </a:r>
            <a:r>
              <a:rPr lang="en-GB" sz="3200" b="1" dirty="0" smtClean="0">
                <a:solidFill>
                  <a:schemeClr val="accent1">
                    <a:lumMod val="75000"/>
                  </a:schemeClr>
                </a:solidFill>
              </a:rPr>
              <a:t>society – </a:t>
            </a:r>
            <a:r>
              <a:rPr lang="en-GB" sz="3200" b="1" u="sng" dirty="0" smtClean="0">
                <a:solidFill>
                  <a:schemeClr val="accent1">
                    <a:lumMod val="75000"/>
                  </a:schemeClr>
                </a:solidFill>
              </a:rPr>
              <a:t>price mechanism.</a:t>
            </a:r>
          </a:p>
          <a:p>
            <a:pPr marL="457200" indent="-457200">
              <a:buFont typeface="Arial" panose="020B0604020202020204" pitchFamily="34" charset="0"/>
              <a:buChar char="•"/>
            </a:pPr>
            <a:endParaRPr lang="en-GB" sz="3200" b="1" dirty="0">
              <a:solidFill>
                <a:schemeClr val="accent1">
                  <a:lumMod val="75000"/>
                </a:schemeClr>
              </a:solidFill>
            </a:endParaRPr>
          </a:p>
          <a:p>
            <a:pPr marL="457200" indent="-457200">
              <a:buFont typeface="Arial" panose="020B0604020202020204" pitchFamily="34" charset="0"/>
              <a:buChar char="•"/>
            </a:pPr>
            <a:r>
              <a:rPr lang="en-GB" sz="3200" b="1" dirty="0">
                <a:solidFill>
                  <a:schemeClr val="accent1">
                    <a:lumMod val="75000"/>
                  </a:schemeClr>
                </a:solidFill>
              </a:rPr>
              <a:t>Smith believed that competition in markets ensures that firms, whose main objective is to maximise profits, produce their goods at the lowest possible cost (productive efficiency).</a:t>
            </a:r>
          </a:p>
        </p:txBody>
      </p:sp>
    </p:spTree>
    <p:extLst>
      <p:ext uri="{BB962C8B-B14F-4D97-AF65-F5344CB8AC3E}">
        <p14:creationId xmlns:p14="http://schemas.microsoft.com/office/powerpoint/2010/main" val="32744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arn(inVertical)">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Vertic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inVertic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barn(inVertical)">
                                      <p:cBhvr>
                                        <p:cTn id="2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5425" y="2297185"/>
            <a:ext cx="11146973" cy="2185214"/>
          </a:xfrm>
          <a:prstGeom prst="rect">
            <a:avLst/>
          </a:prstGeom>
        </p:spPr>
        <p:txBody>
          <a:bodyPr wrap="square">
            <a:spAutoFit/>
          </a:bodyPr>
          <a:lstStyle/>
          <a:p>
            <a:r>
              <a:rPr lang="en-GB" sz="5400" b="1" dirty="0">
                <a:solidFill>
                  <a:srgbClr val="FF0000"/>
                </a:solidFill>
                <a:hlinkClick r:id="rId2"/>
              </a:rPr>
              <a:t>https://www.youtube.com/watch?v=ulyVXa-u4wE</a:t>
            </a:r>
            <a:endParaRPr lang="en-GB" sz="2800" b="1" dirty="0">
              <a:solidFill>
                <a:srgbClr val="000000"/>
              </a:solidFill>
            </a:endParaRPr>
          </a:p>
          <a:p>
            <a:endParaRPr lang="en-GB" sz="2800" b="1" dirty="0"/>
          </a:p>
        </p:txBody>
      </p:sp>
      <p:sp>
        <p:nvSpPr>
          <p:cNvPr id="4" name="Rectangle 3"/>
          <p:cNvSpPr/>
          <p:nvPr/>
        </p:nvSpPr>
        <p:spPr>
          <a:xfrm>
            <a:off x="275149" y="309972"/>
            <a:ext cx="114675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INVISIBLE HAND</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642685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9751" y="451633"/>
            <a:ext cx="10967545" cy="5078313"/>
          </a:xfrm>
          <a:prstGeom prst="rect">
            <a:avLst/>
          </a:prstGeom>
        </p:spPr>
        <p:txBody>
          <a:bodyPr wrap="square">
            <a:spAutoFit/>
          </a:bodyPr>
          <a:lstStyle/>
          <a:p>
            <a:r>
              <a:rPr lang="en-GB" sz="5400" b="1" dirty="0" smtClean="0"/>
              <a:t>“It </a:t>
            </a:r>
            <a:r>
              <a:rPr lang="en-GB" sz="5400" b="1" dirty="0"/>
              <a:t>is not from the </a:t>
            </a:r>
            <a:r>
              <a:rPr lang="en-GB" sz="5400" b="1" dirty="0" smtClean="0"/>
              <a:t>benevolence [kindness] </a:t>
            </a:r>
            <a:r>
              <a:rPr lang="en-GB" sz="5400" b="1" dirty="0"/>
              <a:t>of the butcher, the brewer, or the baker</a:t>
            </a:r>
            <a:r>
              <a:rPr lang="en-GB" sz="5400" dirty="0"/>
              <a:t> </a:t>
            </a:r>
            <a:r>
              <a:rPr lang="en-GB" sz="5400" b="1" dirty="0"/>
              <a:t>that we expect our dinner, but from their regard to their own interest</a:t>
            </a:r>
            <a:r>
              <a:rPr lang="en-GB" sz="5400" dirty="0" smtClean="0"/>
              <a:t>.”</a:t>
            </a:r>
            <a:br>
              <a:rPr lang="en-GB" sz="5400" dirty="0" smtClean="0"/>
            </a:br>
            <a:r>
              <a:rPr lang="en-GB" sz="5400" dirty="0" smtClean="0"/>
              <a:t>– Chapter 2, page 19.</a:t>
            </a:r>
            <a:endParaRPr lang="en-GB" sz="5400" dirty="0"/>
          </a:p>
        </p:txBody>
      </p:sp>
    </p:spTree>
    <p:extLst>
      <p:ext uri="{BB962C8B-B14F-4D97-AF65-F5344CB8AC3E}">
        <p14:creationId xmlns:p14="http://schemas.microsoft.com/office/powerpoint/2010/main" val="1543102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81596" y="227302"/>
            <a:ext cx="114675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FRIEDRICH HAYEK</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145679" y="1353470"/>
            <a:ext cx="11741521" cy="5293757"/>
          </a:xfrm>
          <a:prstGeom prst="rect">
            <a:avLst/>
          </a:prstGeom>
        </p:spPr>
        <p:txBody>
          <a:bodyPr wrap="square">
            <a:spAutoFit/>
          </a:bodyPr>
          <a:lstStyle/>
          <a:p>
            <a:pPr marL="342900" indent="-342900">
              <a:buFont typeface="Arial" panose="020B0604020202020204" pitchFamily="34" charset="0"/>
              <a:buChar char="•"/>
            </a:pPr>
            <a:r>
              <a:rPr lang="en-GB" sz="2600" b="1" dirty="0">
                <a:solidFill>
                  <a:schemeClr val="accent6">
                    <a:lumMod val="75000"/>
                  </a:schemeClr>
                </a:solidFill>
              </a:rPr>
              <a:t>Friedrich Hayek was a key supporter of the free market </a:t>
            </a:r>
            <a:r>
              <a:rPr lang="en-GB" sz="2600" b="1" dirty="0" smtClean="0">
                <a:solidFill>
                  <a:schemeClr val="accent6">
                    <a:lumMod val="75000"/>
                  </a:schemeClr>
                </a:solidFill>
              </a:rPr>
              <a:t/>
            </a:r>
            <a:br>
              <a:rPr lang="en-GB" sz="2600" b="1" dirty="0" smtClean="0">
                <a:solidFill>
                  <a:schemeClr val="accent6">
                    <a:lumMod val="75000"/>
                  </a:schemeClr>
                </a:solidFill>
              </a:rPr>
            </a:br>
            <a:r>
              <a:rPr lang="en-GB" sz="2600" b="1" dirty="0" smtClean="0">
                <a:solidFill>
                  <a:schemeClr val="accent6">
                    <a:lumMod val="75000"/>
                  </a:schemeClr>
                </a:solidFill>
              </a:rPr>
              <a:t>and </a:t>
            </a:r>
            <a:r>
              <a:rPr lang="en-GB" sz="2600" b="1" dirty="0">
                <a:solidFill>
                  <a:schemeClr val="accent6">
                    <a:lumMod val="75000"/>
                  </a:schemeClr>
                </a:solidFill>
              </a:rPr>
              <a:t>deeply critical of socialism (state planning). </a:t>
            </a:r>
            <a:endParaRPr lang="en-GB" sz="2600" b="1" dirty="0" smtClean="0">
              <a:solidFill>
                <a:schemeClr val="accent6">
                  <a:lumMod val="75000"/>
                </a:schemeClr>
              </a:solidFill>
            </a:endParaRPr>
          </a:p>
          <a:p>
            <a:pPr marL="342900" indent="-342900">
              <a:buFont typeface="Arial" panose="020B0604020202020204" pitchFamily="34" charset="0"/>
              <a:buChar char="•"/>
            </a:pPr>
            <a:endParaRPr lang="en-GB" sz="2600" b="1" dirty="0">
              <a:solidFill>
                <a:schemeClr val="accent6">
                  <a:lumMod val="75000"/>
                </a:schemeClr>
              </a:solidFill>
            </a:endParaRPr>
          </a:p>
          <a:p>
            <a:pPr marL="342900" indent="-342900">
              <a:buFont typeface="Arial" panose="020B0604020202020204" pitchFamily="34" charset="0"/>
              <a:buChar char="•"/>
            </a:pPr>
            <a:r>
              <a:rPr lang="en-GB" sz="2600" b="1" dirty="0">
                <a:solidFill>
                  <a:schemeClr val="accent6">
                    <a:lumMod val="75000"/>
                  </a:schemeClr>
                </a:solidFill>
              </a:rPr>
              <a:t>He believed that </a:t>
            </a:r>
            <a:r>
              <a:rPr lang="en-GB" sz="2600" b="1" dirty="0"/>
              <a:t>governments should not intervene </a:t>
            </a:r>
            <a:r>
              <a:rPr lang="en-GB" sz="2600" b="1" dirty="0">
                <a:solidFill>
                  <a:schemeClr val="accent6">
                    <a:lumMod val="75000"/>
                  </a:schemeClr>
                </a:solidFill>
              </a:rPr>
              <a:t>in resource allocation decisions, except in the provision </a:t>
            </a:r>
            <a:r>
              <a:rPr lang="en-GB" sz="2600" b="1" dirty="0" smtClean="0">
                <a:solidFill>
                  <a:schemeClr val="accent6">
                    <a:lumMod val="75000"/>
                  </a:schemeClr>
                </a:solidFill>
              </a:rPr>
              <a:t>of some goods.</a:t>
            </a:r>
          </a:p>
          <a:p>
            <a:pPr marL="342900" indent="-342900">
              <a:buFont typeface="Arial" panose="020B0604020202020204" pitchFamily="34" charset="0"/>
              <a:buChar char="•"/>
            </a:pPr>
            <a:endParaRPr lang="en-GB" sz="2600" b="1" dirty="0">
              <a:solidFill>
                <a:schemeClr val="accent6">
                  <a:lumMod val="75000"/>
                </a:schemeClr>
              </a:solidFill>
            </a:endParaRPr>
          </a:p>
          <a:p>
            <a:pPr marL="342900" indent="-342900">
              <a:buFont typeface="Arial" panose="020B0604020202020204" pitchFamily="34" charset="0"/>
              <a:buChar char="•"/>
            </a:pPr>
            <a:r>
              <a:rPr lang="en-GB" sz="2600" b="1" dirty="0">
                <a:solidFill>
                  <a:schemeClr val="accent6">
                    <a:lumMod val="75000"/>
                  </a:schemeClr>
                </a:solidFill>
              </a:rPr>
              <a:t>If government officials made decisions on how resources should be allocated, this would not be successful since these officials </a:t>
            </a:r>
            <a:r>
              <a:rPr lang="en-GB" sz="2800" b="1" u="sng" dirty="0">
                <a:solidFill>
                  <a:srgbClr val="FF0000"/>
                </a:solidFill>
              </a:rPr>
              <a:t>lack sufficient information </a:t>
            </a:r>
            <a:r>
              <a:rPr lang="en-GB" sz="2600" b="1" dirty="0">
                <a:solidFill>
                  <a:schemeClr val="accent6">
                    <a:lumMod val="75000"/>
                  </a:schemeClr>
                </a:solidFill>
              </a:rPr>
              <a:t>about markets to be able to make informed decisions</a:t>
            </a:r>
            <a:r>
              <a:rPr lang="en-GB" sz="2600" b="1" dirty="0" smtClean="0">
                <a:solidFill>
                  <a:schemeClr val="accent6">
                    <a:lumMod val="75000"/>
                  </a:schemeClr>
                </a:solidFill>
              </a:rPr>
              <a:t>.</a:t>
            </a:r>
            <a:endParaRPr lang="en-GB" sz="2600" b="1" dirty="0">
              <a:solidFill>
                <a:schemeClr val="accent6">
                  <a:lumMod val="75000"/>
                </a:schemeClr>
              </a:solidFill>
            </a:endParaRPr>
          </a:p>
          <a:p>
            <a:pPr marL="342900" indent="-342900">
              <a:buFont typeface="Arial" panose="020B0604020202020204" pitchFamily="34" charset="0"/>
              <a:buChar char="•"/>
            </a:pPr>
            <a:endParaRPr lang="en-GB" sz="2600" b="1" dirty="0" smtClean="0">
              <a:solidFill>
                <a:schemeClr val="accent6">
                  <a:lumMod val="75000"/>
                </a:schemeClr>
              </a:solidFill>
            </a:endParaRPr>
          </a:p>
          <a:p>
            <a:pPr marL="342900" indent="-342900">
              <a:buFont typeface="Arial" panose="020B0604020202020204" pitchFamily="34" charset="0"/>
              <a:buChar char="•"/>
            </a:pPr>
            <a:r>
              <a:rPr lang="en-GB" sz="2600" b="1" dirty="0" smtClean="0">
                <a:solidFill>
                  <a:schemeClr val="accent6">
                    <a:lumMod val="75000"/>
                  </a:schemeClr>
                </a:solidFill>
              </a:rPr>
              <a:t>Hayek’s ideas were not as popular as other economists (namely John Maynard Keynes) amongst politicians. Hayek’s advice was to step back and do nothing, something which would not be popular amongst voters.</a:t>
            </a:r>
            <a:endParaRPr lang="en-GB" sz="2600" b="1" dirty="0">
              <a:solidFill>
                <a:schemeClr val="accent6">
                  <a:lumMod val="75000"/>
                </a:schemeClr>
              </a:solidFill>
            </a:endParaRPr>
          </a:p>
        </p:txBody>
      </p:sp>
      <p:pic>
        <p:nvPicPr>
          <p:cNvPr id="5" name="Picture 4" descr="http://economicstudents.com/wp-content/uploads/2013/05/3845_friedrich-hayek-1330309138.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53903" y="148472"/>
            <a:ext cx="2207634" cy="2279418"/>
          </a:xfrm>
          <a:prstGeom prst="rect">
            <a:avLst/>
          </a:prstGeom>
          <a:noFill/>
          <a:ln>
            <a:noFill/>
          </a:ln>
        </p:spPr>
      </p:pic>
    </p:spTree>
    <p:extLst>
      <p:ext uri="{BB962C8B-B14F-4D97-AF65-F5344CB8AC3E}">
        <p14:creationId xmlns:p14="http://schemas.microsoft.com/office/powerpoint/2010/main" val="50876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arn(inVertic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barn(inVertical)">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barn(inVertical)">
                                      <p:cBhvr>
                                        <p:cTn id="2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488668"/>
            <a:ext cx="3988079" cy="369332"/>
          </a:xfrm>
          <a:prstGeom prst="rect">
            <a:avLst/>
          </a:prstGeom>
        </p:spPr>
        <p:txBody>
          <a:bodyPr wrap="none">
            <a:spAutoFit/>
          </a:bodyPr>
          <a:lstStyle/>
          <a:p>
            <a:r>
              <a:rPr lang="en-GB" b="1" dirty="0"/>
              <a:t>www.bbc.co.uk/programmes/p00z0yb2</a:t>
            </a:r>
          </a:p>
        </p:txBody>
      </p:sp>
      <p:sp>
        <p:nvSpPr>
          <p:cNvPr id="3" name="Rectangle 2"/>
          <p:cNvSpPr/>
          <p:nvPr/>
        </p:nvSpPr>
        <p:spPr>
          <a:xfrm>
            <a:off x="275149" y="309972"/>
            <a:ext cx="114675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KARL MARX</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3"/>
          <p:cNvSpPr/>
          <p:nvPr/>
        </p:nvSpPr>
        <p:spPr>
          <a:xfrm>
            <a:off x="275149" y="1211915"/>
            <a:ext cx="11690879" cy="5016758"/>
          </a:xfrm>
          <a:prstGeom prst="rect">
            <a:avLst/>
          </a:prstGeom>
        </p:spPr>
        <p:txBody>
          <a:bodyPr wrap="square">
            <a:spAutoFit/>
          </a:bodyPr>
          <a:lstStyle/>
          <a:p>
            <a:r>
              <a:rPr lang="en-GB" sz="3200" b="1" dirty="0" smtClean="0">
                <a:solidFill>
                  <a:srgbClr val="FF0000"/>
                </a:solidFill>
              </a:rPr>
              <a:t>Marx believe that all economies are in</a:t>
            </a:r>
            <a:r>
              <a:rPr lang="en-GB" sz="3200" b="1" dirty="0" smtClean="0"/>
              <a:t> transition</a:t>
            </a:r>
            <a:r>
              <a:rPr lang="en-GB" sz="3200" b="1" dirty="0" smtClean="0">
                <a:solidFill>
                  <a:srgbClr val="FF0000"/>
                </a:solidFill>
              </a:rPr>
              <a:t>, heading towards communism.</a:t>
            </a:r>
          </a:p>
          <a:p>
            <a:r>
              <a:rPr lang="en-GB" sz="3200" b="1" dirty="0" smtClean="0">
                <a:solidFill>
                  <a:srgbClr val="FF0000"/>
                </a:solidFill>
              </a:rPr>
              <a:t>This video explains </a:t>
            </a:r>
            <a:r>
              <a:rPr lang="en-GB" sz="3200" b="1" dirty="0">
                <a:solidFill>
                  <a:srgbClr val="FF0000"/>
                </a:solidFill>
              </a:rPr>
              <a:t>why capitalism, according to Marx, is </a:t>
            </a:r>
            <a:r>
              <a:rPr lang="en-GB" sz="3200" b="1" dirty="0" smtClean="0">
                <a:solidFill>
                  <a:srgbClr val="FF0000"/>
                </a:solidFill>
              </a:rPr>
              <a:t>inherently unstable </a:t>
            </a:r>
            <a:r>
              <a:rPr lang="en-GB" sz="3200" b="1" dirty="0">
                <a:solidFill>
                  <a:srgbClr val="FF0000"/>
                </a:solidFill>
              </a:rPr>
              <a:t>and will lead to crisis after crisis. </a:t>
            </a:r>
            <a:endParaRPr lang="en-GB" sz="3200" b="1" dirty="0" smtClean="0">
              <a:solidFill>
                <a:srgbClr val="FF0000"/>
              </a:solidFill>
            </a:endParaRPr>
          </a:p>
          <a:p>
            <a:endParaRPr lang="en-GB" sz="3200" b="1" dirty="0">
              <a:solidFill>
                <a:srgbClr val="FF0000"/>
              </a:solidFill>
            </a:endParaRPr>
          </a:p>
          <a:p>
            <a:pPr marL="457200" indent="-457200">
              <a:buFont typeface="Arial" panose="020B0604020202020204" pitchFamily="34" charset="0"/>
              <a:buChar char="•"/>
            </a:pPr>
            <a:r>
              <a:rPr lang="en-GB" sz="3200" b="1" dirty="0" smtClean="0">
                <a:solidFill>
                  <a:srgbClr val="FF0000"/>
                </a:solidFill>
              </a:rPr>
              <a:t>The next stage is socialism (all factors of production are owned by the government).</a:t>
            </a:r>
          </a:p>
          <a:p>
            <a:endParaRPr lang="en-GB" sz="3200" b="1" dirty="0">
              <a:solidFill>
                <a:srgbClr val="FF0000"/>
              </a:solidFill>
            </a:endParaRPr>
          </a:p>
          <a:p>
            <a:pPr marL="457200" indent="-457200">
              <a:buFont typeface="Arial" panose="020B0604020202020204" pitchFamily="34" charset="0"/>
              <a:buChar char="•"/>
            </a:pPr>
            <a:r>
              <a:rPr lang="en-GB" sz="3200" b="1" dirty="0" smtClean="0">
                <a:solidFill>
                  <a:srgbClr val="FF0000"/>
                </a:solidFill>
              </a:rPr>
              <a:t>Then ultimately communism (the state ‘withers’ away and all output is shared equally amongst society)</a:t>
            </a:r>
            <a:endParaRPr lang="en-GB" sz="3200" b="1" dirty="0">
              <a:solidFill>
                <a:srgbClr val="FF0000"/>
              </a:solidFill>
            </a:endParaRPr>
          </a:p>
        </p:txBody>
      </p:sp>
    </p:spTree>
    <p:extLst>
      <p:ext uri="{BB962C8B-B14F-4D97-AF65-F5344CB8AC3E}">
        <p14:creationId xmlns:p14="http://schemas.microsoft.com/office/powerpoint/2010/main" val="3891826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5149" y="309972"/>
            <a:ext cx="114675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Left or Right – QUIZ</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3"/>
          <p:cNvSpPr/>
          <p:nvPr/>
        </p:nvSpPr>
        <p:spPr>
          <a:xfrm>
            <a:off x="275149" y="1471227"/>
            <a:ext cx="11690879" cy="3477875"/>
          </a:xfrm>
          <a:prstGeom prst="rect">
            <a:avLst/>
          </a:prstGeom>
        </p:spPr>
        <p:txBody>
          <a:bodyPr wrap="square">
            <a:spAutoFit/>
          </a:bodyPr>
          <a:lstStyle/>
          <a:p>
            <a:pPr marL="571500" indent="-571500">
              <a:buFont typeface="Arial" panose="020B0604020202020204" pitchFamily="34" charset="0"/>
              <a:buChar char="•"/>
            </a:pPr>
            <a:r>
              <a:rPr lang="en-GB" sz="4400" dirty="0" smtClean="0"/>
              <a:t>Answer the 15 questions truthfully.</a:t>
            </a:r>
          </a:p>
          <a:p>
            <a:pPr marL="571500" indent="-571500">
              <a:buFont typeface="Arial" panose="020B0604020202020204" pitchFamily="34" charset="0"/>
              <a:buChar char="•"/>
            </a:pPr>
            <a:r>
              <a:rPr lang="en-GB" sz="4400" dirty="0" smtClean="0"/>
              <a:t>The answers will then be revealed and each answer either +1 or -1 from your score.</a:t>
            </a:r>
            <a:br>
              <a:rPr lang="en-GB" sz="4400" dirty="0" smtClean="0"/>
            </a:br>
            <a:endParaRPr lang="en-GB" sz="4400" dirty="0" smtClean="0"/>
          </a:p>
          <a:p>
            <a:pPr marL="571500" indent="-571500">
              <a:buFont typeface="Arial" panose="020B0604020202020204" pitchFamily="34" charset="0"/>
              <a:buChar char="•"/>
            </a:pPr>
            <a:r>
              <a:rPr lang="en-GB" sz="4400" dirty="0" smtClean="0"/>
              <a:t>Then compare your score of the spectrum.</a:t>
            </a:r>
            <a:endParaRPr lang="en-GB" sz="4400" dirty="0"/>
          </a:p>
        </p:txBody>
      </p:sp>
    </p:spTree>
    <p:extLst>
      <p:ext uri="{BB962C8B-B14F-4D97-AF65-F5344CB8AC3E}">
        <p14:creationId xmlns:p14="http://schemas.microsoft.com/office/powerpoint/2010/main" val="3428108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5149" y="309972"/>
            <a:ext cx="114675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Why capitalism is doomed!!</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3"/>
          <p:cNvSpPr/>
          <p:nvPr/>
        </p:nvSpPr>
        <p:spPr>
          <a:xfrm>
            <a:off x="163472" y="1211915"/>
            <a:ext cx="12028528" cy="6001643"/>
          </a:xfrm>
          <a:prstGeom prst="rect">
            <a:avLst/>
          </a:prstGeom>
        </p:spPr>
        <p:txBody>
          <a:bodyPr wrap="square">
            <a:spAutoFit/>
          </a:bodyPr>
          <a:lstStyle/>
          <a:p>
            <a:pPr marL="457200" indent="-457200">
              <a:buFont typeface="Arial" panose="020B0604020202020204" pitchFamily="34" charset="0"/>
              <a:buChar char="•"/>
            </a:pPr>
            <a:r>
              <a:rPr lang="en-GB" sz="3200" b="1" u="sng" dirty="0" smtClean="0">
                <a:solidFill>
                  <a:srgbClr val="FF0000"/>
                </a:solidFill>
              </a:rPr>
              <a:t>↓Supply of workers</a:t>
            </a:r>
          </a:p>
          <a:p>
            <a:pPr marL="457200" indent="-457200">
              <a:buFont typeface="Arial" panose="020B0604020202020204" pitchFamily="34" charset="0"/>
              <a:buChar char="•"/>
            </a:pPr>
            <a:r>
              <a:rPr lang="en-GB" sz="3200" b="1" dirty="0" smtClean="0">
                <a:solidFill>
                  <a:srgbClr val="FF0000"/>
                </a:solidFill>
              </a:rPr>
              <a:t>↑Wages… ↑costs for firms and ↓profits</a:t>
            </a:r>
          </a:p>
          <a:p>
            <a:pPr marL="457200" indent="-457200">
              <a:buFont typeface="Arial" panose="020B0604020202020204" pitchFamily="34" charset="0"/>
              <a:buChar char="•"/>
            </a:pPr>
            <a:r>
              <a:rPr lang="en-GB" sz="3200" b="1" dirty="0" smtClean="0">
                <a:solidFill>
                  <a:srgbClr val="FF0000"/>
                </a:solidFill>
              </a:rPr>
              <a:t>Number of firms decreases, as they go bankrupt.</a:t>
            </a:r>
          </a:p>
          <a:p>
            <a:pPr marL="457200" indent="-457200">
              <a:buFont typeface="Arial" panose="020B0604020202020204" pitchFamily="34" charset="0"/>
              <a:buChar char="•"/>
            </a:pPr>
            <a:r>
              <a:rPr lang="en-GB" sz="3200" b="1" dirty="0" smtClean="0">
                <a:solidFill>
                  <a:srgbClr val="FF0000"/>
                </a:solidFill>
              </a:rPr>
              <a:t>↑Unemployment as firms lay-off </a:t>
            </a:r>
            <a:r>
              <a:rPr lang="en-GB" sz="3200" b="1" dirty="0">
                <a:solidFill>
                  <a:srgbClr val="FF0000"/>
                </a:solidFill>
              </a:rPr>
              <a:t>workers </a:t>
            </a:r>
            <a:r>
              <a:rPr lang="en-GB" sz="3200" b="1" dirty="0" smtClean="0">
                <a:solidFill>
                  <a:srgbClr val="FF0000"/>
                </a:solidFill>
              </a:rPr>
              <a:t>(</a:t>
            </a:r>
            <a:r>
              <a:rPr lang="en-GB" sz="3200" dirty="0" smtClean="0">
                <a:solidFill>
                  <a:srgbClr val="FF0000"/>
                </a:solidFill>
              </a:rPr>
              <a:t>∴</a:t>
            </a:r>
            <a:r>
              <a:rPr lang="en-GB" sz="3200" b="1" dirty="0" smtClean="0">
                <a:solidFill>
                  <a:srgbClr val="FF0000"/>
                </a:solidFill>
              </a:rPr>
              <a:t>↑supply of workers)</a:t>
            </a:r>
          </a:p>
          <a:p>
            <a:pPr marL="457200" indent="-457200">
              <a:buFont typeface="Arial" panose="020B0604020202020204" pitchFamily="34" charset="0"/>
              <a:buChar char="•"/>
            </a:pPr>
            <a:r>
              <a:rPr lang="en-GB" sz="3200" b="1" dirty="0" smtClean="0">
                <a:solidFill>
                  <a:srgbClr val="FF0000"/>
                </a:solidFill>
              </a:rPr>
              <a:t>↓wages again and firms go back to ‘exploiting’ workers.</a:t>
            </a:r>
          </a:p>
          <a:p>
            <a:pPr marL="457200" indent="-457200">
              <a:buFont typeface="Arial" panose="020B0604020202020204" pitchFamily="34" charset="0"/>
              <a:buChar char="•"/>
            </a:pPr>
            <a:endParaRPr lang="en-GB" sz="3200" b="1" dirty="0">
              <a:solidFill>
                <a:srgbClr val="FF0000"/>
              </a:solidFill>
            </a:endParaRPr>
          </a:p>
          <a:p>
            <a:pPr marL="457200" indent="-457200">
              <a:buFont typeface="Arial" panose="020B0604020202020204" pitchFamily="34" charset="0"/>
              <a:buChar char="•"/>
            </a:pPr>
            <a:r>
              <a:rPr lang="en-GB" sz="3200" b="1" u="sng" dirty="0" smtClean="0">
                <a:solidFill>
                  <a:srgbClr val="00B0F0"/>
                </a:solidFill>
              </a:rPr>
              <a:t>↑Supply of workers</a:t>
            </a:r>
          </a:p>
          <a:p>
            <a:pPr marL="457200" indent="-457200">
              <a:buFont typeface="Arial" panose="020B0604020202020204" pitchFamily="34" charset="0"/>
              <a:buChar char="•"/>
            </a:pPr>
            <a:r>
              <a:rPr lang="en-GB" sz="3200" b="1" dirty="0">
                <a:solidFill>
                  <a:srgbClr val="00B0F0"/>
                </a:solidFill>
              </a:rPr>
              <a:t>↓</a:t>
            </a:r>
            <a:r>
              <a:rPr lang="en-GB" sz="3200" b="1" dirty="0" smtClean="0">
                <a:solidFill>
                  <a:srgbClr val="00B0F0"/>
                </a:solidFill>
              </a:rPr>
              <a:t>wages (industrial reserve army of the unemployed)</a:t>
            </a:r>
          </a:p>
          <a:p>
            <a:pPr marL="457200" indent="-457200">
              <a:buFont typeface="Arial" panose="020B0604020202020204" pitchFamily="34" charset="0"/>
              <a:buChar char="•"/>
            </a:pPr>
            <a:r>
              <a:rPr lang="en-GB" sz="3200" b="1" dirty="0" smtClean="0">
                <a:solidFill>
                  <a:srgbClr val="00B0F0"/>
                </a:solidFill>
              </a:rPr>
              <a:t>↓Consumption falls (as workers/consumers earn less)</a:t>
            </a:r>
            <a:endParaRPr lang="en-GB" sz="3200" b="1" dirty="0">
              <a:solidFill>
                <a:srgbClr val="00B0F0"/>
              </a:solidFill>
            </a:endParaRPr>
          </a:p>
          <a:p>
            <a:pPr marL="457200" indent="-457200">
              <a:buFont typeface="Arial" panose="020B0604020202020204" pitchFamily="34" charset="0"/>
              <a:buChar char="•"/>
            </a:pPr>
            <a:r>
              <a:rPr lang="en-GB" sz="3200" b="1" dirty="0" smtClean="0">
                <a:solidFill>
                  <a:srgbClr val="00B0F0"/>
                </a:solidFill>
              </a:rPr>
              <a:t>↓Sales and profits of firms</a:t>
            </a:r>
          </a:p>
          <a:p>
            <a:pPr marL="457200" indent="-457200">
              <a:buFont typeface="Arial" panose="020B0604020202020204" pitchFamily="34" charset="0"/>
              <a:buChar char="•"/>
            </a:pPr>
            <a:r>
              <a:rPr lang="en-GB" sz="3200" b="1" dirty="0">
                <a:solidFill>
                  <a:srgbClr val="00B0F0"/>
                </a:solidFill>
              </a:rPr>
              <a:t>Number of firms decreases, as they go bankrupt</a:t>
            </a:r>
            <a:r>
              <a:rPr lang="en-GB" sz="3200" b="1" dirty="0" smtClean="0">
                <a:solidFill>
                  <a:srgbClr val="00B0F0"/>
                </a:solidFill>
              </a:rPr>
              <a:t>. </a:t>
            </a:r>
            <a:r>
              <a:rPr lang="en-GB" sz="3200" b="1" dirty="0">
                <a:solidFill>
                  <a:srgbClr val="00B0F0"/>
                </a:solidFill>
              </a:rPr>
              <a:t>↑Unemployment </a:t>
            </a:r>
          </a:p>
          <a:p>
            <a:pPr marL="457200" indent="-457200">
              <a:buFont typeface="Arial" panose="020B0604020202020204" pitchFamily="34" charset="0"/>
              <a:buChar char="•"/>
            </a:pPr>
            <a:endParaRPr lang="en-GB" sz="3200" b="1" dirty="0">
              <a:solidFill>
                <a:srgbClr val="FF0000"/>
              </a:solidFill>
            </a:endParaRPr>
          </a:p>
        </p:txBody>
      </p:sp>
      <p:sp>
        <p:nvSpPr>
          <p:cNvPr id="2" name="TextBox 1"/>
          <p:cNvSpPr txBox="1"/>
          <p:nvPr/>
        </p:nvSpPr>
        <p:spPr>
          <a:xfrm>
            <a:off x="8945357" y="1325635"/>
            <a:ext cx="3090141" cy="923330"/>
          </a:xfrm>
          <a:prstGeom prst="rect">
            <a:avLst/>
          </a:prstGeom>
          <a:solidFill>
            <a:srgbClr val="FFFF00"/>
          </a:solidFill>
        </p:spPr>
        <p:txBody>
          <a:bodyPr wrap="none" rtlCol="0">
            <a:spAutoFit/>
          </a:bodyPr>
          <a:lstStyle/>
          <a:p>
            <a:r>
              <a:rPr lang="en-GB" b="1" dirty="0" smtClean="0"/>
              <a:t>Either way, Marx claims that</a:t>
            </a:r>
            <a:br>
              <a:rPr lang="en-GB" b="1" dirty="0" smtClean="0"/>
            </a:br>
            <a:r>
              <a:rPr lang="en-GB" b="1" dirty="0" smtClean="0"/>
              <a:t>capitalism is doomed and will</a:t>
            </a:r>
            <a:br>
              <a:rPr lang="en-GB" b="1" dirty="0" smtClean="0"/>
            </a:br>
            <a:r>
              <a:rPr lang="en-GB" b="1" dirty="0" smtClean="0"/>
              <a:t>make a transition to socialism.</a:t>
            </a:r>
            <a:endParaRPr lang="en-GB" b="1" dirty="0"/>
          </a:p>
        </p:txBody>
      </p:sp>
      <p:sp>
        <p:nvSpPr>
          <p:cNvPr id="5" name="TextBox 4"/>
          <p:cNvSpPr txBox="1"/>
          <p:nvPr/>
        </p:nvSpPr>
        <p:spPr>
          <a:xfrm>
            <a:off x="8797367" y="3751071"/>
            <a:ext cx="3238131" cy="923330"/>
          </a:xfrm>
          <a:prstGeom prst="rect">
            <a:avLst/>
          </a:prstGeom>
          <a:solidFill>
            <a:schemeClr val="accent4">
              <a:lumMod val="60000"/>
              <a:lumOff val="40000"/>
            </a:schemeClr>
          </a:solidFill>
        </p:spPr>
        <p:txBody>
          <a:bodyPr wrap="none" rtlCol="0">
            <a:spAutoFit/>
          </a:bodyPr>
          <a:lstStyle/>
          <a:p>
            <a:r>
              <a:rPr lang="en-GB" dirty="0" smtClean="0"/>
              <a:t>Can you spot any potential</a:t>
            </a:r>
            <a:br>
              <a:rPr lang="en-GB" dirty="0" smtClean="0"/>
            </a:br>
            <a:r>
              <a:rPr lang="en-GB" dirty="0" smtClean="0"/>
              <a:t>flaws in the </a:t>
            </a:r>
            <a:r>
              <a:rPr lang="en-GB" b="1" u="sng" dirty="0">
                <a:solidFill>
                  <a:srgbClr val="FF0000"/>
                </a:solidFill>
              </a:rPr>
              <a:t>↓Supply of workers</a:t>
            </a:r>
          </a:p>
          <a:p>
            <a:r>
              <a:rPr lang="en-GB" dirty="0" smtClean="0"/>
              <a:t>argument?</a:t>
            </a:r>
            <a:endParaRPr lang="en-GB" dirty="0"/>
          </a:p>
        </p:txBody>
      </p:sp>
    </p:spTree>
    <p:extLst>
      <p:ext uri="{BB962C8B-B14F-4D97-AF65-F5344CB8AC3E}">
        <p14:creationId xmlns:p14="http://schemas.microsoft.com/office/powerpoint/2010/main" val="219665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Effect transition="in" filter="fade">
                                      <p:cBhvr>
                                        <p:cTn id="49" dur="1000"/>
                                        <p:tgtEl>
                                          <p:spTgt spid="4">
                                            <p:txEl>
                                              <p:pRg st="7" end="7"/>
                                            </p:txEl>
                                          </p:spTgt>
                                        </p:tgtEl>
                                      </p:cBhvr>
                                    </p:animEffect>
                                    <p:anim calcmode="lin" valueType="num">
                                      <p:cBhvr>
                                        <p:cTn id="5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Effect transition="in" filter="fade">
                                      <p:cBhvr>
                                        <p:cTn id="56" dur="1000"/>
                                        <p:tgtEl>
                                          <p:spTgt spid="4">
                                            <p:txEl>
                                              <p:pRg st="8" end="8"/>
                                            </p:txEl>
                                          </p:spTgt>
                                        </p:tgtEl>
                                      </p:cBhvr>
                                    </p:animEffect>
                                    <p:anim calcmode="lin" valueType="num">
                                      <p:cBhvr>
                                        <p:cTn id="57"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Effect transition="in" filter="fade">
                                      <p:cBhvr>
                                        <p:cTn id="63" dur="1000"/>
                                        <p:tgtEl>
                                          <p:spTgt spid="4">
                                            <p:txEl>
                                              <p:pRg st="9" end="9"/>
                                            </p:txEl>
                                          </p:spTgt>
                                        </p:tgtEl>
                                      </p:cBhvr>
                                    </p:animEffect>
                                    <p:anim calcmode="lin" valueType="num">
                                      <p:cBhvr>
                                        <p:cTn id="64"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4">
                                            <p:txEl>
                                              <p:pRg st="10" end="10"/>
                                            </p:txEl>
                                          </p:spTgt>
                                        </p:tgtEl>
                                        <p:attrNameLst>
                                          <p:attrName>style.visibility</p:attrName>
                                        </p:attrNameLst>
                                      </p:cBhvr>
                                      <p:to>
                                        <p:strVal val="visible"/>
                                      </p:to>
                                    </p:set>
                                    <p:animEffect transition="in" filter="fade">
                                      <p:cBhvr>
                                        <p:cTn id="70" dur="1000"/>
                                        <p:tgtEl>
                                          <p:spTgt spid="4">
                                            <p:txEl>
                                              <p:pRg st="10" end="10"/>
                                            </p:txEl>
                                          </p:spTgt>
                                        </p:tgtEl>
                                      </p:cBhvr>
                                    </p:animEffect>
                                    <p:anim calcmode="lin" valueType="num">
                                      <p:cBhvr>
                                        <p:cTn id="71"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
                                        </p:tgtEl>
                                        <p:attrNameLst>
                                          <p:attrName>style.visibility</p:attrName>
                                        </p:attrNameLst>
                                      </p:cBhvr>
                                      <p:to>
                                        <p:strVal val="visible"/>
                                      </p:to>
                                    </p:set>
                                    <p:animEffect transition="in" filter="fade">
                                      <p:cBhvr>
                                        <p:cTn id="77" dur="1000"/>
                                        <p:tgtEl>
                                          <p:spTgt spid="2"/>
                                        </p:tgtEl>
                                      </p:cBhvr>
                                    </p:animEffect>
                                    <p:anim calcmode="lin" valueType="num">
                                      <p:cBhvr>
                                        <p:cTn id="78" dur="1000" fill="hold"/>
                                        <p:tgtEl>
                                          <p:spTgt spid="2"/>
                                        </p:tgtEl>
                                        <p:attrNameLst>
                                          <p:attrName>ppt_x</p:attrName>
                                        </p:attrNameLst>
                                      </p:cBhvr>
                                      <p:tavLst>
                                        <p:tav tm="0">
                                          <p:val>
                                            <p:strVal val="#ppt_x"/>
                                          </p:val>
                                        </p:tav>
                                        <p:tav tm="100000">
                                          <p:val>
                                            <p:strVal val="#ppt_x"/>
                                          </p:val>
                                        </p:tav>
                                      </p:tavLst>
                                    </p:anim>
                                    <p:anim calcmode="lin" valueType="num">
                                      <p:cBhvr>
                                        <p:cTn id="7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5"/>
                                        </p:tgtEl>
                                        <p:attrNameLst>
                                          <p:attrName>style.visibility</p:attrName>
                                        </p:attrNameLst>
                                      </p:cBhvr>
                                      <p:to>
                                        <p:strVal val="visible"/>
                                      </p:to>
                                    </p:set>
                                    <p:animEffect transition="in" filter="fade">
                                      <p:cBhvr>
                                        <p:cTn id="84" dur="1000"/>
                                        <p:tgtEl>
                                          <p:spTgt spid="5"/>
                                        </p:tgtEl>
                                      </p:cBhvr>
                                    </p:animEffect>
                                    <p:anim calcmode="lin" valueType="num">
                                      <p:cBhvr>
                                        <p:cTn id="85" dur="1000" fill="hold"/>
                                        <p:tgtEl>
                                          <p:spTgt spid="5"/>
                                        </p:tgtEl>
                                        <p:attrNameLst>
                                          <p:attrName>ppt_x</p:attrName>
                                        </p:attrNameLst>
                                      </p:cBhvr>
                                      <p:tavLst>
                                        <p:tav tm="0">
                                          <p:val>
                                            <p:strVal val="#ppt_x"/>
                                          </p:val>
                                        </p:tav>
                                        <p:tav tm="100000">
                                          <p:val>
                                            <p:strVal val="#ppt_x"/>
                                          </p:val>
                                        </p:tav>
                                      </p:tavLst>
                                    </p:anim>
                                    <p:anim calcmode="lin" valueType="num">
                                      <p:cBhvr>
                                        <p:cTn id="8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monument to Karl Marx above his remains in Highgate cemetery north London"/>
          <p:cNvPicPr/>
          <p:nvPr/>
        </p:nvPicPr>
        <p:blipFill>
          <a:blip r:embed="rId3">
            <a:extLst>
              <a:ext uri="{28A0092B-C50C-407E-A947-70E740481C1C}">
                <a14:useLocalDpi xmlns:a14="http://schemas.microsoft.com/office/drawing/2010/main" val="0"/>
              </a:ext>
            </a:extLst>
          </a:blip>
          <a:srcRect/>
          <a:stretch>
            <a:fillRect/>
          </a:stretch>
        </p:blipFill>
        <p:spPr bwMode="auto">
          <a:xfrm>
            <a:off x="7679185" y="1452551"/>
            <a:ext cx="3908469" cy="3009091"/>
          </a:xfrm>
          <a:prstGeom prst="rect">
            <a:avLst/>
          </a:prstGeom>
          <a:noFill/>
          <a:ln>
            <a:noFill/>
          </a:ln>
        </p:spPr>
      </p:pic>
      <p:sp>
        <p:nvSpPr>
          <p:cNvPr id="3" name="Rectangle 2"/>
          <p:cNvSpPr/>
          <p:nvPr/>
        </p:nvSpPr>
        <p:spPr>
          <a:xfrm>
            <a:off x="275149" y="1211915"/>
            <a:ext cx="7024285" cy="5755422"/>
          </a:xfrm>
          <a:prstGeom prst="rect">
            <a:avLst/>
          </a:prstGeom>
        </p:spPr>
        <p:txBody>
          <a:bodyPr wrap="square">
            <a:spAutoFit/>
          </a:bodyPr>
          <a:lstStyle/>
          <a:p>
            <a:r>
              <a:rPr lang="en-GB" sz="3200" b="1" dirty="0" smtClean="0">
                <a:solidFill>
                  <a:srgbClr val="FF0000"/>
                </a:solidFill>
              </a:rPr>
              <a:t>Read the article relating to Karl Marx and answer the questions.</a:t>
            </a:r>
          </a:p>
          <a:p>
            <a:pPr marL="457200" indent="-457200">
              <a:buFont typeface="Arial" panose="020B0604020202020204" pitchFamily="34" charset="0"/>
              <a:buChar char="•"/>
            </a:pPr>
            <a:endParaRPr lang="en-GB" sz="3200" b="1" dirty="0">
              <a:solidFill>
                <a:srgbClr val="FF0000"/>
              </a:solidFill>
            </a:endParaRPr>
          </a:p>
          <a:p>
            <a:pPr lvl="0"/>
            <a:r>
              <a:rPr lang="en-GB" sz="2000" b="1" dirty="0" smtClean="0"/>
              <a:t>1) Who </a:t>
            </a:r>
            <a:r>
              <a:rPr lang="en-GB" sz="2000" b="1" dirty="0"/>
              <a:t>controls the factors of production in: </a:t>
            </a:r>
            <a:r>
              <a:rPr lang="en-GB" sz="2000" b="1" dirty="0" smtClean="0"/>
              <a:t/>
            </a:r>
            <a:br>
              <a:rPr lang="en-GB" sz="2000" b="1" dirty="0" smtClean="0"/>
            </a:br>
            <a:r>
              <a:rPr lang="en-GB" sz="2000" b="1" dirty="0" smtClean="0"/>
              <a:t>a</a:t>
            </a:r>
            <a:r>
              <a:rPr lang="en-GB" sz="2000" b="1" dirty="0"/>
              <a:t>) socialist b) communism c) capitalism</a:t>
            </a:r>
            <a:r>
              <a:rPr lang="en-GB" sz="2000" b="1" dirty="0" smtClean="0"/>
              <a:t>.</a:t>
            </a:r>
            <a:r>
              <a:rPr lang="en-GB" sz="2000" b="1" dirty="0"/>
              <a:t/>
            </a:r>
            <a:br>
              <a:rPr lang="en-GB" sz="2000" b="1" dirty="0"/>
            </a:br>
            <a:endParaRPr lang="en-GB" sz="2000" dirty="0"/>
          </a:p>
          <a:p>
            <a:pPr lvl="0"/>
            <a:r>
              <a:rPr lang="en-GB" sz="2000" b="1" dirty="0" smtClean="0"/>
              <a:t>2) Explain </a:t>
            </a:r>
            <a:r>
              <a:rPr lang="en-GB" sz="2000" b="1" dirty="0"/>
              <a:t>what Marx meant by the labour theory of value and how it creates inequality.</a:t>
            </a:r>
            <a:endParaRPr lang="en-GB" sz="2000" dirty="0"/>
          </a:p>
          <a:p>
            <a:r>
              <a:rPr lang="en-GB" sz="2000" b="1" dirty="0"/>
              <a:t> </a:t>
            </a:r>
            <a:endParaRPr lang="en-GB" sz="2000" dirty="0"/>
          </a:p>
          <a:p>
            <a:pPr lvl="0"/>
            <a:r>
              <a:rPr lang="en-GB" sz="2000" b="1" dirty="0" smtClean="0"/>
              <a:t>3) What </a:t>
            </a:r>
            <a:r>
              <a:rPr lang="en-GB" sz="2000" b="1" dirty="0"/>
              <a:t>did Marx believe a capitalist society would evolve into? Mention monopolies in your answer.</a:t>
            </a:r>
            <a:endParaRPr lang="en-GB" sz="2000" dirty="0"/>
          </a:p>
          <a:p>
            <a:r>
              <a:rPr lang="en-GB" sz="2000" b="1" dirty="0"/>
              <a:t> </a:t>
            </a:r>
            <a:endParaRPr lang="en-GB" sz="2000" dirty="0"/>
          </a:p>
          <a:p>
            <a:pPr lvl="0"/>
            <a:r>
              <a:rPr lang="en-GB" sz="2000" b="1" dirty="0" smtClean="0"/>
              <a:t>4) The </a:t>
            </a:r>
            <a:r>
              <a:rPr lang="en-GB" sz="2000" b="1" dirty="0"/>
              <a:t>end of the 20th century saw the general collapse of communism. Identify the reasons why communism in practice had major weaknesses as an economic system.</a:t>
            </a:r>
            <a:endParaRPr lang="en-GB" sz="2000" dirty="0"/>
          </a:p>
          <a:p>
            <a:pPr marL="457200" indent="-457200">
              <a:buFont typeface="Arial" panose="020B0604020202020204" pitchFamily="34" charset="0"/>
              <a:buChar char="•"/>
            </a:pPr>
            <a:endParaRPr lang="en-GB" sz="3200" b="1" dirty="0">
              <a:solidFill>
                <a:srgbClr val="FF0000"/>
              </a:solidFill>
            </a:endParaRPr>
          </a:p>
        </p:txBody>
      </p:sp>
      <p:sp>
        <p:nvSpPr>
          <p:cNvPr id="4" name="Rectangle 3"/>
          <p:cNvSpPr/>
          <p:nvPr/>
        </p:nvSpPr>
        <p:spPr>
          <a:xfrm>
            <a:off x="275149" y="309972"/>
            <a:ext cx="114675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KARL MARX</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502697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5679" y="227302"/>
            <a:ext cx="114675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ECONOMIC SYSTEMS QUESTIONS</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145679" y="1472220"/>
            <a:ext cx="11741521" cy="3600986"/>
          </a:xfrm>
          <a:prstGeom prst="rect">
            <a:avLst/>
          </a:prstGeom>
        </p:spPr>
        <p:txBody>
          <a:bodyPr wrap="square">
            <a:spAutoFit/>
          </a:bodyPr>
          <a:lstStyle/>
          <a:p>
            <a:pPr marL="342900" indent="-342900">
              <a:buFont typeface="Arial" panose="020B0604020202020204" pitchFamily="34" charset="0"/>
              <a:buChar char="•"/>
            </a:pPr>
            <a:r>
              <a:rPr lang="en-GB" sz="3600" b="1" dirty="0" smtClean="0"/>
              <a:t>Complete the questions relating to Hayek, Smith and Marx.</a:t>
            </a:r>
          </a:p>
          <a:p>
            <a:pPr marL="342900" indent="-342900">
              <a:buFont typeface="Arial" panose="020B0604020202020204" pitchFamily="34" charset="0"/>
              <a:buChar char="•"/>
            </a:pPr>
            <a:endParaRPr lang="en-GB" sz="3600" b="1" dirty="0"/>
          </a:p>
          <a:p>
            <a:pPr marL="342900" indent="-342900">
              <a:buFont typeface="Arial" panose="020B0604020202020204" pitchFamily="34" charset="0"/>
              <a:buChar char="•"/>
            </a:pPr>
            <a:r>
              <a:rPr lang="en-GB" sz="4000" i="1" dirty="0" smtClean="0"/>
              <a:t>“The </a:t>
            </a:r>
            <a:r>
              <a:rPr lang="en-GB" sz="4000" i="1" dirty="0"/>
              <a:t>curious task of economics is to demonstrate to </a:t>
            </a:r>
            <a:r>
              <a:rPr lang="en-GB" sz="4000" i="1" dirty="0" smtClean="0"/>
              <a:t>people </a:t>
            </a:r>
            <a:r>
              <a:rPr lang="en-GB" sz="4000" i="1" dirty="0"/>
              <a:t>how little they really </a:t>
            </a:r>
            <a:r>
              <a:rPr lang="en-GB" sz="4000" i="1" dirty="0" smtClean="0"/>
              <a:t>know, </a:t>
            </a:r>
            <a:r>
              <a:rPr lang="en-GB" sz="4000" i="1" dirty="0"/>
              <a:t>about what they imagine they can design</a:t>
            </a:r>
            <a:r>
              <a:rPr lang="en-GB" sz="4000" i="1" dirty="0" smtClean="0"/>
              <a:t>.” </a:t>
            </a:r>
            <a:r>
              <a:rPr lang="en-GB" sz="4000" dirty="0" smtClean="0"/>
              <a:t>– Friedrich Hayek</a:t>
            </a:r>
            <a:endParaRPr lang="en-GB" sz="4000" b="1" dirty="0" smtClean="0"/>
          </a:p>
        </p:txBody>
      </p:sp>
    </p:spTree>
    <p:extLst>
      <p:ext uri="{BB962C8B-B14F-4D97-AF65-F5344CB8AC3E}">
        <p14:creationId xmlns:p14="http://schemas.microsoft.com/office/powerpoint/2010/main" val="216659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arn(inVertical)">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508" y="1611501"/>
            <a:ext cx="11123320" cy="3046988"/>
          </a:xfrm>
          <a:prstGeom prst="rect">
            <a:avLst/>
          </a:prstGeom>
        </p:spPr>
        <p:txBody>
          <a:bodyPr wrap="square">
            <a:spAutoFit/>
          </a:bodyPr>
          <a:lstStyle/>
          <a:p>
            <a:r>
              <a:rPr lang="en-GB" sz="3200" dirty="0" smtClean="0"/>
              <a:t>Answer the following question…</a:t>
            </a:r>
          </a:p>
          <a:p>
            <a:endParaRPr lang="en-GB" sz="3200" dirty="0"/>
          </a:p>
          <a:p>
            <a:endParaRPr lang="en-GB" sz="3200" dirty="0"/>
          </a:p>
          <a:p>
            <a:r>
              <a:rPr lang="en-GB" sz="3200" i="1" dirty="0" smtClean="0"/>
              <a:t>‘Command </a:t>
            </a:r>
            <a:r>
              <a:rPr lang="en-GB" sz="3200" i="1" dirty="0"/>
              <a:t>economies will always be inferior to free market economies as economic systems’. </a:t>
            </a:r>
            <a:r>
              <a:rPr lang="en-GB" sz="3200" dirty="0"/>
              <a:t>T</a:t>
            </a:r>
            <a:r>
              <a:rPr lang="en-GB" sz="3200" dirty="0" smtClean="0"/>
              <a:t>o </a:t>
            </a:r>
            <a:r>
              <a:rPr lang="en-GB" sz="3200" dirty="0"/>
              <a:t>what extent </a:t>
            </a:r>
            <a:r>
              <a:rPr lang="en-GB" sz="3200" dirty="0" smtClean="0"/>
              <a:t>is this statement true? Refer to Hayek, Marx and Smith in your answer. (10)</a:t>
            </a:r>
            <a:endParaRPr lang="en-GB" sz="3200" dirty="0"/>
          </a:p>
        </p:txBody>
      </p:sp>
      <p:sp>
        <p:nvSpPr>
          <p:cNvPr id="3" name="Rectangle 2"/>
          <p:cNvSpPr/>
          <p:nvPr/>
        </p:nvSpPr>
        <p:spPr>
          <a:xfrm>
            <a:off x="385508" y="208745"/>
            <a:ext cx="114675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ESSAY QUESTION…</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973576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915" y="1099746"/>
            <a:ext cx="5955114" cy="4708981"/>
          </a:xfrm>
          <a:prstGeom prst="rect">
            <a:avLst/>
          </a:prstGeom>
        </p:spPr>
        <p:txBody>
          <a:bodyPr wrap="square">
            <a:spAutoFit/>
          </a:bodyPr>
          <a:lstStyle/>
          <a:p>
            <a:r>
              <a:rPr lang="en-GB" sz="2800" b="1" dirty="0" smtClean="0"/>
              <a:t>KAA - </a:t>
            </a:r>
            <a:r>
              <a:rPr lang="en-GB" sz="2800" i="1" dirty="0" smtClean="0"/>
              <a:t>Command </a:t>
            </a:r>
            <a:r>
              <a:rPr lang="en-GB" sz="2800" i="1" dirty="0"/>
              <a:t>economy </a:t>
            </a:r>
            <a:r>
              <a:rPr lang="en-GB" sz="2800" b="1" i="1" dirty="0">
                <a:solidFill>
                  <a:srgbClr val="FF0000"/>
                </a:solidFill>
              </a:rPr>
              <a:t>is</a:t>
            </a:r>
            <a:r>
              <a:rPr lang="en-GB" sz="2800" i="1" dirty="0"/>
              <a:t> inferior</a:t>
            </a:r>
          </a:p>
          <a:p>
            <a:endParaRPr lang="en-GB" sz="2800" dirty="0"/>
          </a:p>
          <a:p>
            <a:r>
              <a:rPr lang="en-GB" sz="2400" dirty="0" smtClean="0"/>
              <a:t>6 Marks (1 or 2 Points excluding definition)</a:t>
            </a:r>
          </a:p>
          <a:p>
            <a:endParaRPr lang="en-GB" sz="2400" dirty="0" smtClean="0"/>
          </a:p>
          <a:p>
            <a:pPr marL="457200" indent="-457200">
              <a:buFont typeface="Arial" panose="020B0604020202020204" pitchFamily="34" charset="0"/>
              <a:buChar char="•"/>
            </a:pPr>
            <a:r>
              <a:rPr lang="en-GB" sz="2400" dirty="0" smtClean="0"/>
              <a:t>Define command economy</a:t>
            </a:r>
            <a:endParaRPr lang="en-GB" sz="2400" dirty="0"/>
          </a:p>
          <a:p>
            <a:pPr marL="457200" indent="-457200">
              <a:buFont typeface="Arial" panose="020B0604020202020204" pitchFamily="34" charset="0"/>
              <a:buChar char="•"/>
            </a:pPr>
            <a:r>
              <a:rPr lang="en-GB" sz="2400" dirty="0" smtClean="0"/>
              <a:t>Points analysed/explained which support the notion that command economy is inferior.</a:t>
            </a:r>
          </a:p>
          <a:p>
            <a:pPr marL="457200" indent="-457200">
              <a:buFont typeface="Arial" panose="020B0604020202020204" pitchFamily="34" charset="0"/>
              <a:buChar char="•"/>
            </a:pPr>
            <a:r>
              <a:rPr lang="en-GB" sz="2400" dirty="0" smtClean="0"/>
              <a:t>Must apply to Marx, Hayek and Smith at </a:t>
            </a:r>
            <a:r>
              <a:rPr lang="en-GB" sz="2400" i="1" dirty="0" smtClean="0">
                <a:solidFill>
                  <a:srgbClr val="0070C0"/>
                </a:solidFill>
              </a:rPr>
              <a:t>least once</a:t>
            </a:r>
            <a:r>
              <a:rPr lang="en-GB" sz="2400" dirty="0" smtClean="0"/>
              <a:t> somewhere in answer (KAA/EV) for App marks.</a:t>
            </a:r>
          </a:p>
          <a:p>
            <a:r>
              <a:rPr lang="en-GB" sz="2800" dirty="0" smtClean="0"/>
              <a:t> </a:t>
            </a:r>
            <a:endParaRPr lang="en-GB" sz="2800" i="1" dirty="0"/>
          </a:p>
        </p:txBody>
      </p:sp>
      <p:sp>
        <p:nvSpPr>
          <p:cNvPr id="3" name="Rectangle 2"/>
          <p:cNvSpPr/>
          <p:nvPr/>
        </p:nvSpPr>
        <p:spPr>
          <a:xfrm>
            <a:off x="385508" y="8927"/>
            <a:ext cx="114675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10-mark ESSAY QUESTION…</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3"/>
          <p:cNvSpPr/>
          <p:nvPr/>
        </p:nvSpPr>
        <p:spPr>
          <a:xfrm>
            <a:off x="6488765" y="1080658"/>
            <a:ext cx="5579863" cy="5509200"/>
          </a:xfrm>
          <a:prstGeom prst="rect">
            <a:avLst/>
          </a:prstGeom>
        </p:spPr>
        <p:txBody>
          <a:bodyPr wrap="square">
            <a:spAutoFit/>
          </a:bodyPr>
          <a:lstStyle/>
          <a:p>
            <a:r>
              <a:rPr lang="en-GB" sz="2800" b="1" dirty="0" smtClean="0"/>
              <a:t>EV</a:t>
            </a:r>
            <a:r>
              <a:rPr lang="en-GB" sz="2800" b="1" dirty="0"/>
              <a:t> </a:t>
            </a:r>
            <a:r>
              <a:rPr lang="en-GB" sz="2800" b="1" dirty="0" smtClean="0"/>
              <a:t>- </a:t>
            </a:r>
            <a:r>
              <a:rPr lang="en-GB" sz="2800" i="1" dirty="0" smtClean="0"/>
              <a:t>Command </a:t>
            </a:r>
            <a:r>
              <a:rPr lang="en-GB" sz="2800" i="1" dirty="0"/>
              <a:t>economy is </a:t>
            </a:r>
            <a:r>
              <a:rPr lang="en-GB" sz="2800" b="1" i="1" dirty="0" smtClean="0">
                <a:solidFill>
                  <a:srgbClr val="FF0000"/>
                </a:solidFill>
              </a:rPr>
              <a:t>not</a:t>
            </a:r>
            <a:r>
              <a:rPr lang="en-GB" sz="2800" i="1" dirty="0" smtClean="0"/>
              <a:t> inferior/critique KAA argument</a:t>
            </a:r>
            <a:endParaRPr lang="en-GB" sz="2800" i="1" dirty="0"/>
          </a:p>
          <a:p>
            <a:endParaRPr lang="en-GB" sz="2800" dirty="0"/>
          </a:p>
          <a:p>
            <a:r>
              <a:rPr lang="en-GB" sz="2400" dirty="0" smtClean="0"/>
              <a:t>4 </a:t>
            </a:r>
            <a:r>
              <a:rPr lang="en-GB" sz="2400" dirty="0"/>
              <a:t>Marks </a:t>
            </a:r>
            <a:r>
              <a:rPr lang="en-GB" sz="2400" dirty="0" smtClean="0"/>
              <a:t>(1 or 2 Points)</a:t>
            </a:r>
            <a:endParaRPr lang="en-GB" sz="2800" dirty="0"/>
          </a:p>
          <a:p>
            <a:pPr marL="457200" indent="-457200">
              <a:buFont typeface="Arial" panose="020B0604020202020204" pitchFamily="34" charset="0"/>
              <a:buChar char="•"/>
            </a:pPr>
            <a:r>
              <a:rPr lang="en-GB" sz="2400" dirty="0" smtClean="0"/>
              <a:t>Points </a:t>
            </a:r>
            <a:r>
              <a:rPr lang="en-GB" sz="2400" dirty="0"/>
              <a:t>analysed/explained which support the notion that command economy </a:t>
            </a:r>
            <a:r>
              <a:rPr lang="en-GB" sz="2400" dirty="0" smtClean="0"/>
              <a:t>isn’t </a:t>
            </a:r>
            <a:r>
              <a:rPr lang="en-GB" sz="2400" dirty="0"/>
              <a:t>inferior</a:t>
            </a:r>
            <a:r>
              <a:rPr lang="en-GB" sz="2400" dirty="0" smtClean="0"/>
              <a:t>.</a:t>
            </a:r>
          </a:p>
          <a:p>
            <a:pPr marL="457200" indent="-457200">
              <a:buFont typeface="Arial" panose="020B0604020202020204" pitchFamily="34" charset="0"/>
              <a:buChar char="•"/>
            </a:pPr>
            <a:r>
              <a:rPr lang="en-GB" sz="2400" dirty="0" smtClean="0"/>
              <a:t>Could be in form of command being better/free-market weaknesses</a:t>
            </a:r>
          </a:p>
          <a:p>
            <a:pPr marL="457200" indent="-457200">
              <a:buFont typeface="Arial" panose="020B0604020202020204" pitchFamily="34" charset="0"/>
              <a:buChar char="•"/>
            </a:pPr>
            <a:r>
              <a:rPr lang="en-GB" sz="2400" dirty="0" smtClean="0"/>
              <a:t>Question/critique any of KAA points.</a:t>
            </a:r>
            <a:endParaRPr lang="en-GB" sz="2400" dirty="0"/>
          </a:p>
          <a:p>
            <a:pPr marL="457200" indent="-457200">
              <a:buFont typeface="Arial" panose="020B0604020202020204" pitchFamily="34" charset="0"/>
              <a:buChar char="•"/>
            </a:pPr>
            <a:r>
              <a:rPr lang="en-GB" sz="2400" dirty="0" smtClean="0"/>
              <a:t>Start each paragraph with “however”, “on the other hand”</a:t>
            </a:r>
          </a:p>
          <a:p>
            <a:pPr marL="457200" indent="-457200">
              <a:buFont typeface="Arial" panose="020B0604020202020204" pitchFamily="34" charset="0"/>
              <a:buChar char="•"/>
            </a:pPr>
            <a:endParaRPr lang="en-GB" sz="2400" dirty="0" smtClean="0"/>
          </a:p>
          <a:p>
            <a:r>
              <a:rPr lang="en-GB" sz="2800" dirty="0" smtClean="0"/>
              <a:t> </a:t>
            </a:r>
            <a:endParaRPr lang="en-GB" sz="2800" i="1" dirty="0"/>
          </a:p>
        </p:txBody>
      </p:sp>
      <p:sp>
        <p:nvSpPr>
          <p:cNvPr id="5" name="TextBox 4"/>
          <p:cNvSpPr txBox="1"/>
          <p:nvPr/>
        </p:nvSpPr>
        <p:spPr>
          <a:xfrm>
            <a:off x="793358" y="5953314"/>
            <a:ext cx="10530171" cy="461665"/>
          </a:xfrm>
          <a:prstGeom prst="rect">
            <a:avLst/>
          </a:prstGeom>
          <a:noFill/>
          <a:ln>
            <a:solidFill>
              <a:srgbClr val="0070C0"/>
            </a:solidFill>
          </a:ln>
        </p:spPr>
        <p:txBody>
          <a:bodyPr wrap="square" rtlCol="0">
            <a:spAutoFit/>
          </a:bodyPr>
          <a:lstStyle/>
          <a:p>
            <a:pPr marL="457200" indent="-457200">
              <a:buFont typeface="Arial" panose="020B0604020202020204" pitchFamily="34" charset="0"/>
              <a:buChar char="•"/>
            </a:pPr>
            <a:r>
              <a:rPr lang="en-GB" sz="2400" b="1" dirty="0"/>
              <a:t>Conclusion</a:t>
            </a:r>
            <a:r>
              <a:rPr lang="en-GB" sz="2400" dirty="0"/>
              <a:t> – overall, is command economy inferior? Why</a:t>
            </a:r>
            <a:r>
              <a:rPr lang="en-GB" sz="2400" dirty="0" smtClean="0"/>
              <a:t>? Don’t repeat points!</a:t>
            </a:r>
            <a:endParaRPr lang="en-GB" sz="2400" dirty="0"/>
          </a:p>
        </p:txBody>
      </p:sp>
    </p:spTree>
    <p:extLst>
      <p:ext uri="{BB962C8B-B14F-4D97-AF65-F5344CB8AC3E}">
        <p14:creationId xmlns:p14="http://schemas.microsoft.com/office/powerpoint/2010/main" val="6581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19528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7255" y="1879938"/>
            <a:ext cx="11125200" cy="3539430"/>
          </a:xfrm>
          <a:prstGeom prst="rect">
            <a:avLst/>
          </a:prstGeom>
        </p:spPr>
        <p:txBody>
          <a:bodyPr wrap="square">
            <a:spAutoFit/>
          </a:bodyPr>
          <a:lstStyle/>
          <a:p>
            <a:pPr marL="285750" indent="-285750">
              <a:buFont typeface="Arial" panose="020B0604020202020204" pitchFamily="34" charset="0"/>
              <a:buChar char="•"/>
            </a:pPr>
            <a:r>
              <a:rPr lang="en-GB" sz="3200" dirty="0"/>
              <a:t>Why did the state-controlled industries suffer from a lack of </a:t>
            </a:r>
            <a:r>
              <a:rPr lang="en-GB" sz="3200" dirty="0" smtClean="0"/>
              <a:t>investment?</a:t>
            </a:r>
          </a:p>
          <a:p>
            <a:pPr marL="285750" indent="-285750">
              <a:buFont typeface="Arial" panose="020B0604020202020204" pitchFamily="34" charset="0"/>
              <a:buChar char="•"/>
            </a:pPr>
            <a:r>
              <a:rPr lang="en-GB" sz="3200" dirty="0" smtClean="0"/>
              <a:t>What </a:t>
            </a:r>
            <a:r>
              <a:rPr lang="en-GB" sz="3200" dirty="0"/>
              <a:t>are the three main problems with a command </a:t>
            </a:r>
            <a:r>
              <a:rPr lang="en-GB" sz="3200" dirty="0" smtClean="0"/>
              <a:t>economy?</a:t>
            </a:r>
          </a:p>
          <a:p>
            <a:pPr marL="285750" indent="-285750">
              <a:buFont typeface="Arial" panose="020B0604020202020204" pitchFamily="34" charset="0"/>
              <a:buChar char="•"/>
            </a:pPr>
            <a:r>
              <a:rPr lang="en-GB" sz="3200" dirty="0" smtClean="0"/>
              <a:t>Explain </a:t>
            </a:r>
            <a:r>
              <a:rPr lang="en-GB" sz="3200" dirty="0"/>
              <a:t>the importance of </a:t>
            </a:r>
            <a:r>
              <a:rPr lang="en-GB" sz="3200" dirty="0" smtClean="0"/>
              <a:t>competition.</a:t>
            </a:r>
          </a:p>
          <a:p>
            <a:pPr marL="285750" indent="-285750">
              <a:buFont typeface="Arial" panose="020B0604020202020204" pitchFamily="34" charset="0"/>
              <a:buChar char="•"/>
            </a:pPr>
            <a:r>
              <a:rPr lang="en-GB" sz="3200" dirty="0" smtClean="0"/>
              <a:t>Why </a:t>
            </a:r>
            <a:r>
              <a:rPr lang="en-GB" sz="3200" dirty="0"/>
              <a:t>is Hayek’s view that the state “lacks the relevant information” </a:t>
            </a:r>
            <a:r>
              <a:rPr lang="en-GB" sz="3200" dirty="0" smtClean="0"/>
              <a:t>relevant?</a:t>
            </a:r>
          </a:p>
          <a:p>
            <a:pPr marL="285750" indent="-285750">
              <a:buFont typeface="Arial" panose="020B0604020202020204" pitchFamily="34" charset="0"/>
              <a:buChar char="•"/>
            </a:pPr>
            <a:r>
              <a:rPr lang="en-GB" sz="3200" dirty="0" smtClean="0"/>
              <a:t>How </a:t>
            </a:r>
            <a:r>
              <a:rPr lang="en-GB" sz="3200" dirty="0"/>
              <a:t>does the free market deal with the problem of a shortage?</a:t>
            </a:r>
          </a:p>
        </p:txBody>
      </p:sp>
      <p:sp>
        <p:nvSpPr>
          <p:cNvPr id="3" name="Rectangle 2"/>
          <p:cNvSpPr/>
          <p:nvPr/>
        </p:nvSpPr>
        <p:spPr>
          <a:xfrm>
            <a:off x="803563" y="0"/>
            <a:ext cx="10778837" cy="1754326"/>
          </a:xfrm>
          <a:prstGeom prst="rect">
            <a:avLst/>
          </a:prstGeom>
          <a:noFill/>
        </p:spPr>
        <p:txBody>
          <a:bodyPr wrap="squar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COMMAND vs. FREE MARKET – YOUTUBE ACTIVITY</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628894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3321" y="1053716"/>
            <a:ext cx="9303657" cy="3450175"/>
          </a:xfrm>
          <a:prstGeom prst="rect">
            <a:avLst/>
          </a:prstGeom>
        </p:spPr>
        <p:txBody>
          <a:bodyPr wrap="square">
            <a:spAutoFit/>
          </a:bodyPr>
          <a:lstStyle/>
          <a:p>
            <a:pPr>
              <a:lnSpc>
                <a:spcPct val="115000"/>
              </a:lnSpc>
              <a:spcAft>
                <a:spcPts val="1000"/>
              </a:spcAft>
            </a:pPr>
            <a:r>
              <a:rPr lang="en-GB" sz="2800" b="1" dirty="0">
                <a:latin typeface="Calibri" panose="020F0502020204030204" pitchFamily="34" charset="0"/>
                <a:ea typeface="Calibri" panose="020F0502020204030204" pitchFamily="34" charset="0"/>
                <a:cs typeface="Times New Roman" panose="02020603050405020304" pitchFamily="18" charset="0"/>
              </a:rPr>
              <a:t>Opportunity Cost 3 (12:44)</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800" i="1" dirty="0">
                <a:latin typeface="Calibri" panose="020F0502020204030204" pitchFamily="34" charset="0"/>
                <a:ea typeface="Calibri" panose="020F0502020204030204" pitchFamily="34" charset="0"/>
                <a:cs typeface="Times New Roman" panose="02020603050405020304" pitchFamily="18" charset="0"/>
              </a:rPr>
              <a:t>Command economies and free market economies</a:t>
            </a:r>
            <a:br>
              <a:rPr lang="en-GB" sz="2800" i="1" dirty="0">
                <a:latin typeface="Calibri" panose="020F0502020204030204" pitchFamily="34" charset="0"/>
                <a:ea typeface="Calibri" panose="020F0502020204030204" pitchFamily="34" charset="0"/>
                <a:cs typeface="Times New Roman" panose="02020603050405020304" pitchFamily="18" charset="0"/>
              </a:rPr>
            </a:br>
            <a:r>
              <a:rPr lang="en-GB" sz="2800" i="1" dirty="0">
                <a:latin typeface="Calibri" panose="020F0502020204030204" pitchFamily="34" charset="0"/>
                <a:ea typeface="Calibri" panose="020F0502020204030204" pitchFamily="34" charset="0"/>
                <a:cs typeface="Times New Roman" panose="02020603050405020304" pitchFamily="18" charset="0"/>
              </a:rPr>
              <a:t>Discusses disadvantages and advantages of command and free </a:t>
            </a:r>
            <a:r>
              <a:rPr lang="en-GB" sz="2800" i="1" dirty="0" smtClean="0">
                <a:latin typeface="Calibri" panose="020F0502020204030204" pitchFamily="34" charset="0"/>
                <a:ea typeface="Calibri" panose="020F0502020204030204" pitchFamily="34" charset="0"/>
                <a:cs typeface="Times New Roman" panose="02020603050405020304" pitchFamily="18" charset="0"/>
              </a:rPr>
              <a:t>market</a:t>
            </a:r>
          </a:p>
          <a:p>
            <a:pPr>
              <a:lnSpc>
                <a:spcPct val="115000"/>
              </a:lnSpc>
              <a:spcAft>
                <a:spcPts val="1000"/>
              </a:spcAft>
            </a:pPr>
            <a:r>
              <a:rPr lang="en-GB" sz="2800" i="1" dirty="0" smtClean="0">
                <a:latin typeface="Calibri" panose="020F0502020204030204" pitchFamily="34" charset="0"/>
                <a:ea typeface="Calibri" panose="020F0502020204030204" pitchFamily="34" charset="0"/>
                <a:cs typeface="Times New Roman" panose="02020603050405020304" pitchFamily="18" charset="0"/>
              </a:rPr>
              <a:t>Portsmouth Professor</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https://www.youtube.com/watch?v=4SfjyqNVh9c</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84153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255591" y="545910"/>
            <a:ext cx="0" cy="5459105"/>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55591" y="6005015"/>
            <a:ext cx="5581627"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1315" y="545910"/>
            <a:ext cx="712054" cy="400110"/>
          </a:xfrm>
          <a:prstGeom prst="rect">
            <a:avLst/>
          </a:prstGeom>
          <a:noFill/>
        </p:spPr>
        <p:txBody>
          <a:bodyPr wrap="none" rtlCol="0">
            <a:spAutoFit/>
          </a:bodyPr>
          <a:lstStyle/>
          <a:p>
            <a:r>
              <a:rPr lang="en-GB" sz="2000" b="1" dirty="0" smtClean="0"/>
              <a:t>Price</a:t>
            </a:r>
            <a:endParaRPr lang="en-GB" sz="2000" b="1" dirty="0"/>
          </a:p>
        </p:txBody>
      </p:sp>
      <p:sp>
        <p:nvSpPr>
          <p:cNvPr id="9" name="TextBox 8"/>
          <p:cNvSpPr txBox="1"/>
          <p:nvPr/>
        </p:nvSpPr>
        <p:spPr>
          <a:xfrm>
            <a:off x="5784733" y="6032308"/>
            <a:ext cx="1311898" cy="461665"/>
          </a:xfrm>
          <a:prstGeom prst="rect">
            <a:avLst/>
          </a:prstGeom>
          <a:noFill/>
        </p:spPr>
        <p:txBody>
          <a:bodyPr wrap="none" rtlCol="0">
            <a:spAutoFit/>
          </a:bodyPr>
          <a:lstStyle/>
          <a:p>
            <a:r>
              <a:rPr lang="en-GB" sz="2400" b="1" dirty="0" smtClean="0"/>
              <a:t>Quantity</a:t>
            </a:r>
            <a:endParaRPr lang="en-GB" sz="2400" b="1" dirty="0"/>
          </a:p>
        </p:txBody>
      </p:sp>
      <p:cxnSp>
        <p:nvCxnSpPr>
          <p:cNvPr id="11" name="Straight Connector 10"/>
          <p:cNvCxnSpPr/>
          <p:nvPr/>
        </p:nvCxnSpPr>
        <p:spPr>
          <a:xfrm flipV="1">
            <a:off x="2006221" y="1253796"/>
            <a:ext cx="4107976" cy="405112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118959" y="762714"/>
            <a:ext cx="458780" cy="523220"/>
          </a:xfrm>
          <a:prstGeom prst="rect">
            <a:avLst/>
          </a:prstGeom>
          <a:noFill/>
        </p:spPr>
        <p:txBody>
          <a:bodyPr wrap="none" rtlCol="0">
            <a:spAutoFit/>
          </a:bodyPr>
          <a:lstStyle/>
          <a:p>
            <a:r>
              <a:rPr lang="en-GB" sz="2800" b="1" dirty="0"/>
              <a:t>S</a:t>
            </a:r>
            <a:r>
              <a:rPr lang="en-GB" sz="1600" b="1" dirty="0"/>
              <a:t>1</a:t>
            </a:r>
          </a:p>
        </p:txBody>
      </p:sp>
      <p:sp>
        <p:nvSpPr>
          <p:cNvPr id="18" name="TextBox 17"/>
          <p:cNvSpPr txBox="1"/>
          <p:nvPr/>
        </p:nvSpPr>
        <p:spPr>
          <a:xfrm>
            <a:off x="720280" y="2117146"/>
            <a:ext cx="498855" cy="461665"/>
          </a:xfrm>
          <a:prstGeom prst="rect">
            <a:avLst/>
          </a:prstGeom>
          <a:noFill/>
        </p:spPr>
        <p:txBody>
          <a:bodyPr wrap="none" rtlCol="0">
            <a:spAutoFit/>
          </a:bodyPr>
          <a:lstStyle/>
          <a:p>
            <a:r>
              <a:rPr lang="en-GB" sz="2400" dirty="0" smtClean="0"/>
              <a:t>P1</a:t>
            </a:r>
            <a:endParaRPr lang="en-GB" sz="2400" dirty="0"/>
          </a:p>
        </p:txBody>
      </p:sp>
      <p:sp>
        <p:nvSpPr>
          <p:cNvPr id="19" name="TextBox 18"/>
          <p:cNvSpPr txBox="1"/>
          <p:nvPr/>
        </p:nvSpPr>
        <p:spPr>
          <a:xfrm>
            <a:off x="3004614" y="6032106"/>
            <a:ext cx="561372" cy="461665"/>
          </a:xfrm>
          <a:prstGeom prst="rect">
            <a:avLst/>
          </a:prstGeom>
          <a:noFill/>
        </p:spPr>
        <p:txBody>
          <a:bodyPr wrap="none" rtlCol="0">
            <a:spAutoFit/>
          </a:bodyPr>
          <a:lstStyle/>
          <a:p>
            <a:r>
              <a:rPr lang="en-GB" sz="2400" b="1" dirty="0" smtClean="0">
                <a:solidFill>
                  <a:srgbClr val="0070C0"/>
                </a:solidFill>
              </a:rPr>
              <a:t>Q</a:t>
            </a:r>
            <a:r>
              <a:rPr lang="en-GB" sz="2400" b="1" dirty="0">
                <a:solidFill>
                  <a:srgbClr val="0070C0"/>
                </a:solidFill>
              </a:rPr>
              <a:t>d</a:t>
            </a:r>
          </a:p>
        </p:txBody>
      </p:sp>
      <p:sp>
        <p:nvSpPr>
          <p:cNvPr id="20" name="TextBox 19"/>
          <p:cNvSpPr txBox="1"/>
          <p:nvPr/>
        </p:nvSpPr>
        <p:spPr>
          <a:xfrm>
            <a:off x="7625288" y="395785"/>
            <a:ext cx="3552038" cy="646331"/>
          </a:xfrm>
          <a:prstGeom prst="rect">
            <a:avLst/>
          </a:prstGeom>
          <a:solidFill>
            <a:schemeClr val="accent6">
              <a:lumMod val="40000"/>
              <a:lumOff val="60000"/>
            </a:schemeClr>
          </a:solidFill>
        </p:spPr>
        <p:txBody>
          <a:bodyPr wrap="square" rtlCol="0">
            <a:spAutoFit/>
          </a:bodyPr>
          <a:lstStyle/>
          <a:p>
            <a:r>
              <a:rPr lang="en-GB" sz="3600" dirty="0" smtClean="0"/>
              <a:t>Price Set Too High</a:t>
            </a:r>
            <a:endParaRPr lang="en-GB" sz="3600" dirty="0"/>
          </a:p>
        </p:txBody>
      </p:sp>
      <p:sp>
        <p:nvSpPr>
          <p:cNvPr id="21" name="TextBox 20"/>
          <p:cNvSpPr txBox="1"/>
          <p:nvPr/>
        </p:nvSpPr>
        <p:spPr>
          <a:xfrm>
            <a:off x="7619088" y="1285934"/>
            <a:ext cx="4249614" cy="1015663"/>
          </a:xfrm>
          <a:prstGeom prst="rect">
            <a:avLst/>
          </a:prstGeom>
          <a:solidFill>
            <a:schemeClr val="accent6">
              <a:lumMod val="40000"/>
              <a:lumOff val="60000"/>
            </a:schemeClr>
          </a:solidFill>
        </p:spPr>
        <p:txBody>
          <a:bodyPr wrap="square" rtlCol="0">
            <a:spAutoFit/>
          </a:bodyPr>
          <a:lstStyle/>
          <a:p>
            <a:r>
              <a:rPr lang="en-GB" sz="2000" dirty="0" smtClean="0"/>
              <a:t>When the state lacks information to set a price where demand=supply, then a </a:t>
            </a:r>
            <a:r>
              <a:rPr lang="en-GB" sz="2000" b="1" dirty="0" smtClean="0"/>
              <a:t>disequilibrium </a:t>
            </a:r>
            <a:r>
              <a:rPr lang="en-GB" sz="2000" dirty="0" smtClean="0"/>
              <a:t>will occur.</a:t>
            </a:r>
            <a:endParaRPr lang="en-GB" sz="2000" dirty="0"/>
          </a:p>
        </p:txBody>
      </p:sp>
      <p:cxnSp>
        <p:nvCxnSpPr>
          <p:cNvPr id="23" name="Straight Connector 22"/>
          <p:cNvCxnSpPr/>
          <p:nvPr/>
        </p:nvCxnSpPr>
        <p:spPr>
          <a:xfrm>
            <a:off x="1270545" y="2347979"/>
            <a:ext cx="3710164" cy="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78087" y="2320888"/>
            <a:ext cx="0" cy="3684127"/>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2179987" y="1192773"/>
            <a:ext cx="3977094" cy="417317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145711" y="5393235"/>
            <a:ext cx="527709" cy="523220"/>
          </a:xfrm>
          <a:prstGeom prst="rect">
            <a:avLst/>
          </a:prstGeom>
          <a:noFill/>
        </p:spPr>
        <p:txBody>
          <a:bodyPr wrap="none" rtlCol="0">
            <a:spAutoFit/>
          </a:bodyPr>
          <a:lstStyle/>
          <a:p>
            <a:r>
              <a:rPr lang="en-GB" sz="2800" b="1" dirty="0" smtClean="0"/>
              <a:t>D</a:t>
            </a:r>
            <a:r>
              <a:rPr lang="en-GB" b="1" dirty="0" smtClean="0"/>
              <a:t>1</a:t>
            </a:r>
            <a:endParaRPr lang="en-GB" b="1" dirty="0"/>
          </a:p>
        </p:txBody>
      </p:sp>
      <p:sp>
        <p:nvSpPr>
          <p:cNvPr id="10" name="Rectangle 9"/>
          <p:cNvSpPr/>
          <p:nvPr/>
        </p:nvSpPr>
        <p:spPr>
          <a:xfrm>
            <a:off x="7601502" y="4556048"/>
            <a:ext cx="3995646" cy="1477328"/>
          </a:xfrm>
          <a:prstGeom prst="rect">
            <a:avLst/>
          </a:prstGeom>
          <a:solidFill>
            <a:schemeClr val="accent1">
              <a:lumMod val="60000"/>
              <a:lumOff val="40000"/>
            </a:schemeClr>
          </a:solidFill>
        </p:spPr>
        <p:txBody>
          <a:bodyPr wrap="square">
            <a:spAutoFit/>
          </a:bodyPr>
          <a:lstStyle/>
          <a:p>
            <a:r>
              <a:rPr lang="en-GB" dirty="0" smtClean="0"/>
              <a:t>The resultant </a:t>
            </a:r>
            <a:r>
              <a:rPr lang="en-GB" b="1" dirty="0" smtClean="0"/>
              <a:t>is a surplus, </a:t>
            </a:r>
            <a:r>
              <a:rPr lang="en-GB" dirty="0" smtClean="0"/>
              <a:t>which represents a misallocation of resources (allocative inefficiency). This is a waste of scare resources and the producer ends up with unpurchased stock.</a:t>
            </a:r>
            <a:endParaRPr lang="en-GB" b="1" dirty="0"/>
          </a:p>
        </p:txBody>
      </p:sp>
      <p:sp>
        <p:nvSpPr>
          <p:cNvPr id="34" name="Rectangle 33"/>
          <p:cNvSpPr/>
          <p:nvPr/>
        </p:nvSpPr>
        <p:spPr>
          <a:xfrm>
            <a:off x="7598370" y="3488498"/>
            <a:ext cx="4270332" cy="923330"/>
          </a:xfrm>
          <a:prstGeom prst="rect">
            <a:avLst/>
          </a:prstGeom>
          <a:solidFill>
            <a:schemeClr val="accent6">
              <a:lumMod val="40000"/>
              <a:lumOff val="60000"/>
            </a:schemeClr>
          </a:solidFill>
        </p:spPr>
        <p:txBody>
          <a:bodyPr wrap="square">
            <a:spAutoFit/>
          </a:bodyPr>
          <a:lstStyle/>
          <a:p>
            <a:r>
              <a:rPr lang="en-GB" dirty="0" smtClean="0"/>
              <a:t>At this price level, the producers are willing to supply more than the consumers will demand.</a:t>
            </a:r>
            <a:endParaRPr lang="en-GB" dirty="0"/>
          </a:p>
        </p:txBody>
      </p:sp>
      <p:sp>
        <p:nvSpPr>
          <p:cNvPr id="35" name="Rectangle 34"/>
          <p:cNvSpPr/>
          <p:nvPr/>
        </p:nvSpPr>
        <p:spPr>
          <a:xfrm>
            <a:off x="7619088" y="2455172"/>
            <a:ext cx="4267200" cy="923330"/>
          </a:xfrm>
          <a:prstGeom prst="rect">
            <a:avLst/>
          </a:prstGeom>
          <a:solidFill>
            <a:schemeClr val="accent6">
              <a:lumMod val="40000"/>
              <a:lumOff val="60000"/>
            </a:schemeClr>
          </a:solidFill>
        </p:spPr>
        <p:txBody>
          <a:bodyPr wrap="square">
            <a:spAutoFit/>
          </a:bodyPr>
          <a:lstStyle/>
          <a:p>
            <a:r>
              <a:rPr lang="en-GB" dirty="0" smtClean="0"/>
              <a:t>When the diagram is read, at the price P1, the quantity demand is Qd and the quantity willing to be supplied by producers is Qs.</a:t>
            </a:r>
            <a:endParaRPr lang="en-GB" dirty="0"/>
          </a:p>
        </p:txBody>
      </p:sp>
      <p:cxnSp>
        <p:nvCxnSpPr>
          <p:cNvPr id="25" name="Straight Connector 24"/>
          <p:cNvCxnSpPr/>
          <p:nvPr/>
        </p:nvCxnSpPr>
        <p:spPr>
          <a:xfrm>
            <a:off x="4980709" y="2347978"/>
            <a:ext cx="0" cy="3657037"/>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720862" y="6032105"/>
            <a:ext cx="519694" cy="461665"/>
          </a:xfrm>
          <a:prstGeom prst="rect">
            <a:avLst/>
          </a:prstGeom>
          <a:noFill/>
        </p:spPr>
        <p:txBody>
          <a:bodyPr wrap="none" rtlCol="0">
            <a:spAutoFit/>
          </a:bodyPr>
          <a:lstStyle/>
          <a:p>
            <a:r>
              <a:rPr lang="en-GB" sz="2400" b="1" dirty="0" smtClean="0">
                <a:solidFill>
                  <a:srgbClr val="FF0000"/>
                </a:solidFill>
              </a:rPr>
              <a:t>Q</a:t>
            </a:r>
            <a:r>
              <a:rPr lang="en-GB" sz="2400" b="1" dirty="0">
                <a:solidFill>
                  <a:srgbClr val="FF0000"/>
                </a:solidFill>
              </a:rPr>
              <a:t>s</a:t>
            </a:r>
          </a:p>
        </p:txBody>
      </p:sp>
      <p:cxnSp>
        <p:nvCxnSpPr>
          <p:cNvPr id="17" name="Straight Arrow Connector 16"/>
          <p:cNvCxnSpPr/>
          <p:nvPr/>
        </p:nvCxnSpPr>
        <p:spPr>
          <a:xfrm>
            <a:off x="3352800" y="5304920"/>
            <a:ext cx="1524000" cy="0"/>
          </a:xfrm>
          <a:prstGeom prst="straightConnector1">
            <a:avLst/>
          </a:prstGeom>
          <a:ln w="571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671454" y="4969175"/>
            <a:ext cx="893193" cy="369332"/>
          </a:xfrm>
          <a:prstGeom prst="rect">
            <a:avLst/>
          </a:prstGeom>
          <a:noFill/>
        </p:spPr>
        <p:txBody>
          <a:bodyPr wrap="none" rtlCol="0">
            <a:spAutoFit/>
          </a:bodyPr>
          <a:lstStyle/>
          <a:p>
            <a:r>
              <a:rPr lang="en-GB" b="1" dirty="0" smtClean="0"/>
              <a:t>Surplus</a:t>
            </a:r>
            <a:endParaRPr lang="en-GB" b="1" dirty="0"/>
          </a:p>
        </p:txBody>
      </p:sp>
    </p:spTree>
    <p:extLst>
      <p:ext uri="{BB962C8B-B14F-4D97-AF65-F5344CB8AC3E}">
        <p14:creationId xmlns:p14="http://schemas.microsoft.com/office/powerpoint/2010/main" val="137940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barn(inVertical)">
                                      <p:cBhvr>
                                        <p:cTn id="10" dur="500"/>
                                        <p:tgtEl>
                                          <p:spTgt spid="29"/>
                                        </p:tgtEl>
                                      </p:cBhvr>
                                    </p:animEffect>
                                  </p:childTnLst>
                                </p:cTn>
                              </p:par>
                              <p:par>
                                <p:cTn id="11" presetID="16" presetClass="entr" presetSubtype="21"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down)">
                                      <p:cBhvr>
                                        <p:cTn id="21" dur="500"/>
                                        <p:tgtEl>
                                          <p:spTgt spid="23"/>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randombar(horizontal)">
                                      <p:cBhvr>
                                        <p:cTn id="29" dur="500"/>
                                        <p:tgtEl>
                                          <p:spTgt spid="21"/>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randombar(horizontal)">
                                      <p:cBhvr>
                                        <p:cTn id="34" dur="500"/>
                                        <p:tgtEl>
                                          <p:spTgt spid="3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down)">
                                      <p:cBhvr>
                                        <p:cTn id="39" dur="500"/>
                                        <p:tgtEl>
                                          <p:spTgt spid="24"/>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down)">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down)">
                                      <p:cBhvr>
                                        <p:cTn id="47" dur="500"/>
                                        <p:tgtEl>
                                          <p:spTgt spid="25"/>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wipe(down)">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circle(in)">
                                      <p:cBhvr>
                                        <p:cTn id="55" dur="2000"/>
                                        <p:tgtEl>
                                          <p:spTgt spid="34"/>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wipe(down)">
                                      <p:cBhvr>
                                        <p:cTn id="60" dur="500"/>
                                        <p:tgtEl>
                                          <p:spTgt spid="22"/>
                                        </p:tgtEl>
                                      </p:cBhvr>
                                    </p:animEffect>
                                  </p:childTnLst>
                                </p:cTn>
                              </p:par>
                              <p:par>
                                <p:cTn id="61" presetID="22" presetClass="entr" presetSubtype="4"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ipe(down)">
                                      <p:cBhvr>
                                        <p:cTn id="63" dur="5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wipe(down)">
                                      <p:cBhvr>
                                        <p:cTn id="6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P spid="19" grpId="0"/>
      <p:bldP spid="21" grpId="0" animBg="1"/>
      <p:bldP spid="29" grpId="0"/>
      <p:bldP spid="10" grpId="0" animBg="1"/>
      <p:bldP spid="34" grpId="0" animBg="1"/>
      <p:bldP spid="35" grpId="0" animBg="1"/>
      <p:bldP spid="26" grpId="0"/>
      <p:bldP spid="2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255591" y="545910"/>
            <a:ext cx="0" cy="5459105"/>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55591" y="6005015"/>
            <a:ext cx="5581627"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1315" y="545910"/>
            <a:ext cx="712054" cy="400110"/>
          </a:xfrm>
          <a:prstGeom prst="rect">
            <a:avLst/>
          </a:prstGeom>
          <a:noFill/>
        </p:spPr>
        <p:txBody>
          <a:bodyPr wrap="none" rtlCol="0">
            <a:spAutoFit/>
          </a:bodyPr>
          <a:lstStyle/>
          <a:p>
            <a:r>
              <a:rPr lang="en-GB" sz="2000" b="1" dirty="0" smtClean="0"/>
              <a:t>Price</a:t>
            </a:r>
            <a:endParaRPr lang="en-GB" sz="2000" b="1" dirty="0"/>
          </a:p>
        </p:txBody>
      </p:sp>
      <p:sp>
        <p:nvSpPr>
          <p:cNvPr id="9" name="TextBox 8"/>
          <p:cNvSpPr txBox="1"/>
          <p:nvPr/>
        </p:nvSpPr>
        <p:spPr>
          <a:xfrm>
            <a:off x="5784733" y="6032308"/>
            <a:ext cx="1311898" cy="461665"/>
          </a:xfrm>
          <a:prstGeom prst="rect">
            <a:avLst/>
          </a:prstGeom>
          <a:noFill/>
        </p:spPr>
        <p:txBody>
          <a:bodyPr wrap="none" rtlCol="0">
            <a:spAutoFit/>
          </a:bodyPr>
          <a:lstStyle/>
          <a:p>
            <a:r>
              <a:rPr lang="en-GB" sz="2400" b="1" dirty="0" smtClean="0"/>
              <a:t>Quantity</a:t>
            </a:r>
            <a:endParaRPr lang="en-GB" sz="2400" b="1" dirty="0"/>
          </a:p>
        </p:txBody>
      </p:sp>
      <p:cxnSp>
        <p:nvCxnSpPr>
          <p:cNvPr id="11" name="Straight Connector 10"/>
          <p:cNvCxnSpPr/>
          <p:nvPr/>
        </p:nvCxnSpPr>
        <p:spPr>
          <a:xfrm flipV="1">
            <a:off x="2006221" y="1253796"/>
            <a:ext cx="4107976" cy="405112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118959" y="762714"/>
            <a:ext cx="458780" cy="523220"/>
          </a:xfrm>
          <a:prstGeom prst="rect">
            <a:avLst/>
          </a:prstGeom>
          <a:noFill/>
        </p:spPr>
        <p:txBody>
          <a:bodyPr wrap="none" rtlCol="0">
            <a:spAutoFit/>
          </a:bodyPr>
          <a:lstStyle/>
          <a:p>
            <a:r>
              <a:rPr lang="en-GB" sz="2800" b="1" dirty="0"/>
              <a:t>S</a:t>
            </a:r>
            <a:r>
              <a:rPr lang="en-GB" sz="1600" b="1" dirty="0"/>
              <a:t>1</a:t>
            </a:r>
          </a:p>
        </p:txBody>
      </p:sp>
      <p:sp>
        <p:nvSpPr>
          <p:cNvPr id="18" name="TextBox 17"/>
          <p:cNvSpPr txBox="1"/>
          <p:nvPr/>
        </p:nvSpPr>
        <p:spPr>
          <a:xfrm>
            <a:off x="700620" y="3899842"/>
            <a:ext cx="498855" cy="461665"/>
          </a:xfrm>
          <a:prstGeom prst="rect">
            <a:avLst/>
          </a:prstGeom>
          <a:noFill/>
        </p:spPr>
        <p:txBody>
          <a:bodyPr wrap="none" rtlCol="0">
            <a:spAutoFit/>
          </a:bodyPr>
          <a:lstStyle/>
          <a:p>
            <a:r>
              <a:rPr lang="en-GB" sz="2400" dirty="0" smtClean="0"/>
              <a:t>P1</a:t>
            </a:r>
            <a:endParaRPr lang="en-GB" sz="2400" dirty="0"/>
          </a:p>
        </p:txBody>
      </p:sp>
      <p:sp>
        <p:nvSpPr>
          <p:cNvPr id="19" name="TextBox 18"/>
          <p:cNvSpPr txBox="1"/>
          <p:nvPr/>
        </p:nvSpPr>
        <p:spPr>
          <a:xfrm>
            <a:off x="4709359" y="6002413"/>
            <a:ext cx="561372" cy="461665"/>
          </a:xfrm>
          <a:prstGeom prst="rect">
            <a:avLst/>
          </a:prstGeom>
          <a:noFill/>
        </p:spPr>
        <p:txBody>
          <a:bodyPr wrap="none" rtlCol="0">
            <a:spAutoFit/>
          </a:bodyPr>
          <a:lstStyle/>
          <a:p>
            <a:r>
              <a:rPr lang="en-GB" sz="2400" b="1" dirty="0" smtClean="0">
                <a:solidFill>
                  <a:srgbClr val="0070C0"/>
                </a:solidFill>
              </a:rPr>
              <a:t>Q</a:t>
            </a:r>
            <a:r>
              <a:rPr lang="en-GB" sz="2400" b="1" dirty="0">
                <a:solidFill>
                  <a:srgbClr val="0070C0"/>
                </a:solidFill>
              </a:rPr>
              <a:t>d</a:t>
            </a:r>
          </a:p>
        </p:txBody>
      </p:sp>
      <p:sp>
        <p:nvSpPr>
          <p:cNvPr id="20" name="TextBox 19"/>
          <p:cNvSpPr txBox="1"/>
          <p:nvPr/>
        </p:nvSpPr>
        <p:spPr>
          <a:xfrm>
            <a:off x="7625288" y="395785"/>
            <a:ext cx="3552038" cy="646331"/>
          </a:xfrm>
          <a:prstGeom prst="rect">
            <a:avLst/>
          </a:prstGeom>
          <a:solidFill>
            <a:schemeClr val="accent6">
              <a:lumMod val="40000"/>
              <a:lumOff val="60000"/>
            </a:schemeClr>
          </a:solidFill>
        </p:spPr>
        <p:txBody>
          <a:bodyPr wrap="square" rtlCol="0">
            <a:spAutoFit/>
          </a:bodyPr>
          <a:lstStyle/>
          <a:p>
            <a:r>
              <a:rPr lang="en-GB" sz="3600" dirty="0" smtClean="0"/>
              <a:t>Price Set Too Low</a:t>
            </a:r>
            <a:endParaRPr lang="en-GB" sz="3600" dirty="0"/>
          </a:p>
        </p:txBody>
      </p:sp>
      <p:sp>
        <p:nvSpPr>
          <p:cNvPr id="21" name="TextBox 20"/>
          <p:cNvSpPr txBox="1"/>
          <p:nvPr/>
        </p:nvSpPr>
        <p:spPr>
          <a:xfrm>
            <a:off x="7619088" y="1285934"/>
            <a:ext cx="4249614" cy="1015663"/>
          </a:xfrm>
          <a:prstGeom prst="rect">
            <a:avLst/>
          </a:prstGeom>
          <a:solidFill>
            <a:schemeClr val="accent6">
              <a:lumMod val="40000"/>
              <a:lumOff val="60000"/>
            </a:schemeClr>
          </a:solidFill>
        </p:spPr>
        <p:txBody>
          <a:bodyPr wrap="square" rtlCol="0">
            <a:spAutoFit/>
          </a:bodyPr>
          <a:lstStyle/>
          <a:p>
            <a:r>
              <a:rPr lang="en-GB" sz="2000" dirty="0" smtClean="0"/>
              <a:t>When the state lacks information to set a price where demand=supply, then a </a:t>
            </a:r>
            <a:r>
              <a:rPr lang="en-GB" sz="2000" b="1" dirty="0" smtClean="0"/>
              <a:t>disequilibrium </a:t>
            </a:r>
            <a:r>
              <a:rPr lang="en-GB" sz="2000" dirty="0" smtClean="0"/>
              <a:t>will occur.</a:t>
            </a:r>
            <a:endParaRPr lang="en-GB" sz="2000" dirty="0"/>
          </a:p>
        </p:txBody>
      </p:sp>
      <p:cxnSp>
        <p:nvCxnSpPr>
          <p:cNvPr id="23" name="Straight Connector 22"/>
          <p:cNvCxnSpPr/>
          <p:nvPr/>
        </p:nvCxnSpPr>
        <p:spPr>
          <a:xfrm>
            <a:off x="1270545" y="4130675"/>
            <a:ext cx="3710164" cy="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16615" y="4130675"/>
            <a:ext cx="0" cy="187434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2179987" y="1192773"/>
            <a:ext cx="3977094" cy="417317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145711" y="5393235"/>
            <a:ext cx="527709" cy="523220"/>
          </a:xfrm>
          <a:prstGeom prst="rect">
            <a:avLst/>
          </a:prstGeom>
          <a:noFill/>
        </p:spPr>
        <p:txBody>
          <a:bodyPr wrap="none" rtlCol="0">
            <a:spAutoFit/>
          </a:bodyPr>
          <a:lstStyle/>
          <a:p>
            <a:r>
              <a:rPr lang="en-GB" sz="2800" b="1" dirty="0" smtClean="0"/>
              <a:t>D</a:t>
            </a:r>
            <a:r>
              <a:rPr lang="en-GB" b="1" dirty="0" smtClean="0"/>
              <a:t>1</a:t>
            </a:r>
            <a:endParaRPr lang="en-GB" b="1" dirty="0"/>
          </a:p>
        </p:txBody>
      </p:sp>
      <p:sp>
        <p:nvSpPr>
          <p:cNvPr id="10" name="Rectangle 9"/>
          <p:cNvSpPr/>
          <p:nvPr/>
        </p:nvSpPr>
        <p:spPr>
          <a:xfrm>
            <a:off x="7622308" y="4798823"/>
            <a:ext cx="4261762" cy="1754326"/>
          </a:xfrm>
          <a:prstGeom prst="rect">
            <a:avLst/>
          </a:prstGeom>
          <a:solidFill>
            <a:schemeClr val="accent1">
              <a:lumMod val="60000"/>
              <a:lumOff val="40000"/>
            </a:schemeClr>
          </a:solidFill>
        </p:spPr>
        <p:txBody>
          <a:bodyPr wrap="square">
            <a:spAutoFit/>
          </a:bodyPr>
          <a:lstStyle/>
          <a:p>
            <a:r>
              <a:rPr lang="en-GB" dirty="0" smtClean="0"/>
              <a:t>The resultant </a:t>
            </a:r>
            <a:r>
              <a:rPr lang="en-GB" b="1" dirty="0" smtClean="0"/>
              <a:t>is a shortage, </a:t>
            </a:r>
            <a:r>
              <a:rPr lang="en-GB" dirty="0" smtClean="0"/>
              <a:t>which represents a misallocation of resources (allocative inefficiency). Demand is not satisfied, as there is too much, and there is not enough profit to incentivise enough supply to establish an equilibrium.</a:t>
            </a:r>
            <a:endParaRPr lang="en-GB" b="1" dirty="0"/>
          </a:p>
        </p:txBody>
      </p:sp>
      <p:sp>
        <p:nvSpPr>
          <p:cNvPr id="34" name="Rectangle 33"/>
          <p:cNvSpPr/>
          <p:nvPr/>
        </p:nvSpPr>
        <p:spPr>
          <a:xfrm>
            <a:off x="7613738" y="3488498"/>
            <a:ext cx="4270332" cy="1200329"/>
          </a:xfrm>
          <a:prstGeom prst="rect">
            <a:avLst/>
          </a:prstGeom>
          <a:solidFill>
            <a:schemeClr val="accent6">
              <a:lumMod val="40000"/>
              <a:lumOff val="60000"/>
            </a:schemeClr>
          </a:solidFill>
        </p:spPr>
        <p:txBody>
          <a:bodyPr wrap="square">
            <a:spAutoFit/>
          </a:bodyPr>
          <a:lstStyle/>
          <a:p>
            <a:r>
              <a:rPr lang="en-GB" dirty="0" smtClean="0"/>
              <a:t>At this price level, the producers are not incentivised to supply enough to meet demand, where as the consumers would demand too much at this low price.</a:t>
            </a:r>
            <a:endParaRPr lang="en-GB" dirty="0"/>
          </a:p>
        </p:txBody>
      </p:sp>
      <p:sp>
        <p:nvSpPr>
          <p:cNvPr id="35" name="Rectangle 34"/>
          <p:cNvSpPr/>
          <p:nvPr/>
        </p:nvSpPr>
        <p:spPr>
          <a:xfrm>
            <a:off x="7619088" y="2455172"/>
            <a:ext cx="4267200" cy="923330"/>
          </a:xfrm>
          <a:prstGeom prst="rect">
            <a:avLst/>
          </a:prstGeom>
          <a:solidFill>
            <a:schemeClr val="accent6">
              <a:lumMod val="40000"/>
              <a:lumOff val="60000"/>
            </a:schemeClr>
          </a:solidFill>
        </p:spPr>
        <p:txBody>
          <a:bodyPr wrap="square">
            <a:spAutoFit/>
          </a:bodyPr>
          <a:lstStyle/>
          <a:p>
            <a:r>
              <a:rPr lang="en-GB" dirty="0" smtClean="0"/>
              <a:t>When the diagram is read, at the price P1, the quantity demand is Qd and the quantity willing to be supplied by producers is Qs.</a:t>
            </a:r>
            <a:endParaRPr lang="en-GB" dirty="0"/>
          </a:p>
        </p:txBody>
      </p:sp>
      <p:cxnSp>
        <p:nvCxnSpPr>
          <p:cNvPr id="25" name="Straight Connector 24"/>
          <p:cNvCxnSpPr/>
          <p:nvPr/>
        </p:nvCxnSpPr>
        <p:spPr>
          <a:xfrm>
            <a:off x="4980709" y="4130675"/>
            <a:ext cx="0" cy="187434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956768" y="6028409"/>
            <a:ext cx="519694" cy="461665"/>
          </a:xfrm>
          <a:prstGeom prst="rect">
            <a:avLst/>
          </a:prstGeom>
          <a:noFill/>
        </p:spPr>
        <p:txBody>
          <a:bodyPr wrap="none" rtlCol="0">
            <a:spAutoFit/>
          </a:bodyPr>
          <a:lstStyle/>
          <a:p>
            <a:r>
              <a:rPr lang="en-GB" sz="2400" b="1" dirty="0" smtClean="0">
                <a:solidFill>
                  <a:srgbClr val="FF0000"/>
                </a:solidFill>
              </a:rPr>
              <a:t>Q</a:t>
            </a:r>
            <a:r>
              <a:rPr lang="en-GB" sz="2400" b="1" dirty="0">
                <a:solidFill>
                  <a:srgbClr val="FF0000"/>
                </a:solidFill>
              </a:rPr>
              <a:t>s</a:t>
            </a:r>
          </a:p>
        </p:txBody>
      </p:sp>
      <p:cxnSp>
        <p:nvCxnSpPr>
          <p:cNvPr id="17" name="Straight Arrow Connector 16"/>
          <p:cNvCxnSpPr/>
          <p:nvPr/>
        </p:nvCxnSpPr>
        <p:spPr>
          <a:xfrm>
            <a:off x="3352800" y="5304920"/>
            <a:ext cx="1524000" cy="0"/>
          </a:xfrm>
          <a:prstGeom prst="straightConnector1">
            <a:avLst/>
          </a:prstGeom>
          <a:ln w="571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609270" y="4969175"/>
            <a:ext cx="1035925" cy="369332"/>
          </a:xfrm>
          <a:prstGeom prst="rect">
            <a:avLst/>
          </a:prstGeom>
          <a:noFill/>
        </p:spPr>
        <p:txBody>
          <a:bodyPr wrap="none" rtlCol="0">
            <a:spAutoFit/>
          </a:bodyPr>
          <a:lstStyle/>
          <a:p>
            <a:r>
              <a:rPr lang="en-GB" b="1" dirty="0" smtClean="0"/>
              <a:t>Shortage</a:t>
            </a:r>
            <a:endParaRPr lang="en-GB" b="1" dirty="0"/>
          </a:p>
        </p:txBody>
      </p:sp>
    </p:spTree>
    <p:extLst>
      <p:ext uri="{BB962C8B-B14F-4D97-AF65-F5344CB8AC3E}">
        <p14:creationId xmlns:p14="http://schemas.microsoft.com/office/powerpoint/2010/main" val="427711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barn(inVertical)">
                                      <p:cBhvr>
                                        <p:cTn id="10" dur="500"/>
                                        <p:tgtEl>
                                          <p:spTgt spid="29"/>
                                        </p:tgtEl>
                                      </p:cBhvr>
                                    </p:animEffect>
                                  </p:childTnLst>
                                </p:cTn>
                              </p:par>
                              <p:par>
                                <p:cTn id="11" presetID="16" presetClass="entr" presetSubtype="21"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down)">
                                      <p:cBhvr>
                                        <p:cTn id="21" dur="500"/>
                                        <p:tgtEl>
                                          <p:spTgt spid="23"/>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randombar(horizontal)">
                                      <p:cBhvr>
                                        <p:cTn id="29" dur="500"/>
                                        <p:tgtEl>
                                          <p:spTgt spid="21"/>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randombar(horizontal)">
                                      <p:cBhvr>
                                        <p:cTn id="34" dur="500"/>
                                        <p:tgtEl>
                                          <p:spTgt spid="3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down)">
                                      <p:cBhvr>
                                        <p:cTn id="39" dur="500"/>
                                        <p:tgtEl>
                                          <p:spTgt spid="24"/>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down)">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down)">
                                      <p:cBhvr>
                                        <p:cTn id="47" dur="500"/>
                                        <p:tgtEl>
                                          <p:spTgt spid="25"/>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wipe(down)">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circle(in)">
                                      <p:cBhvr>
                                        <p:cTn id="55" dur="2000"/>
                                        <p:tgtEl>
                                          <p:spTgt spid="34"/>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wipe(down)">
                                      <p:cBhvr>
                                        <p:cTn id="60" dur="500"/>
                                        <p:tgtEl>
                                          <p:spTgt spid="22"/>
                                        </p:tgtEl>
                                      </p:cBhvr>
                                    </p:animEffect>
                                  </p:childTnLst>
                                </p:cTn>
                              </p:par>
                              <p:par>
                                <p:cTn id="61" presetID="22" presetClass="entr" presetSubtype="4"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ipe(down)">
                                      <p:cBhvr>
                                        <p:cTn id="63" dur="5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wipe(down)">
                                      <p:cBhvr>
                                        <p:cTn id="6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P spid="19" grpId="0"/>
      <p:bldP spid="21" grpId="0" animBg="1"/>
      <p:bldP spid="29" grpId="0"/>
      <p:bldP spid="10" grpId="0" animBg="1"/>
      <p:bldP spid="34" grpId="0" animBg="1"/>
      <p:bldP spid="35" grpId="0" animBg="1"/>
      <p:bldP spid="26"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6207" t="34283" r="2940" b="29897"/>
          <a:stretch/>
        </p:blipFill>
        <p:spPr bwMode="auto">
          <a:xfrm>
            <a:off x="218363" y="1733266"/>
            <a:ext cx="11768919" cy="2620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45408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67928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144" y="1521529"/>
            <a:ext cx="11513711" cy="4351338"/>
          </a:xfrm>
        </p:spPr>
        <p:txBody>
          <a:bodyPr>
            <a:noAutofit/>
          </a:bodyPr>
          <a:lstStyle/>
          <a:p>
            <a:r>
              <a:rPr lang="en-GB" sz="4000" b="1" dirty="0">
                <a:solidFill>
                  <a:srgbClr val="C00000"/>
                </a:solidFill>
              </a:rPr>
              <a:t>Lo1: </a:t>
            </a:r>
            <a:r>
              <a:rPr lang="en-GB" sz="4000" b="1" dirty="0" smtClean="0">
                <a:solidFill>
                  <a:srgbClr val="C00000"/>
                </a:solidFill>
              </a:rPr>
              <a:t>Explain the differences between a capitalist and command economy.</a:t>
            </a:r>
            <a:endParaRPr lang="en-GB" sz="4000" b="1" i="1" dirty="0">
              <a:solidFill>
                <a:srgbClr val="C00000"/>
              </a:solidFill>
            </a:endParaRPr>
          </a:p>
          <a:p>
            <a:endParaRPr lang="en-GB" sz="4000" b="1" dirty="0"/>
          </a:p>
          <a:p>
            <a:r>
              <a:rPr lang="en-GB" sz="4000" b="1" dirty="0" smtClean="0">
                <a:solidFill>
                  <a:srgbClr val="0070C0"/>
                </a:solidFill>
              </a:rPr>
              <a:t>Lo2: Outline the theories of Smith, Marx and Hayek.</a:t>
            </a:r>
          </a:p>
          <a:p>
            <a:endParaRPr lang="en-GB" sz="4000" b="1" dirty="0">
              <a:solidFill>
                <a:srgbClr val="0070C0"/>
              </a:solidFill>
            </a:endParaRPr>
          </a:p>
          <a:p>
            <a:r>
              <a:rPr lang="en-GB" sz="4000" b="1" dirty="0" smtClean="0">
                <a:solidFill>
                  <a:schemeClr val="accent6">
                    <a:lumMod val="75000"/>
                  </a:schemeClr>
                </a:solidFill>
              </a:rPr>
              <a:t>Lo3: Evaluate the advantages and disadvantages of each economic system.</a:t>
            </a:r>
            <a:endParaRPr lang="en-GB" sz="4000" b="1" dirty="0" smtClean="0"/>
          </a:p>
        </p:txBody>
      </p:sp>
      <p:sp>
        <p:nvSpPr>
          <p:cNvPr id="4" name="Rectangle 3"/>
          <p:cNvSpPr/>
          <p:nvPr/>
        </p:nvSpPr>
        <p:spPr>
          <a:xfrm>
            <a:off x="2279576" y="382669"/>
            <a:ext cx="7632848" cy="923330"/>
          </a:xfrm>
          <a:prstGeom prst="rect">
            <a:avLst/>
          </a:prstGeom>
          <a:noFill/>
        </p:spPr>
        <p:txBody>
          <a:bodyPr wrap="squar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LEARNING OBJECTIVES</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78198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105835"/>
            <a:ext cx="6096000" cy="1754326"/>
          </a:xfrm>
          <a:prstGeom prst="rect">
            <a:avLst/>
          </a:prstGeom>
        </p:spPr>
        <p:txBody>
          <a:bodyPr>
            <a:spAutoFit/>
          </a:bodyPr>
          <a:lstStyle/>
          <a:p>
            <a:r>
              <a:rPr lang="en-GB" dirty="0">
                <a:hlinkClick r:id="rId2"/>
              </a:rPr>
              <a:t>https://</a:t>
            </a:r>
            <a:r>
              <a:rPr lang="en-GB" dirty="0" smtClean="0">
                <a:hlinkClick r:id="rId2"/>
              </a:rPr>
              <a:t>www.youtube.com/watch?v=QwqnRYPcrl0&amp;feature=youtu.be</a:t>
            </a:r>
            <a:endParaRPr lang="en-GB" dirty="0" smtClean="0"/>
          </a:p>
          <a:p>
            <a:endParaRPr lang="en-GB" dirty="0"/>
          </a:p>
          <a:p>
            <a:r>
              <a:rPr lang="en-GB" dirty="0" smtClean="0"/>
              <a:t>Free market v socialist RAP 2019</a:t>
            </a:r>
          </a:p>
          <a:p>
            <a:endParaRPr lang="en-GB" dirty="0"/>
          </a:p>
          <a:p>
            <a:r>
              <a:rPr lang="en-GB" dirty="0" smtClean="0"/>
              <a:t>10 minutes… good pros and cons of each,</a:t>
            </a:r>
            <a:endParaRPr lang="en-GB" dirty="0"/>
          </a:p>
        </p:txBody>
      </p:sp>
    </p:spTree>
    <p:extLst>
      <p:ext uri="{BB962C8B-B14F-4D97-AF65-F5344CB8AC3E}">
        <p14:creationId xmlns:p14="http://schemas.microsoft.com/office/powerpoint/2010/main" val="3729492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385508" y="208745"/>
            <a:ext cx="11467527" cy="1569660"/>
          </a:xfrm>
          <a:prstGeom prst="rect">
            <a:avLst/>
          </a:prstGeom>
          <a:noFill/>
        </p:spPr>
        <p:txBody>
          <a:bodyPr wrap="square" lIns="91440" tIns="45720" rIns="91440" bIns="45720">
            <a:spAutoFit/>
          </a:bodyPr>
          <a:lstStyle/>
          <a:p>
            <a:pPr algn="ctr"/>
            <a:r>
              <a:rPr lang="en-US" sz="9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WHO SAID IT…?</a:t>
            </a:r>
            <a:endParaRPr lang="en-US" sz="9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3" name="Picture 2" descr="https://sidvents.files.wordpress.com/2013/04/carl-marx.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9810" y="3898623"/>
            <a:ext cx="2281555" cy="2494280"/>
          </a:xfrm>
          <a:prstGeom prst="rect">
            <a:avLst/>
          </a:prstGeom>
          <a:noFill/>
          <a:extLst/>
        </p:spPr>
      </p:pic>
      <p:pic>
        <p:nvPicPr>
          <p:cNvPr id="4" name="Picture 3" descr="https://libwebspace.library.cmu.edu/posnercenter/sp09/subcontents/images/adam%20smith%20phot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9524" y="3898623"/>
            <a:ext cx="2149869" cy="2401859"/>
          </a:xfrm>
          <a:prstGeom prst="rect">
            <a:avLst/>
          </a:prstGeom>
          <a:noFill/>
          <a:extLst/>
        </p:spPr>
      </p:pic>
      <p:pic>
        <p:nvPicPr>
          <p:cNvPr id="5" name="Picture 4" descr="http://economicstudents.com/wp-content/uploads/2013/05/3845_friedrich-hayek-1330309138.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36564" y="3898623"/>
            <a:ext cx="2297430" cy="2531110"/>
          </a:xfrm>
          <a:prstGeom prst="rect">
            <a:avLst/>
          </a:prstGeom>
          <a:noFill/>
          <a:ln>
            <a:noFill/>
          </a:ln>
        </p:spPr>
      </p:pic>
      <p:sp>
        <p:nvSpPr>
          <p:cNvPr id="6" name="Rectangle 5"/>
          <p:cNvSpPr/>
          <p:nvPr/>
        </p:nvSpPr>
        <p:spPr>
          <a:xfrm>
            <a:off x="3048000" y="2459504"/>
            <a:ext cx="6096000" cy="646331"/>
          </a:xfrm>
          <a:prstGeom prst="rect">
            <a:avLst/>
          </a:prstGeom>
        </p:spPr>
        <p:txBody>
          <a:bodyPr>
            <a:spAutoFit/>
          </a:bodyPr>
          <a:lstStyle/>
          <a:p>
            <a:r>
              <a:rPr lang="en-GB" dirty="0" smtClean="0"/>
              <a:t>KAHOOT: https</a:t>
            </a:r>
            <a:r>
              <a:rPr lang="en-GB" dirty="0"/>
              <a:t>://create.kahoot.it/l/#quiz/61e41ad9-5b87-4f8f-9966-5e2e8844faec</a:t>
            </a:r>
          </a:p>
        </p:txBody>
      </p:sp>
    </p:spTree>
    <p:extLst>
      <p:ext uri="{BB962C8B-B14F-4D97-AF65-F5344CB8AC3E}">
        <p14:creationId xmlns:p14="http://schemas.microsoft.com/office/powerpoint/2010/main" val="7935407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385508" y="1611501"/>
            <a:ext cx="11123320" cy="2062103"/>
          </a:xfrm>
          <a:prstGeom prst="rect">
            <a:avLst/>
          </a:prstGeom>
        </p:spPr>
        <p:txBody>
          <a:bodyPr wrap="square">
            <a:spAutoFit/>
          </a:bodyPr>
          <a:lstStyle/>
          <a:p>
            <a:r>
              <a:rPr lang="en-GB" sz="3200" b="1" dirty="0" smtClean="0"/>
              <a:t>1. Private </a:t>
            </a:r>
            <a:r>
              <a:rPr lang="en-GB" sz="3200" b="1" dirty="0"/>
              <a:t>property has made us so stupid and partial that an object is only ours when we have it, when it exists for us as capital … Thus all the physical and intellectual senses have been replaced by … the sense of having.</a:t>
            </a:r>
            <a:endParaRPr lang="en-GB" sz="3200" i="1" dirty="0"/>
          </a:p>
        </p:txBody>
      </p:sp>
    </p:spTree>
    <p:extLst>
      <p:ext uri="{BB962C8B-B14F-4D97-AF65-F5344CB8AC3E}">
        <p14:creationId xmlns:p14="http://schemas.microsoft.com/office/powerpoint/2010/main" val="13816956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843418" y="812858"/>
            <a:ext cx="10066751" cy="1569660"/>
          </a:xfrm>
          <a:prstGeom prst="rect">
            <a:avLst/>
          </a:prstGeom>
        </p:spPr>
        <p:txBody>
          <a:bodyPr wrap="square">
            <a:spAutoFit/>
          </a:bodyPr>
          <a:lstStyle/>
          <a:p>
            <a:r>
              <a:rPr lang="en-GB" sz="3200" dirty="0" smtClean="0"/>
              <a:t>2.</a:t>
            </a:r>
            <a:r>
              <a:rPr lang="en-GB" sz="3200" b="1" dirty="0" smtClean="0"/>
              <a:t>It </a:t>
            </a:r>
            <a:r>
              <a:rPr lang="en-GB" sz="3200" b="1" dirty="0"/>
              <a:t>is not from the benevolence of the butcher, the brewer, or the baker</a:t>
            </a:r>
            <a:r>
              <a:rPr lang="en-GB" sz="3200" dirty="0"/>
              <a:t> </a:t>
            </a:r>
            <a:r>
              <a:rPr lang="en-GB" sz="3200" b="1" dirty="0"/>
              <a:t>that we expect our dinner, but from their regard to their own interest</a:t>
            </a:r>
            <a:r>
              <a:rPr lang="en-GB" sz="3200" dirty="0"/>
              <a:t>. </a:t>
            </a:r>
          </a:p>
        </p:txBody>
      </p:sp>
    </p:spTree>
    <p:extLst>
      <p:ext uri="{BB962C8B-B14F-4D97-AF65-F5344CB8AC3E}">
        <p14:creationId xmlns:p14="http://schemas.microsoft.com/office/powerpoint/2010/main" val="40294342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068887" y="1991018"/>
            <a:ext cx="8338159" cy="1077218"/>
          </a:xfrm>
          <a:prstGeom prst="rect">
            <a:avLst/>
          </a:prstGeom>
        </p:spPr>
        <p:txBody>
          <a:bodyPr wrap="square">
            <a:spAutoFit/>
          </a:bodyPr>
          <a:lstStyle/>
          <a:p>
            <a:r>
              <a:rPr lang="en-GB" sz="3200" b="1" dirty="0" smtClean="0"/>
              <a:t>3. The </a:t>
            </a:r>
            <a:r>
              <a:rPr lang="en-GB" sz="3200" b="1" dirty="0"/>
              <a:t>more the state "plans" the more difficult planning becomes for the individual.</a:t>
            </a:r>
            <a:endParaRPr lang="en-GB" sz="3200" dirty="0"/>
          </a:p>
        </p:txBody>
      </p:sp>
    </p:spTree>
    <p:extLst>
      <p:ext uri="{BB962C8B-B14F-4D97-AF65-F5344CB8AC3E}">
        <p14:creationId xmlns:p14="http://schemas.microsoft.com/office/powerpoint/2010/main" val="29244930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442586" y="459990"/>
            <a:ext cx="10317271" cy="2246769"/>
          </a:xfrm>
          <a:prstGeom prst="rect">
            <a:avLst/>
          </a:prstGeom>
        </p:spPr>
        <p:txBody>
          <a:bodyPr wrap="square">
            <a:spAutoFit/>
          </a:bodyPr>
          <a:lstStyle/>
          <a:p>
            <a:r>
              <a:rPr lang="en-GB" sz="2800" dirty="0" smtClean="0"/>
              <a:t>4. The </a:t>
            </a:r>
            <a:r>
              <a:rPr lang="en-GB" sz="2800" dirty="0"/>
              <a:t>worker's existence is thus brought under the same condition as the existence of every other commodity. The worker has become a commodity, and it is a bit of luck for him if he can find a buyer, And the demand on which the life of the worker depends, depends on the whim of the rich and the capitalists.</a:t>
            </a:r>
          </a:p>
        </p:txBody>
      </p:sp>
    </p:spTree>
    <p:extLst>
      <p:ext uri="{BB962C8B-B14F-4D97-AF65-F5344CB8AC3E}">
        <p14:creationId xmlns:p14="http://schemas.microsoft.com/office/powerpoint/2010/main" val="25279163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99192" y="573437"/>
            <a:ext cx="11487592" cy="1815882"/>
          </a:xfrm>
          <a:prstGeom prst="rect">
            <a:avLst/>
          </a:prstGeom>
        </p:spPr>
        <p:txBody>
          <a:bodyPr wrap="square">
            <a:spAutoFit/>
          </a:bodyPr>
          <a:lstStyle/>
          <a:p>
            <a:r>
              <a:rPr lang="en-GB" sz="2800" b="1" dirty="0" smtClean="0"/>
              <a:t>5. Whenever </a:t>
            </a:r>
            <a:r>
              <a:rPr lang="en-GB" sz="2800" b="1" dirty="0"/>
              <a:t>the legislature attempts to regulate the differences between masters and their</a:t>
            </a:r>
            <a:r>
              <a:rPr lang="en-GB" sz="2800" dirty="0"/>
              <a:t> </a:t>
            </a:r>
            <a:r>
              <a:rPr lang="en-GB" sz="2800" b="1" dirty="0"/>
              <a:t>workmen,</a:t>
            </a:r>
            <a:r>
              <a:rPr lang="en-GB" sz="2800" dirty="0"/>
              <a:t> </a:t>
            </a:r>
            <a:r>
              <a:rPr lang="en-GB" sz="2800" dirty="0" smtClean="0"/>
              <a:t>it is always to the benefit of the </a:t>
            </a:r>
            <a:r>
              <a:rPr lang="en-GB" sz="2800" dirty="0"/>
              <a:t>masters. When the regulation, therefore, is in </a:t>
            </a:r>
            <a:r>
              <a:rPr lang="en-GB" sz="2800" dirty="0" smtClean="0"/>
              <a:t>favour </a:t>
            </a:r>
            <a:r>
              <a:rPr lang="en-GB" sz="2800" dirty="0"/>
              <a:t>of the workmen, it is always just and equitable; but it is sometimes otherwise when in </a:t>
            </a:r>
            <a:r>
              <a:rPr lang="en-GB" sz="2800" dirty="0" err="1"/>
              <a:t>favor</a:t>
            </a:r>
            <a:r>
              <a:rPr lang="en-GB" sz="2800" dirty="0"/>
              <a:t> of the masters.</a:t>
            </a:r>
          </a:p>
        </p:txBody>
      </p:sp>
    </p:spTree>
    <p:extLst>
      <p:ext uri="{BB962C8B-B14F-4D97-AF65-F5344CB8AC3E}">
        <p14:creationId xmlns:p14="http://schemas.microsoft.com/office/powerpoint/2010/main" val="4562325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600784" y="799620"/>
            <a:ext cx="10271808" cy="1815882"/>
          </a:xfrm>
          <a:prstGeom prst="rect">
            <a:avLst/>
          </a:prstGeom>
        </p:spPr>
        <p:txBody>
          <a:bodyPr wrap="square">
            <a:spAutoFit/>
          </a:bodyPr>
          <a:lstStyle/>
          <a:p>
            <a:r>
              <a:rPr lang="en-GB" sz="2800" b="1" dirty="0" smtClean="0"/>
              <a:t>6. Communism </a:t>
            </a:r>
            <a:r>
              <a:rPr lang="en-GB" sz="2800" b="1" dirty="0"/>
              <a:t>is for us not a state of affairs which is to be established, an ideal to which reality [will] have to adjust itself. We call communism the real movement which abolishes the present state of things.</a:t>
            </a:r>
            <a:endParaRPr lang="en-GB" sz="2800" dirty="0"/>
          </a:p>
        </p:txBody>
      </p:sp>
    </p:spTree>
    <p:extLst>
      <p:ext uri="{BB962C8B-B14F-4D97-AF65-F5344CB8AC3E}">
        <p14:creationId xmlns:p14="http://schemas.microsoft.com/office/powerpoint/2010/main" val="1754202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nfobeautiful4.s3.amazonaws.com/2015/05/1276_left_right_world.png"/>
          <p:cNvPicPr>
            <a:picLocks noChangeAspect="1" noChangeArrowheads="1"/>
          </p:cNvPicPr>
          <p:nvPr/>
        </p:nvPicPr>
        <p:blipFill rotWithShape="1">
          <a:blip r:embed="rId2">
            <a:extLst>
              <a:ext uri="{28A0092B-C50C-407E-A947-70E740481C1C}">
                <a14:useLocalDpi xmlns:a14="http://schemas.microsoft.com/office/drawing/2010/main" val="0"/>
              </a:ext>
            </a:extLst>
          </a:blip>
          <a:srcRect b="12211"/>
          <a:stretch/>
        </p:blipFill>
        <p:spPr bwMode="auto">
          <a:xfrm>
            <a:off x="109184" y="40944"/>
            <a:ext cx="12010030" cy="6706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9670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741995" y="1553320"/>
            <a:ext cx="6619697" cy="646331"/>
          </a:xfrm>
          <a:prstGeom prst="rect">
            <a:avLst/>
          </a:prstGeom>
        </p:spPr>
        <p:txBody>
          <a:bodyPr wrap="none">
            <a:spAutoFit/>
          </a:bodyPr>
          <a:lstStyle/>
          <a:p>
            <a:r>
              <a:rPr lang="en-GB" sz="3600" b="1" dirty="0" smtClean="0"/>
              <a:t>7. It </a:t>
            </a:r>
            <a:r>
              <a:rPr lang="en-GB" sz="3600" b="1" dirty="0"/>
              <a:t>was from Hayek that I began.</a:t>
            </a:r>
            <a:endParaRPr lang="en-GB" sz="3600" dirty="0"/>
          </a:p>
        </p:txBody>
      </p:sp>
    </p:spTree>
    <p:extLst>
      <p:ext uri="{BB962C8B-B14F-4D97-AF65-F5344CB8AC3E}">
        <p14:creationId xmlns:p14="http://schemas.microsoft.com/office/powerpoint/2010/main" val="4943693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216970" y="601342"/>
            <a:ext cx="11751037" cy="646331"/>
          </a:xfrm>
          <a:prstGeom prst="rect">
            <a:avLst/>
          </a:prstGeom>
        </p:spPr>
        <p:txBody>
          <a:bodyPr wrap="none">
            <a:spAutoFit/>
          </a:bodyPr>
          <a:lstStyle/>
          <a:p>
            <a:r>
              <a:rPr lang="en-GB" sz="3600" b="1" dirty="0" smtClean="0"/>
              <a:t>8. Consumption</a:t>
            </a:r>
            <a:r>
              <a:rPr lang="en-GB" sz="3600" b="1" dirty="0"/>
              <a:t> is the sole end and purpose of all </a:t>
            </a:r>
            <a:r>
              <a:rPr lang="en-GB" sz="3600" b="1" dirty="0">
                <a:hlinkClick r:id="rId2" tooltip="w:production"/>
              </a:rPr>
              <a:t>production</a:t>
            </a:r>
            <a:endParaRPr lang="en-GB" sz="3600" dirty="0"/>
          </a:p>
        </p:txBody>
      </p:sp>
    </p:spTree>
    <p:extLst>
      <p:ext uri="{BB962C8B-B14F-4D97-AF65-F5344CB8AC3E}">
        <p14:creationId xmlns:p14="http://schemas.microsoft.com/office/powerpoint/2010/main" val="38133486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956154" y="900541"/>
            <a:ext cx="9327714" cy="1384995"/>
          </a:xfrm>
          <a:prstGeom prst="rect">
            <a:avLst/>
          </a:prstGeom>
        </p:spPr>
        <p:txBody>
          <a:bodyPr wrap="square">
            <a:spAutoFit/>
          </a:bodyPr>
          <a:lstStyle/>
          <a:p>
            <a:r>
              <a:rPr lang="en-GB" sz="2800" dirty="0" smtClean="0"/>
              <a:t>9. We </a:t>
            </a:r>
            <a:r>
              <a:rPr lang="en-GB" sz="2800" dirty="0"/>
              <a:t>address ourselves, not to their humanity, but to their self-love, and never talk to them of our own necessities, but of their advantages.</a:t>
            </a:r>
          </a:p>
        </p:txBody>
      </p:sp>
    </p:spTree>
    <p:extLst>
      <p:ext uri="{BB962C8B-B14F-4D97-AF65-F5344CB8AC3E}">
        <p14:creationId xmlns:p14="http://schemas.microsoft.com/office/powerpoint/2010/main" val="31054997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480163" y="1013988"/>
            <a:ext cx="10968625" cy="1077218"/>
          </a:xfrm>
          <a:prstGeom prst="rect">
            <a:avLst/>
          </a:prstGeom>
        </p:spPr>
        <p:txBody>
          <a:bodyPr wrap="square">
            <a:spAutoFit/>
          </a:bodyPr>
          <a:lstStyle/>
          <a:p>
            <a:r>
              <a:rPr lang="en-GB" sz="3200" b="1" dirty="0" smtClean="0"/>
              <a:t>10. The </a:t>
            </a:r>
            <a:r>
              <a:rPr lang="en-GB" sz="3200" b="1" dirty="0"/>
              <a:t>theory of Communism may be summed up in the single sentence: Abolition of private property.</a:t>
            </a:r>
            <a:endParaRPr lang="en-GB" sz="3200" dirty="0"/>
          </a:p>
        </p:txBody>
      </p:sp>
    </p:spTree>
    <p:extLst>
      <p:ext uri="{BB962C8B-B14F-4D97-AF65-F5344CB8AC3E}">
        <p14:creationId xmlns:p14="http://schemas.microsoft.com/office/powerpoint/2010/main" val="41797278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931100" y="986796"/>
            <a:ext cx="9828757" cy="2246769"/>
          </a:xfrm>
          <a:prstGeom prst="rect">
            <a:avLst/>
          </a:prstGeom>
        </p:spPr>
        <p:txBody>
          <a:bodyPr wrap="square">
            <a:spAutoFit/>
          </a:bodyPr>
          <a:lstStyle/>
          <a:p>
            <a:r>
              <a:rPr lang="en-GB" sz="2800" b="1" dirty="0" smtClean="0"/>
              <a:t>11.</a:t>
            </a:r>
            <a:r>
              <a:rPr lang="en-GB" sz="2800" b="1" dirty="0"/>
              <a:t> I am totally against dictatorships. But a dictatorship may be a necessary system for a transitional period. At times it is necessary for a country to have, for a time, some form or other of dictatorial power. As you will understand, it is possible for a dictator to govern in a liberal way</a:t>
            </a:r>
            <a:endParaRPr lang="en-GB" sz="2800" dirty="0"/>
          </a:p>
        </p:txBody>
      </p:sp>
    </p:spTree>
    <p:extLst>
      <p:ext uri="{BB962C8B-B14F-4D97-AF65-F5344CB8AC3E}">
        <p14:creationId xmlns:p14="http://schemas.microsoft.com/office/powerpoint/2010/main" val="31568351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482246" y="1051566"/>
            <a:ext cx="9290138" cy="1200329"/>
          </a:xfrm>
          <a:prstGeom prst="rect">
            <a:avLst/>
          </a:prstGeom>
        </p:spPr>
        <p:txBody>
          <a:bodyPr wrap="square">
            <a:spAutoFit/>
          </a:bodyPr>
          <a:lstStyle/>
          <a:p>
            <a:r>
              <a:rPr lang="en-GB" sz="3600" dirty="0" smtClean="0"/>
              <a:t>12. Money </a:t>
            </a:r>
            <a:r>
              <a:rPr lang="en-GB" sz="3600" dirty="0"/>
              <a:t>is therefore not only the object but also the fountainhead of greed.</a:t>
            </a:r>
          </a:p>
        </p:txBody>
      </p:sp>
    </p:spTree>
    <p:extLst>
      <p:ext uri="{BB962C8B-B14F-4D97-AF65-F5344CB8AC3E}">
        <p14:creationId xmlns:p14="http://schemas.microsoft.com/office/powerpoint/2010/main" val="3412104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Rectangle 2"/>
          <p:cNvSpPr/>
          <p:nvPr/>
        </p:nvSpPr>
        <p:spPr>
          <a:xfrm>
            <a:off x="705633" y="587390"/>
            <a:ext cx="10755682" cy="954107"/>
          </a:xfrm>
          <a:prstGeom prst="rect">
            <a:avLst/>
          </a:prstGeom>
        </p:spPr>
        <p:txBody>
          <a:bodyPr wrap="square">
            <a:spAutoFit/>
          </a:bodyPr>
          <a:lstStyle/>
          <a:p>
            <a:r>
              <a:rPr lang="en-GB" sz="2800" b="1" dirty="0" smtClean="0"/>
              <a:t>13. It </a:t>
            </a:r>
            <a:r>
              <a:rPr lang="en-GB" sz="2800" b="1" dirty="0"/>
              <a:t>is unjust that the whole of society should contribute towards an </a:t>
            </a:r>
            <a:r>
              <a:rPr lang="en-GB" sz="2800" b="1" dirty="0" smtClean="0"/>
              <a:t>expense </a:t>
            </a:r>
            <a:r>
              <a:rPr lang="en-GB" sz="2800" b="1" dirty="0"/>
              <a:t>of which the benefit is confined to a part of the society.</a:t>
            </a:r>
            <a:endParaRPr lang="en-GB" sz="2800" dirty="0"/>
          </a:p>
        </p:txBody>
      </p:sp>
    </p:spTree>
    <p:extLst>
      <p:ext uri="{BB962C8B-B14F-4D97-AF65-F5344CB8AC3E}">
        <p14:creationId xmlns:p14="http://schemas.microsoft.com/office/powerpoint/2010/main" val="23633744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385508" y="1611501"/>
            <a:ext cx="11123320" cy="584775"/>
          </a:xfrm>
          <a:prstGeom prst="rect">
            <a:avLst/>
          </a:prstGeom>
        </p:spPr>
        <p:txBody>
          <a:bodyPr wrap="square">
            <a:spAutoFit/>
          </a:bodyPr>
          <a:lstStyle/>
          <a:p>
            <a:r>
              <a:rPr lang="en-GB" sz="3200" dirty="0" smtClean="0"/>
              <a:t>14. "If </a:t>
            </a:r>
            <a:r>
              <a:rPr lang="en-GB" sz="3200" dirty="0"/>
              <a:t>that is Marxism, then </a:t>
            </a:r>
            <a:r>
              <a:rPr lang="en-GB" sz="3200" b="1" dirty="0" smtClean="0"/>
              <a:t>I am not a Marxist.”</a:t>
            </a:r>
            <a:endParaRPr lang="en-GB" sz="3200" i="1" dirty="0"/>
          </a:p>
        </p:txBody>
      </p:sp>
    </p:spTree>
    <p:extLst>
      <p:ext uri="{BB962C8B-B14F-4D97-AF65-F5344CB8AC3E}">
        <p14:creationId xmlns:p14="http://schemas.microsoft.com/office/powerpoint/2010/main" val="7707795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385508" y="208745"/>
            <a:ext cx="11467527" cy="3046988"/>
          </a:xfrm>
          <a:prstGeom prst="rect">
            <a:avLst/>
          </a:prstGeom>
          <a:noFill/>
        </p:spPr>
        <p:txBody>
          <a:bodyPr wrap="square" lIns="91440" tIns="45720" rIns="91440" bIns="45720">
            <a:spAutoFit/>
          </a:bodyPr>
          <a:lstStyle/>
          <a:p>
            <a:pPr algn="ctr"/>
            <a:r>
              <a:rPr lang="en-US" sz="9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WHO SAID IT…?</a:t>
            </a:r>
          </a:p>
          <a:p>
            <a:pPr algn="ctr"/>
            <a:r>
              <a:rPr lang="en-US" sz="9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ANSWERS</a:t>
            </a:r>
            <a:endParaRPr lang="en-US" sz="9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222335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385508" y="1611501"/>
            <a:ext cx="11123320" cy="2062103"/>
          </a:xfrm>
          <a:prstGeom prst="rect">
            <a:avLst/>
          </a:prstGeom>
        </p:spPr>
        <p:txBody>
          <a:bodyPr wrap="square">
            <a:spAutoFit/>
          </a:bodyPr>
          <a:lstStyle/>
          <a:p>
            <a:r>
              <a:rPr lang="en-GB" sz="3200" b="1" dirty="0" smtClean="0"/>
              <a:t>1. Private </a:t>
            </a:r>
            <a:r>
              <a:rPr lang="en-GB" sz="3200" b="1" dirty="0"/>
              <a:t>property has made us so stupid and partial that an object is only ours when we have it, when it exists for us as capital … Thus all the physical and intellectual senses have been replaced by … the sense of having.</a:t>
            </a:r>
            <a:endParaRPr lang="en-GB" sz="3200" i="1" dirty="0"/>
          </a:p>
        </p:txBody>
      </p:sp>
      <p:pic>
        <p:nvPicPr>
          <p:cNvPr id="4" name="Picture 3" descr="https://sidvents.files.wordpress.com/2013/04/carl-marx.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8533" y="3898623"/>
            <a:ext cx="2281555" cy="2494280"/>
          </a:xfrm>
          <a:prstGeom prst="rect">
            <a:avLst/>
          </a:prstGeom>
          <a:noFill/>
          <a:extLst/>
        </p:spPr>
      </p:pic>
    </p:spTree>
    <p:extLst>
      <p:ext uri="{BB962C8B-B14F-4D97-AF65-F5344CB8AC3E}">
        <p14:creationId xmlns:p14="http://schemas.microsoft.com/office/powerpoint/2010/main" val="362164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440" y="160394"/>
            <a:ext cx="11574994" cy="5878532"/>
          </a:xfrm>
          <a:prstGeom prst="rect">
            <a:avLst/>
          </a:prstGeom>
          <a:noFill/>
        </p:spPr>
        <p:txBody>
          <a:bodyPr wrap="square" rtlCol="0">
            <a:spAutoFit/>
          </a:bodyPr>
          <a:lstStyle/>
          <a:p>
            <a:r>
              <a:rPr lang="en-GB" sz="4400" b="1" i="1" dirty="0" smtClean="0"/>
              <a:t>The basic economic problem… infinite wants and finite resources.</a:t>
            </a:r>
          </a:p>
          <a:p>
            <a:endParaRPr lang="en-GB" sz="3600" b="1" i="1" dirty="0"/>
          </a:p>
          <a:p>
            <a:endParaRPr lang="en-GB" sz="3600" b="1" i="1" dirty="0">
              <a:solidFill>
                <a:srgbClr val="00B0F0"/>
              </a:solidFill>
            </a:endParaRPr>
          </a:p>
          <a:p>
            <a:endParaRPr lang="en-GB" sz="3600" b="1" i="1" dirty="0" smtClean="0"/>
          </a:p>
          <a:p>
            <a:r>
              <a:rPr lang="en-GB" sz="3600" b="1" i="1" dirty="0" smtClean="0"/>
              <a:t>WHAT </a:t>
            </a:r>
            <a:r>
              <a:rPr lang="en-GB" sz="3600" b="1" i="1" dirty="0">
                <a:solidFill>
                  <a:srgbClr val="FF0000"/>
                </a:solidFill>
              </a:rPr>
              <a:t>goods and services should be produced</a:t>
            </a:r>
            <a:r>
              <a:rPr lang="en-GB" sz="3600" b="1" i="1" dirty="0" smtClean="0">
                <a:solidFill>
                  <a:srgbClr val="FF0000"/>
                </a:solidFill>
              </a:rPr>
              <a:t>?</a:t>
            </a:r>
          </a:p>
          <a:p>
            <a:endParaRPr lang="en-GB" sz="3600" dirty="0">
              <a:solidFill>
                <a:srgbClr val="FF0000"/>
              </a:solidFill>
            </a:endParaRPr>
          </a:p>
          <a:p>
            <a:r>
              <a:rPr lang="en-GB" sz="3600" b="1" i="1" dirty="0"/>
              <a:t>HOW </a:t>
            </a:r>
            <a:r>
              <a:rPr lang="en-GB" sz="3600" b="1" i="1" dirty="0">
                <a:solidFill>
                  <a:srgbClr val="FF0000"/>
                </a:solidFill>
              </a:rPr>
              <a:t>should these goods and services be produced</a:t>
            </a:r>
            <a:r>
              <a:rPr lang="en-GB" sz="3600" b="1" i="1" dirty="0" smtClean="0">
                <a:solidFill>
                  <a:srgbClr val="FF0000"/>
                </a:solidFill>
              </a:rPr>
              <a:t>?</a:t>
            </a:r>
          </a:p>
          <a:p>
            <a:endParaRPr lang="en-GB" sz="3600" dirty="0">
              <a:solidFill>
                <a:srgbClr val="FF0000"/>
              </a:solidFill>
            </a:endParaRPr>
          </a:p>
          <a:p>
            <a:r>
              <a:rPr lang="en-GB" sz="3600" b="1" i="1" dirty="0"/>
              <a:t>FOR WHOM </a:t>
            </a:r>
            <a:r>
              <a:rPr lang="en-GB" sz="3600" b="1" i="1" dirty="0">
                <a:solidFill>
                  <a:srgbClr val="FF0000"/>
                </a:solidFill>
              </a:rPr>
              <a:t>should these goods and services be produced?</a:t>
            </a:r>
            <a:endParaRPr lang="en-GB" sz="3600" dirty="0">
              <a:solidFill>
                <a:srgbClr val="FF0000"/>
              </a:solidFill>
            </a:endParaRPr>
          </a:p>
        </p:txBody>
      </p:sp>
      <p:sp>
        <p:nvSpPr>
          <p:cNvPr id="3" name="TextBox 2"/>
          <p:cNvSpPr txBox="1"/>
          <p:nvPr/>
        </p:nvSpPr>
        <p:spPr>
          <a:xfrm rot="772540">
            <a:off x="5745325" y="1847084"/>
            <a:ext cx="6200673" cy="1200329"/>
          </a:xfrm>
          <a:prstGeom prst="rect">
            <a:avLst/>
          </a:prstGeom>
          <a:solidFill>
            <a:schemeClr val="accent1">
              <a:lumMod val="60000"/>
              <a:lumOff val="40000"/>
            </a:schemeClr>
          </a:solidFill>
        </p:spPr>
        <p:txBody>
          <a:bodyPr wrap="none" rtlCol="0">
            <a:spAutoFit/>
          </a:bodyPr>
          <a:lstStyle/>
          <a:p>
            <a:pPr algn="ctr"/>
            <a:r>
              <a:rPr lang="en-GB" sz="2400" dirty="0" smtClean="0"/>
              <a:t>Depending upon WHO answers these questions </a:t>
            </a:r>
            <a:br>
              <a:rPr lang="en-GB" sz="2400" dirty="0" smtClean="0"/>
            </a:br>
            <a:r>
              <a:rPr lang="en-GB" sz="2400" dirty="0" smtClean="0"/>
              <a:t>(government or society) depends upon the </a:t>
            </a:r>
            <a:br>
              <a:rPr lang="en-GB" sz="2400" dirty="0" smtClean="0"/>
            </a:br>
            <a:r>
              <a:rPr lang="en-GB" sz="2400" dirty="0" smtClean="0"/>
              <a:t>type of economic system</a:t>
            </a:r>
            <a:endParaRPr lang="en-GB" sz="2400" dirty="0"/>
          </a:p>
        </p:txBody>
      </p:sp>
    </p:spTree>
    <p:extLst>
      <p:ext uri="{BB962C8B-B14F-4D97-AF65-F5344CB8AC3E}">
        <p14:creationId xmlns:p14="http://schemas.microsoft.com/office/powerpoint/2010/main" val="73631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1000"/>
                                        <p:tgtEl>
                                          <p:spTgt spid="2">
                                            <p:txEl>
                                              <p:pRg st="6" end="6"/>
                                            </p:txEl>
                                          </p:spTgt>
                                        </p:tgtEl>
                                      </p:cBhvr>
                                    </p:animEffect>
                                    <p:anim calcmode="lin" valueType="num">
                                      <p:cBhvr>
                                        <p:cTn id="1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1000"/>
                                        <p:tgtEl>
                                          <p:spTgt spid="2">
                                            <p:txEl>
                                              <p:pRg st="8" end="8"/>
                                            </p:txEl>
                                          </p:spTgt>
                                        </p:tgtEl>
                                      </p:cBhvr>
                                    </p:animEffect>
                                    <p:anim calcmode="lin" valueType="num">
                                      <p:cBhvr>
                                        <p:cTn id="1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843418" y="812858"/>
            <a:ext cx="10066751" cy="1569660"/>
          </a:xfrm>
          <a:prstGeom prst="rect">
            <a:avLst/>
          </a:prstGeom>
        </p:spPr>
        <p:txBody>
          <a:bodyPr wrap="square">
            <a:spAutoFit/>
          </a:bodyPr>
          <a:lstStyle/>
          <a:p>
            <a:r>
              <a:rPr lang="en-GB" sz="3200" dirty="0" smtClean="0"/>
              <a:t>2.</a:t>
            </a:r>
            <a:r>
              <a:rPr lang="en-GB" sz="3200" b="1" dirty="0" smtClean="0"/>
              <a:t>It </a:t>
            </a:r>
            <a:r>
              <a:rPr lang="en-GB" sz="3200" b="1" dirty="0"/>
              <a:t>is not from the benevolence of the butcher, the brewer, or the baker</a:t>
            </a:r>
            <a:r>
              <a:rPr lang="en-GB" sz="3200" dirty="0"/>
              <a:t> </a:t>
            </a:r>
            <a:r>
              <a:rPr lang="en-GB" sz="3200" b="1" dirty="0"/>
              <a:t>that we expect our dinner, but from their regard to their own interest</a:t>
            </a:r>
            <a:r>
              <a:rPr lang="en-GB" sz="3200" dirty="0"/>
              <a:t>. </a:t>
            </a:r>
          </a:p>
        </p:txBody>
      </p:sp>
      <p:pic>
        <p:nvPicPr>
          <p:cNvPr id="3" name="Picture 2" descr="https://libwebspace.library.cmu.edu/posnercenter/sp09/subcontents/images/adam%20smith%20phot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2258" y="3898623"/>
            <a:ext cx="2149869" cy="2401859"/>
          </a:xfrm>
          <a:prstGeom prst="rect">
            <a:avLst/>
          </a:prstGeom>
          <a:noFill/>
          <a:extLst/>
        </p:spPr>
      </p:pic>
    </p:spTree>
    <p:extLst>
      <p:ext uri="{BB962C8B-B14F-4D97-AF65-F5344CB8AC3E}">
        <p14:creationId xmlns:p14="http://schemas.microsoft.com/office/powerpoint/2010/main" val="121759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068887" y="1991018"/>
            <a:ext cx="8338159" cy="1077218"/>
          </a:xfrm>
          <a:prstGeom prst="rect">
            <a:avLst/>
          </a:prstGeom>
        </p:spPr>
        <p:txBody>
          <a:bodyPr wrap="square">
            <a:spAutoFit/>
          </a:bodyPr>
          <a:lstStyle/>
          <a:p>
            <a:r>
              <a:rPr lang="en-GB" sz="3200" b="1" dirty="0" smtClean="0"/>
              <a:t>3. The </a:t>
            </a:r>
            <a:r>
              <a:rPr lang="en-GB" sz="3200" b="1" dirty="0"/>
              <a:t>more the state "plans" the more difficult planning becomes for the individual.</a:t>
            </a:r>
            <a:endParaRPr lang="en-GB" sz="3200" dirty="0"/>
          </a:p>
        </p:txBody>
      </p:sp>
      <p:pic>
        <p:nvPicPr>
          <p:cNvPr id="3" name="Picture 2" descr="http://economicstudents.com/wp-content/uploads/2013/05/3845_friedrich-hayek-1330309138.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6564" y="3898623"/>
            <a:ext cx="2297430" cy="2531110"/>
          </a:xfrm>
          <a:prstGeom prst="rect">
            <a:avLst/>
          </a:prstGeom>
          <a:noFill/>
          <a:ln>
            <a:noFill/>
          </a:ln>
        </p:spPr>
      </p:pic>
    </p:spTree>
    <p:extLst>
      <p:ext uri="{BB962C8B-B14F-4D97-AF65-F5344CB8AC3E}">
        <p14:creationId xmlns:p14="http://schemas.microsoft.com/office/powerpoint/2010/main" val="44851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442586" y="459990"/>
            <a:ext cx="10317271" cy="2246769"/>
          </a:xfrm>
          <a:prstGeom prst="rect">
            <a:avLst/>
          </a:prstGeom>
        </p:spPr>
        <p:txBody>
          <a:bodyPr wrap="square">
            <a:spAutoFit/>
          </a:bodyPr>
          <a:lstStyle/>
          <a:p>
            <a:r>
              <a:rPr lang="en-GB" sz="2800" dirty="0" smtClean="0"/>
              <a:t>4. The </a:t>
            </a:r>
            <a:r>
              <a:rPr lang="en-GB" sz="2800" dirty="0"/>
              <a:t>worker's existence is thus brought under the same condition as the existence of every other commodity. The worker has become a commodity, and it is a bit of luck for him if he can find a buyer, And the demand on which the life of the worker depends, depends on the whim of the rich and the capitalists.</a:t>
            </a:r>
          </a:p>
        </p:txBody>
      </p:sp>
      <p:pic>
        <p:nvPicPr>
          <p:cNvPr id="4" name="Picture 3" descr="https://sidvents.files.wordpress.com/2013/04/carl-marx.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8533" y="3898623"/>
            <a:ext cx="2281555" cy="2494280"/>
          </a:xfrm>
          <a:prstGeom prst="rect">
            <a:avLst/>
          </a:prstGeom>
          <a:noFill/>
          <a:extLst/>
        </p:spPr>
      </p:pic>
    </p:spTree>
    <p:extLst>
      <p:ext uri="{BB962C8B-B14F-4D97-AF65-F5344CB8AC3E}">
        <p14:creationId xmlns:p14="http://schemas.microsoft.com/office/powerpoint/2010/main" val="220584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99192" y="573437"/>
            <a:ext cx="11487592" cy="1815882"/>
          </a:xfrm>
          <a:prstGeom prst="rect">
            <a:avLst/>
          </a:prstGeom>
        </p:spPr>
        <p:txBody>
          <a:bodyPr wrap="square">
            <a:spAutoFit/>
          </a:bodyPr>
          <a:lstStyle/>
          <a:p>
            <a:r>
              <a:rPr lang="en-GB" sz="2800" b="1" dirty="0" smtClean="0"/>
              <a:t>5. Whenever </a:t>
            </a:r>
            <a:r>
              <a:rPr lang="en-GB" sz="2800" b="1" dirty="0"/>
              <a:t>the legislature attempts to regulate the differences between masters and their</a:t>
            </a:r>
            <a:r>
              <a:rPr lang="en-GB" sz="2800" dirty="0"/>
              <a:t> </a:t>
            </a:r>
            <a:r>
              <a:rPr lang="en-GB" sz="2800" b="1" dirty="0"/>
              <a:t>workmen,</a:t>
            </a:r>
            <a:r>
              <a:rPr lang="en-GB" sz="2800" dirty="0"/>
              <a:t> </a:t>
            </a:r>
            <a:r>
              <a:rPr lang="en-GB" sz="2800" dirty="0" smtClean="0"/>
              <a:t>it is always to the benefit of the </a:t>
            </a:r>
            <a:r>
              <a:rPr lang="en-GB" sz="2800" dirty="0"/>
              <a:t>masters. When the regulation, therefore, is in </a:t>
            </a:r>
            <a:r>
              <a:rPr lang="en-GB" sz="2800" dirty="0" smtClean="0"/>
              <a:t>favour </a:t>
            </a:r>
            <a:r>
              <a:rPr lang="en-GB" sz="2800" dirty="0"/>
              <a:t>of the workmen, it is always just and equitable; but it is sometimes otherwise when in </a:t>
            </a:r>
            <a:r>
              <a:rPr lang="en-GB" sz="2800" dirty="0" err="1"/>
              <a:t>favor</a:t>
            </a:r>
            <a:r>
              <a:rPr lang="en-GB" sz="2800" dirty="0"/>
              <a:t> of the masters.</a:t>
            </a:r>
          </a:p>
        </p:txBody>
      </p:sp>
      <p:pic>
        <p:nvPicPr>
          <p:cNvPr id="4" name="Picture 3" descr="https://libwebspace.library.cmu.edu/posnercenter/sp09/subcontents/images/adam%20smith%20phot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2258" y="3898623"/>
            <a:ext cx="2149869" cy="2401859"/>
          </a:xfrm>
          <a:prstGeom prst="rect">
            <a:avLst/>
          </a:prstGeom>
          <a:noFill/>
          <a:extLst/>
        </p:spPr>
      </p:pic>
    </p:spTree>
    <p:extLst>
      <p:ext uri="{BB962C8B-B14F-4D97-AF65-F5344CB8AC3E}">
        <p14:creationId xmlns:p14="http://schemas.microsoft.com/office/powerpoint/2010/main" val="220935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600784" y="799620"/>
            <a:ext cx="10271808" cy="1815882"/>
          </a:xfrm>
          <a:prstGeom prst="rect">
            <a:avLst/>
          </a:prstGeom>
        </p:spPr>
        <p:txBody>
          <a:bodyPr wrap="square">
            <a:spAutoFit/>
          </a:bodyPr>
          <a:lstStyle/>
          <a:p>
            <a:r>
              <a:rPr lang="en-GB" sz="2800" b="1" dirty="0" smtClean="0"/>
              <a:t>6. Communism </a:t>
            </a:r>
            <a:r>
              <a:rPr lang="en-GB" sz="2800" b="1" dirty="0"/>
              <a:t>is for us not a state of affairs which is to be established, an ideal to which reality [will] have to adjust itself. We call communism the real movement which abolishes the present state of things.</a:t>
            </a:r>
            <a:endParaRPr lang="en-GB" sz="2800" dirty="0"/>
          </a:p>
        </p:txBody>
      </p:sp>
      <p:pic>
        <p:nvPicPr>
          <p:cNvPr id="3" name="Picture 2" descr="https://sidvents.files.wordpress.com/2013/04/carl-marx.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8533" y="3898623"/>
            <a:ext cx="2281555" cy="2494280"/>
          </a:xfrm>
          <a:prstGeom prst="rect">
            <a:avLst/>
          </a:prstGeom>
          <a:noFill/>
          <a:extLst/>
        </p:spPr>
      </p:pic>
    </p:spTree>
    <p:extLst>
      <p:ext uri="{BB962C8B-B14F-4D97-AF65-F5344CB8AC3E}">
        <p14:creationId xmlns:p14="http://schemas.microsoft.com/office/powerpoint/2010/main" val="51932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741995" y="1553320"/>
            <a:ext cx="6619697" cy="646331"/>
          </a:xfrm>
          <a:prstGeom prst="rect">
            <a:avLst/>
          </a:prstGeom>
        </p:spPr>
        <p:txBody>
          <a:bodyPr wrap="none">
            <a:spAutoFit/>
          </a:bodyPr>
          <a:lstStyle/>
          <a:p>
            <a:r>
              <a:rPr lang="en-GB" sz="3600" b="1" dirty="0" smtClean="0"/>
              <a:t>7. It </a:t>
            </a:r>
            <a:r>
              <a:rPr lang="en-GB" sz="3600" b="1" dirty="0"/>
              <a:t>was from Hayek that I began.</a:t>
            </a:r>
            <a:endParaRPr lang="en-GB" sz="3600" dirty="0"/>
          </a:p>
        </p:txBody>
      </p:sp>
      <p:pic>
        <p:nvPicPr>
          <p:cNvPr id="3" name="Picture 2" descr="http://economicstudents.com/wp-content/uploads/2013/05/3845_friedrich-hayek-1330309138.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6564" y="3898623"/>
            <a:ext cx="2297430" cy="2531110"/>
          </a:xfrm>
          <a:prstGeom prst="rect">
            <a:avLst/>
          </a:prstGeom>
          <a:noFill/>
          <a:ln>
            <a:noFill/>
          </a:ln>
        </p:spPr>
      </p:pic>
    </p:spTree>
    <p:extLst>
      <p:ext uri="{BB962C8B-B14F-4D97-AF65-F5344CB8AC3E}">
        <p14:creationId xmlns:p14="http://schemas.microsoft.com/office/powerpoint/2010/main" val="361067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216970" y="601342"/>
            <a:ext cx="11751037" cy="646331"/>
          </a:xfrm>
          <a:prstGeom prst="rect">
            <a:avLst/>
          </a:prstGeom>
        </p:spPr>
        <p:txBody>
          <a:bodyPr wrap="none">
            <a:spAutoFit/>
          </a:bodyPr>
          <a:lstStyle/>
          <a:p>
            <a:r>
              <a:rPr lang="en-GB" sz="3600" b="1" dirty="0" smtClean="0"/>
              <a:t>8. Consumption</a:t>
            </a:r>
            <a:r>
              <a:rPr lang="en-GB" sz="3600" b="1" dirty="0"/>
              <a:t> is the sole end and purpose of all production</a:t>
            </a:r>
            <a:endParaRPr lang="en-GB" sz="3600" dirty="0"/>
          </a:p>
        </p:txBody>
      </p:sp>
      <p:pic>
        <p:nvPicPr>
          <p:cNvPr id="3" name="Picture 2" descr="https://libwebspace.library.cmu.edu/posnercenter/sp09/subcontents/images/adam%20smith%20phot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2258" y="3898623"/>
            <a:ext cx="2149869" cy="2401859"/>
          </a:xfrm>
          <a:prstGeom prst="rect">
            <a:avLst/>
          </a:prstGeom>
          <a:noFill/>
          <a:extLst/>
        </p:spPr>
      </p:pic>
    </p:spTree>
    <p:extLst>
      <p:ext uri="{BB962C8B-B14F-4D97-AF65-F5344CB8AC3E}">
        <p14:creationId xmlns:p14="http://schemas.microsoft.com/office/powerpoint/2010/main" val="390083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956154" y="900541"/>
            <a:ext cx="9327714" cy="1384995"/>
          </a:xfrm>
          <a:prstGeom prst="rect">
            <a:avLst/>
          </a:prstGeom>
        </p:spPr>
        <p:txBody>
          <a:bodyPr wrap="square">
            <a:spAutoFit/>
          </a:bodyPr>
          <a:lstStyle/>
          <a:p>
            <a:r>
              <a:rPr lang="en-GB" sz="2800" dirty="0" smtClean="0"/>
              <a:t>9. We </a:t>
            </a:r>
            <a:r>
              <a:rPr lang="en-GB" sz="2800" dirty="0"/>
              <a:t>address ourselves, not to their humanity, but to their self-love, and never talk to them of our own necessities, but of their advantages.</a:t>
            </a:r>
          </a:p>
        </p:txBody>
      </p:sp>
      <p:pic>
        <p:nvPicPr>
          <p:cNvPr id="4" name="Picture 3" descr="https://libwebspace.library.cmu.edu/posnercenter/sp09/subcontents/images/adam%20smith%20phot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2258" y="3898623"/>
            <a:ext cx="2149869" cy="2401859"/>
          </a:xfrm>
          <a:prstGeom prst="rect">
            <a:avLst/>
          </a:prstGeom>
          <a:noFill/>
          <a:extLst/>
        </p:spPr>
      </p:pic>
    </p:spTree>
    <p:extLst>
      <p:ext uri="{BB962C8B-B14F-4D97-AF65-F5344CB8AC3E}">
        <p14:creationId xmlns:p14="http://schemas.microsoft.com/office/powerpoint/2010/main" val="373561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480163" y="1013988"/>
            <a:ext cx="10968625" cy="1077218"/>
          </a:xfrm>
          <a:prstGeom prst="rect">
            <a:avLst/>
          </a:prstGeom>
        </p:spPr>
        <p:txBody>
          <a:bodyPr wrap="square">
            <a:spAutoFit/>
          </a:bodyPr>
          <a:lstStyle/>
          <a:p>
            <a:r>
              <a:rPr lang="en-GB" sz="3200" b="1" dirty="0" smtClean="0"/>
              <a:t>10. The </a:t>
            </a:r>
            <a:r>
              <a:rPr lang="en-GB" sz="3200" b="1" dirty="0"/>
              <a:t>theory of Communism may be summed up in the single sentence: Abolition of private property.</a:t>
            </a:r>
            <a:endParaRPr lang="en-GB" sz="3200" dirty="0"/>
          </a:p>
        </p:txBody>
      </p:sp>
      <p:pic>
        <p:nvPicPr>
          <p:cNvPr id="3" name="Picture 2" descr="https://sidvents.files.wordpress.com/2013/04/carl-marx.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8533" y="3898623"/>
            <a:ext cx="2281555" cy="2494280"/>
          </a:xfrm>
          <a:prstGeom prst="rect">
            <a:avLst/>
          </a:prstGeom>
          <a:noFill/>
          <a:extLst/>
        </p:spPr>
      </p:pic>
    </p:spTree>
    <p:extLst>
      <p:ext uri="{BB962C8B-B14F-4D97-AF65-F5344CB8AC3E}">
        <p14:creationId xmlns:p14="http://schemas.microsoft.com/office/powerpoint/2010/main" val="255383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931100" y="986796"/>
            <a:ext cx="9828757" cy="2246769"/>
          </a:xfrm>
          <a:prstGeom prst="rect">
            <a:avLst/>
          </a:prstGeom>
        </p:spPr>
        <p:txBody>
          <a:bodyPr wrap="square">
            <a:spAutoFit/>
          </a:bodyPr>
          <a:lstStyle/>
          <a:p>
            <a:r>
              <a:rPr lang="en-GB" sz="2800" b="1" dirty="0" smtClean="0"/>
              <a:t>11.</a:t>
            </a:r>
            <a:r>
              <a:rPr lang="en-GB" sz="2800" b="1" dirty="0"/>
              <a:t> I am totally against dictatorships. But a dictatorship may be a necessary system for a transitional period. At times it is necessary for a country to have, for a time, some form or other of dictatorial power. As you will understand, it is possible for a dictator to govern in a liberal way</a:t>
            </a:r>
            <a:endParaRPr lang="en-GB" sz="2800" dirty="0"/>
          </a:p>
        </p:txBody>
      </p:sp>
      <p:pic>
        <p:nvPicPr>
          <p:cNvPr id="3" name="Picture 2" descr="http://economicstudents.com/wp-content/uploads/2013/05/3845_friedrich-hayek-1330309138.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6564" y="3898623"/>
            <a:ext cx="2297430" cy="2531110"/>
          </a:xfrm>
          <a:prstGeom prst="rect">
            <a:avLst/>
          </a:prstGeom>
          <a:noFill/>
          <a:ln>
            <a:noFill/>
          </a:ln>
        </p:spPr>
      </p:pic>
    </p:spTree>
    <p:extLst>
      <p:ext uri="{BB962C8B-B14F-4D97-AF65-F5344CB8AC3E}">
        <p14:creationId xmlns:p14="http://schemas.microsoft.com/office/powerpoint/2010/main" val="26468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Right Arrow Callout 1"/>
          <p:cNvSpPr/>
          <p:nvPr/>
        </p:nvSpPr>
        <p:spPr>
          <a:xfrm>
            <a:off x="1905000" y="3048000"/>
            <a:ext cx="8458200" cy="838200"/>
          </a:xfrm>
          <a:prstGeom prst="leftRightArrowCallou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rot="16200000">
            <a:off x="9426630" y="2156155"/>
            <a:ext cx="3105808" cy="769441"/>
          </a:xfrm>
          <a:prstGeom prst="rect">
            <a:avLst/>
          </a:prstGeom>
          <a:noFill/>
        </p:spPr>
        <p:txBody>
          <a:bodyPr wrap="square" rtlCol="0">
            <a:spAutoFit/>
          </a:bodyPr>
          <a:lstStyle/>
          <a:p>
            <a:r>
              <a:rPr lang="en-US" sz="4400" b="1" dirty="0">
                <a:solidFill>
                  <a:srgbClr val="0070C0"/>
                </a:solidFill>
              </a:rPr>
              <a:t>Free market</a:t>
            </a:r>
          </a:p>
        </p:txBody>
      </p:sp>
      <p:sp>
        <p:nvSpPr>
          <p:cNvPr id="4" name="TextBox 3"/>
          <p:cNvSpPr txBox="1"/>
          <p:nvPr/>
        </p:nvSpPr>
        <p:spPr>
          <a:xfrm rot="5400000">
            <a:off x="-343884" y="1984259"/>
            <a:ext cx="2895602" cy="1323439"/>
          </a:xfrm>
          <a:prstGeom prst="rect">
            <a:avLst/>
          </a:prstGeom>
          <a:noFill/>
        </p:spPr>
        <p:txBody>
          <a:bodyPr wrap="square" rtlCol="0">
            <a:spAutoFit/>
          </a:bodyPr>
          <a:lstStyle/>
          <a:p>
            <a:pPr algn="ctr"/>
            <a:r>
              <a:rPr lang="en-US" sz="4000" b="1" dirty="0">
                <a:solidFill>
                  <a:srgbClr val="C00000"/>
                </a:solidFill>
              </a:rPr>
              <a:t>Command economy</a:t>
            </a:r>
          </a:p>
        </p:txBody>
      </p:sp>
      <p:sp>
        <p:nvSpPr>
          <p:cNvPr id="5" name="TextBox 4"/>
          <p:cNvSpPr txBox="1"/>
          <p:nvPr/>
        </p:nvSpPr>
        <p:spPr>
          <a:xfrm>
            <a:off x="4451131" y="3174712"/>
            <a:ext cx="3397469" cy="584775"/>
          </a:xfrm>
          <a:prstGeom prst="rect">
            <a:avLst/>
          </a:prstGeom>
          <a:noFill/>
        </p:spPr>
        <p:txBody>
          <a:bodyPr wrap="square" rtlCol="0">
            <a:spAutoFit/>
          </a:bodyPr>
          <a:lstStyle/>
          <a:p>
            <a:pPr algn="ctr"/>
            <a:r>
              <a:rPr lang="en-US" sz="3200" b="1" dirty="0"/>
              <a:t>Mixed economy</a:t>
            </a:r>
          </a:p>
        </p:txBody>
      </p:sp>
      <p:sp>
        <p:nvSpPr>
          <p:cNvPr id="6" name="Rectangle 5"/>
          <p:cNvSpPr/>
          <p:nvPr/>
        </p:nvSpPr>
        <p:spPr>
          <a:xfrm>
            <a:off x="2895600" y="304800"/>
            <a:ext cx="6477000" cy="762000"/>
          </a:xfrm>
          <a:prstGeom prst="rect">
            <a:avLst/>
          </a:prstGeom>
          <a:solidFill>
            <a:schemeClr val="bg1">
              <a:lumMod val="95000"/>
            </a:schemeClr>
          </a:solid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Market Systems – the spectrum</a:t>
            </a:r>
          </a:p>
        </p:txBody>
      </p:sp>
      <p:sp>
        <p:nvSpPr>
          <p:cNvPr id="7" name="Rectangle 6"/>
          <p:cNvSpPr/>
          <p:nvPr/>
        </p:nvSpPr>
        <p:spPr>
          <a:xfrm>
            <a:off x="990600" y="4301359"/>
            <a:ext cx="3276600" cy="1981200"/>
          </a:xfrm>
          <a:prstGeom prst="rect">
            <a:avLst/>
          </a:prstGeom>
          <a:solidFill>
            <a:schemeClr val="bg1">
              <a:lumMod val="9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C00000"/>
                </a:solidFill>
              </a:rPr>
              <a:t>An economy in </a:t>
            </a:r>
            <a:r>
              <a:rPr lang="en-US" sz="2200" b="1" dirty="0" smtClean="0">
                <a:solidFill>
                  <a:srgbClr val="C00000"/>
                </a:solidFill>
              </a:rPr>
              <a:t>which the factors of production (land, labour and capital) are owned and determined </a:t>
            </a:r>
            <a:r>
              <a:rPr lang="en-US" sz="2200" b="1" dirty="0">
                <a:solidFill>
                  <a:srgbClr val="C00000"/>
                </a:solidFill>
              </a:rPr>
              <a:t>centrally by a government</a:t>
            </a:r>
          </a:p>
        </p:txBody>
      </p:sp>
      <p:sp>
        <p:nvSpPr>
          <p:cNvPr id="8" name="Rectangle 7"/>
          <p:cNvSpPr/>
          <p:nvPr/>
        </p:nvSpPr>
        <p:spPr>
          <a:xfrm>
            <a:off x="8410902" y="4269827"/>
            <a:ext cx="3200400" cy="1981200"/>
          </a:xfrm>
          <a:prstGeom prst="rect">
            <a:avLst/>
          </a:prstGeom>
          <a:solidFill>
            <a:schemeClr val="bg1">
              <a:lumMod val="9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0070C0"/>
                </a:solidFill>
              </a:rPr>
              <a:t>An economy where markets are determined by the forces of demand and supply, no government involvement</a:t>
            </a:r>
          </a:p>
        </p:txBody>
      </p:sp>
      <p:sp>
        <p:nvSpPr>
          <p:cNvPr id="9" name="Rectangle 8"/>
          <p:cNvSpPr/>
          <p:nvPr/>
        </p:nvSpPr>
        <p:spPr>
          <a:xfrm>
            <a:off x="4267200" y="1447800"/>
            <a:ext cx="3733800" cy="14478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Combination of both, some left to free market and government intervene when necessary (UK)</a:t>
            </a:r>
          </a:p>
        </p:txBody>
      </p:sp>
      <p:pic>
        <p:nvPicPr>
          <p:cNvPr id="1026" name="Picture 2" descr="http://www.metalinsider.net/site/wp-content/uploads/2014/06/soviet-unio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707" y="304800"/>
            <a:ext cx="1002420" cy="10024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idvents.files.wordpress.com/2013/04/carl-marx.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92255" y="1513489"/>
            <a:ext cx="1103594" cy="120606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libwebspace.library.cmu.edu/posnercenter/sp09/subcontents/images/adam%20smith%20phot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32347" y="1458193"/>
            <a:ext cx="1130559" cy="125359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2266282" y="3701534"/>
            <a:ext cx="1229567" cy="461665"/>
          </a:xfrm>
          <a:prstGeom prst="rect">
            <a:avLst/>
          </a:prstGeom>
          <a:noFill/>
        </p:spPr>
        <p:txBody>
          <a:bodyPr wrap="none" rtlCol="0">
            <a:spAutoFit/>
          </a:bodyPr>
          <a:lstStyle/>
          <a:p>
            <a:r>
              <a:rPr lang="en-GB" sz="2400" b="1" dirty="0" smtClean="0">
                <a:solidFill>
                  <a:srgbClr val="C00000"/>
                </a:solidFill>
              </a:rPr>
              <a:t>Socialist</a:t>
            </a:r>
            <a:endParaRPr lang="en-GB" sz="2400" b="1" dirty="0">
              <a:solidFill>
                <a:srgbClr val="C00000"/>
              </a:solidFill>
            </a:endParaRPr>
          </a:p>
        </p:txBody>
      </p:sp>
      <p:sp>
        <p:nvSpPr>
          <p:cNvPr id="16" name="TextBox 15"/>
          <p:cNvSpPr txBox="1"/>
          <p:nvPr/>
        </p:nvSpPr>
        <p:spPr>
          <a:xfrm>
            <a:off x="8685464" y="3708682"/>
            <a:ext cx="1375633" cy="461665"/>
          </a:xfrm>
          <a:prstGeom prst="rect">
            <a:avLst/>
          </a:prstGeom>
          <a:noFill/>
        </p:spPr>
        <p:txBody>
          <a:bodyPr wrap="none" rtlCol="0">
            <a:spAutoFit/>
          </a:bodyPr>
          <a:lstStyle/>
          <a:p>
            <a:r>
              <a:rPr lang="en-GB" sz="2400" b="1" dirty="0" smtClean="0">
                <a:solidFill>
                  <a:srgbClr val="0070C0"/>
                </a:solidFill>
              </a:rPr>
              <a:t>Capitalist</a:t>
            </a:r>
            <a:endParaRPr lang="en-GB" sz="2400" b="1" dirty="0">
              <a:solidFill>
                <a:srgbClr val="0070C0"/>
              </a:solidFill>
            </a:endParaRPr>
          </a:p>
        </p:txBody>
      </p:sp>
      <p:sp>
        <p:nvSpPr>
          <p:cNvPr id="11" name="TextBox 10"/>
          <p:cNvSpPr txBox="1"/>
          <p:nvPr/>
        </p:nvSpPr>
        <p:spPr>
          <a:xfrm>
            <a:off x="1423528" y="6298325"/>
            <a:ext cx="3834966" cy="369332"/>
          </a:xfrm>
          <a:prstGeom prst="rect">
            <a:avLst/>
          </a:prstGeom>
          <a:noFill/>
        </p:spPr>
        <p:txBody>
          <a:bodyPr wrap="square" rtlCol="0">
            <a:spAutoFit/>
          </a:bodyPr>
          <a:lstStyle/>
          <a:p>
            <a:r>
              <a:rPr lang="en-GB" b="1" i="1" dirty="0" smtClean="0">
                <a:solidFill>
                  <a:srgbClr val="C00000"/>
                </a:solidFill>
              </a:rPr>
              <a:t>Fairness and equality</a:t>
            </a:r>
            <a:endParaRPr lang="en-GB" b="1" i="1" dirty="0">
              <a:solidFill>
                <a:srgbClr val="C00000"/>
              </a:solidFill>
            </a:endParaRPr>
          </a:p>
        </p:txBody>
      </p:sp>
      <p:sp>
        <p:nvSpPr>
          <p:cNvPr id="14" name="TextBox 13"/>
          <p:cNvSpPr txBox="1"/>
          <p:nvPr/>
        </p:nvSpPr>
        <p:spPr>
          <a:xfrm>
            <a:off x="9104047" y="6266793"/>
            <a:ext cx="1971758" cy="369332"/>
          </a:xfrm>
          <a:prstGeom prst="rect">
            <a:avLst/>
          </a:prstGeom>
          <a:noFill/>
        </p:spPr>
        <p:txBody>
          <a:bodyPr wrap="none" rtlCol="0">
            <a:spAutoFit/>
          </a:bodyPr>
          <a:lstStyle/>
          <a:p>
            <a:r>
              <a:rPr lang="en-GB" b="1" i="1" dirty="0" smtClean="0">
                <a:solidFill>
                  <a:srgbClr val="0070C0"/>
                </a:solidFill>
              </a:rPr>
              <a:t>Opportunity for all</a:t>
            </a:r>
            <a:endParaRPr lang="en-GB" b="1" i="1" dirty="0">
              <a:solidFill>
                <a:srgbClr val="0070C0"/>
              </a:solidFill>
            </a:endParaRPr>
          </a:p>
        </p:txBody>
      </p:sp>
      <p:pic>
        <p:nvPicPr>
          <p:cNvPr id="17" name="Picture 16" descr="http://economicstudents.com/wp-content/uploads/2013/05/3845_friedrich-hayek-1330309138.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98069" y="1513489"/>
            <a:ext cx="1138349" cy="1206062"/>
          </a:xfrm>
          <a:prstGeom prst="rect">
            <a:avLst/>
          </a:prstGeom>
          <a:noFill/>
          <a:ln>
            <a:noFill/>
          </a:ln>
        </p:spPr>
      </p:pic>
    </p:spTree>
    <p:extLst>
      <p:ext uri="{BB962C8B-B14F-4D97-AF65-F5344CB8AC3E}">
        <p14:creationId xmlns:p14="http://schemas.microsoft.com/office/powerpoint/2010/main" val="258744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030"/>
                                        </p:tgtEl>
                                        <p:attrNameLst>
                                          <p:attrName>style.visibility</p:attrName>
                                        </p:attrNameLst>
                                      </p:cBhvr>
                                      <p:to>
                                        <p:strVal val="visible"/>
                                      </p:to>
                                    </p:set>
                                    <p:animEffect transition="in" filter="wipe(down)">
                                      <p:cBhvr>
                                        <p:cTn id="27" dur="500"/>
                                        <p:tgtEl>
                                          <p:spTgt spid="103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arn(inVertical)">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arn(inVertical)">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barn(inVertical)">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1028"/>
                                        </p:tgtEl>
                                        <p:attrNameLst>
                                          <p:attrName>style.visibility</p:attrName>
                                        </p:attrNameLst>
                                      </p:cBhvr>
                                      <p:to>
                                        <p:strVal val="visible"/>
                                      </p:to>
                                    </p:set>
                                    <p:animEffect transition="in" filter="barn(inVertical)">
                                      <p:cBhvr>
                                        <p:cTn id="50" dur="500"/>
                                        <p:tgtEl>
                                          <p:spTgt spid="1028"/>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barn(inVertical)">
                                      <p:cBhvr>
                                        <p:cTn id="55" dur="5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barn(inVertical)">
                                      <p:cBhvr>
                                        <p:cTn id="60" dur="500"/>
                                        <p:tgtEl>
                                          <p:spTgt spid="11"/>
                                        </p:tgtEl>
                                      </p:cBhvr>
                                    </p:animEffect>
                                  </p:childTnLst>
                                </p:cTn>
                              </p:par>
                              <p:par>
                                <p:cTn id="61" presetID="16" presetClass="entr" presetSubtype="21" fill="hold" nodeType="withEffect">
                                  <p:stCondLst>
                                    <p:cond delay="0"/>
                                  </p:stCondLst>
                                  <p:childTnLst>
                                    <p:set>
                                      <p:cBhvr>
                                        <p:cTn id="62" dur="1" fill="hold">
                                          <p:stCondLst>
                                            <p:cond delay="0"/>
                                          </p:stCondLst>
                                        </p:cTn>
                                        <p:tgtEl>
                                          <p:spTgt spid="1026"/>
                                        </p:tgtEl>
                                        <p:attrNameLst>
                                          <p:attrName>style.visibility</p:attrName>
                                        </p:attrNameLst>
                                      </p:cBhvr>
                                      <p:to>
                                        <p:strVal val="visible"/>
                                      </p:to>
                                    </p:set>
                                    <p:animEffect transition="in" filter="barn(inVertical)">
                                      <p:cBhvr>
                                        <p:cTn id="63" dur="500"/>
                                        <p:tgtEl>
                                          <p:spTgt spid="1026"/>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barn(inVertical)">
                                      <p:cBhvr>
                                        <p:cTn id="68" dur="500"/>
                                        <p:tgtEl>
                                          <p:spTgt spid="5"/>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barn(inVertical)">
                                      <p:cBhvr>
                                        <p:cTn id="7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7" grpId="0" animBg="1"/>
      <p:bldP spid="8" grpId="0" animBg="1"/>
      <p:bldP spid="9" grpId="0" animBg="1"/>
      <p:bldP spid="12" grpId="0"/>
      <p:bldP spid="16" grpId="0"/>
      <p:bldP spid="11" grpId="0"/>
      <p:bldP spid="14" grpId="0"/>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482246" y="1051566"/>
            <a:ext cx="9290138" cy="1200329"/>
          </a:xfrm>
          <a:prstGeom prst="rect">
            <a:avLst/>
          </a:prstGeom>
        </p:spPr>
        <p:txBody>
          <a:bodyPr wrap="square">
            <a:spAutoFit/>
          </a:bodyPr>
          <a:lstStyle/>
          <a:p>
            <a:r>
              <a:rPr lang="en-GB" sz="3600" dirty="0" smtClean="0"/>
              <a:t>12. Money </a:t>
            </a:r>
            <a:r>
              <a:rPr lang="en-GB" sz="3600" dirty="0"/>
              <a:t>is therefore not only the object but also the fountainhead of greed.</a:t>
            </a:r>
          </a:p>
        </p:txBody>
      </p:sp>
      <p:pic>
        <p:nvPicPr>
          <p:cNvPr id="3" name="Picture 2" descr="https://sidvents.files.wordpress.com/2013/04/carl-marx.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8533" y="3898623"/>
            <a:ext cx="2281555" cy="2494280"/>
          </a:xfrm>
          <a:prstGeom prst="rect">
            <a:avLst/>
          </a:prstGeom>
          <a:noFill/>
          <a:extLst/>
        </p:spPr>
      </p:pic>
    </p:spTree>
    <p:extLst>
      <p:ext uri="{BB962C8B-B14F-4D97-AF65-F5344CB8AC3E}">
        <p14:creationId xmlns:p14="http://schemas.microsoft.com/office/powerpoint/2010/main" val="338588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Rectangle 2"/>
          <p:cNvSpPr/>
          <p:nvPr/>
        </p:nvSpPr>
        <p:spPr>
          <a:xfrm>
            <a:off x="705633" y="587390"/>
            <a:ext cx="10755682" cy="954107"/>
          </a:xfrm>
          <a:prstGeom prst="rect">
            <a:avLst/>
          </a:prstGeom>
        </p:spPr>
        <p:txBody>
          <a:bodyPr wrap="square">
            <a:spAutoFit/>
          </a:bodyPr>
          <a:lstStyle/>
          <a:p>
            <a:r>
              <a:rPr lang="en-GB" sz="2800" b="1" dirty="0" smtClean="0"/>
              <a:t>13. It </a:t>
            </a:r>
            <a:r>
              <a:rPr lang="en-GB" sz="2800" b="1" dirty="0"/>
              <a:t>is unjust that the whole of society should contribute towards an </a:t>
            </a:r>
            <a:r>
              <a:rPr lang="en-GB" sz="2800" b="1" dirty="0" smtClean="0"/>
              <a:t>expense </a:t>
            </a:r>
            <a:r>
              <a:rPr lang="en-GB" sz="2800" b="1" dirty="0"/>
              <a:t>of which the benefit is confined to a part of the society.</a:t>
            </a:r>
            <a:endParaRPr lang="en-GB" sz="2800" dirty="0"/>
          </a:p>
        </p:txBody>
      </p:sp>
      <p:pic>
        <p:nvPicPr>
          <p:cNvPr id="4" name="Picture 3" descr="https://libwebspace.library.cmu.edu/posnercenter/sp09/subcontents/images/adam%20smith%20phot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2258" y="3898623"/>
            <a:ext cx="2149869" cy="2401859"/>
          </a:xfrm>
          <a:prstGeom prst="rect">
            <a:avLst/>
          </a:prstGeom>
          <a:noFill/>
          <a:extLst/>
        </p:spPr>
      </p:pic>
    </p:spTree>
    <p:extLst>
      <p:ext uri="{BB962C8B-B14F-4D97-AF65-F5344CB8AC3E}">
        <p14:creationId xmlns:p14="http://schemas.microsoft.com/office/powerpoint/2010/main" val="81992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385508" y="1611501"/>
            <a:ext cx="11123320" cy="584775"/>
          </a:xfrm>
          <a:prstGeom prst="rect">
            <a:avLst/>
          </a:prstGeom>
        </p:spPr>
        <p:txBody>
          <a:bodyPr wrap="square">
            <a:spAutoFit/>
          </a:bodyPr>
          <a:lstStyle/>
          <a:p>
            <a:r>
              <a:rPr lang="en-GB" sz="3200" dirty="0" smtClean="0"/>
              <a:t>14. "If that is Marxism, then I am not a Marxist.”</a:t>
            </a:r>
            <a:endParaRPr lang="en-GB" sz="3200" i="1" dirty="0"/>
          </a:p>
        </p:txBody>
      </p:sp>
      <p:pic>
        <p:nvPicPr>
          <p:cNvPr id="3" name="Picture 2" descr="https://sidvents.files.wordpress.com/2013/04/carl-marx.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8533" y="3898623"/>
            <a:ext cx="2281555" cy="2494280"/>
          </a:xfrm>
          <a:prstGeom prst="rect">
            <a:avLst/>
          </a:prstGeom>
          <a:noFill/>
          <a:extLst/>
        </p:spPr>
      </p:pic>
    </p:spTree>
    <p:extLst>
      <p:ext uri="{BB962C8B-B14F-4D97-AF65-F5344CB8AC3E}">
        <p14:creationId xmlns:p14="http://schemas.microsoft.com/office/powerpoint/2010/main" val="221752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4727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62" y="110362"/>
            <a:ext cx="11994404" cy="6432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356863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6038" y="166688"/>
            <a:ext cx="7019925" cy="652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07744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21076022">
            <a:off x="331375" y="-26500"/>
            <a:ext cx="5072098" cy="1862048"/>
          </a:xfrm>
          <a:prstGeom prst="rect">
            <a:avLst/>
          </a:prstGeom>
          <a:noFill/>
        </p:spPr>
        <p:txBody>
          <a:bodyPr wrap="square" rtlCol="1">
            <a:spAutoFit/>
          </a:bodyPr>
          <a:lstStyle/>
          <a:p>
            <a:r>
              <a:rPr lang="en-GB" sz="11500" b="1" i="1" u="sng" dirty="0"/>
              <a:t>Preview</a:t>
            </a:r>
            <a:endParaRPr lang="ar-EG" sz="11500" b="1" i="1" u="sng" dirty="0"/>
          </a:p>
        </p:txBody>
      </p:sp>
      <p:sp>
        <p:nvSpPr>
          <p:cNvPr id="6" name="TextBox 5"/>
          <p:cNvSpPr txBox="1"/>
          <p:nvPr/>
        </p:nvSpPr>
        <p:spPr>
          <a:xfrm>
            <a:off x="638629" y="2404159"/>
            <a:ext cx="10929257" cy="3903504"/>
          </a:xfrm>
          <a:prstGeom prst="rect">
            <a:avLst/>
          </a:prstGeom>
          <a:noFill/>
        </p:spPr>
        <p:txBody>
          <a:bodyPr wrap="square" rtlCol="0">
            <a:spAutoFit/>
          </a:bodyPr>
          <a:lstStyle/>
          <a:p>
            <a:pPr marL="342900" indent="-342900">
              <a:lnSpc>
                <a:spcPct val="150000"/>
              </a:lnSpc>
              <a:buAutoNum type="arabicPeriod"/>
            </a:pPr>
            <a:r>
              <a:rPr lang="en-US" sz="2800" b="1" dirty="0" smtClean="0"/>
              <a:t>Free markets tend to result in </a:t>
            </a:r>
            <a:r>
              <a:rPr lang="en-US" sz="2800" b="1" dirty="0" smtClean="0">
                <a:solidFill>
                  <a:srgbClr val="FF0000"/>
                </a:solidFill>
              </a:rPr>
              <a:t>‘market failure’</a:t>
            </a:r>
            <a:r>
              <a:rPr lang="en-US" sz="2800" b="1" dirty="0" smtClean="0"/>
              <a:t> of some kind, there are several examples of market failure.</a:t>
            </a:r>
          </a:p>
          <a:p>
            <a:pPr marL="342900" indent="-342900">
              <a:lnSpc>
                <a:spcPct val="150000"/>
              </a:lnSpc>
              <a:buAutoNum type="arabicPeriod"/>
            </a:pPr>
            <a:r>
              <a:rPr lang="en-US" sz="2800" b="1" dirty="0" smtClean="0"/>
              <a:t>This is the next topic.</a:t>
            </a:r>
          </a:p>
          <a:p>
            <a:pPr marL="342900" indent="-342900">
              <a:lnSpc>
                <a:spcPct val="150000"/>
              </a:lnSpc>
              <a:buAutoNum type="arabicPeriod"/>
            </a:pPr>
            <a:r>
              <a:rPr lang="en-US" sz="2800" b="1" dirty="0" smtClean="0"/>
              <a:t>Consequently, the government intervenes in order to eliminate and/or reduce these market failures.</a:t>
            </a:r>
          </a:p>
          <a:p>
            <a:pPr marL="342900" indent="-342900">
              <a:lnSpc>
                <a:spcPct val="150000"/>
              </a:lnSpc>
              <a:buAutoNum type="arabicPeriod"/>
            </a:pPr>
            <a:r>
              <a:rPr lang="en-US" sz="2800" b="1" dirty="0" smtClean="0"/>
              <a:t>Which is why we have </a:t>
            </a:r>
            <a:r>
              <a:rPr lang="en-US" sz="2800" b="1" dirty="0" smtClean="0">
                <a:solidFill>
                  <a:srgbClr val="FF0000"/>
                </a:solidFill>
              </a:rPr>
              <a:t>mixed economies.</a:t>
            </a:r>
            <a:endParaRPr lang="en-US" sz="2800" b="1" dirty="0">
              <a:solidFill>
                <a:srgbClr val="FF0000"/>
              </a:solidFill>
            </a:endParaRPr>
          </a:p>
        </p:txBody>
      </p:sp>
      <p:sp>
        <p:nvSpPr>
          <p:cNvPr id="7" name="Rectangle 6"/>
          <p:cNvSpPr/>
          <p:nvPr/>
        </p:nvSpPr>
        <p:spPr>
          <a:xfrm>
            <a:off x="6820010" y="890286"/>
            <a:ext cx="5494421"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NEXT TOPIC…</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35852437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7928" y="3465051"/>
            <a:ext cx="5205015" cy="2031325"/>
          </a:xfrm>
          <a:prstGeom prst="rect">
            <a:avLst/>
          </a:prstGeom>
        </p:spPr>
        <p:txBody>
          <a:bodyPr wrap="none">
            <a:spAutoFit/>
          </a:bodyPr>
          <a:lstStyle/>
          <a:p>
            <a:r>
              <a:rPr lang="en-GB" dirty="0" smtClean="0"/>
              <a:t>HAYEK</a:t>
            </a:r>
          </a:p>
          <a:p>
            <a:r>
              <a:rPr lang="en-GB" dirty="0" smtClean="0">
                <a:hlinkClick r:id="rId2"/>
              </a:rPr>
              <a:t>https</a:t>
            </a:r>
            <a:r>
              <a:rPr lang="en-GB" dirty="0">
                <a:hlinkClick r:id="rId2"/>
              </a:rPr>
              <a:t>://</a:t>
            </a:r>
            <a:r>
              <a:rPr lang="en-GB" dirty="0" smtClean="0">
                <a:hlinkClick r:id="rId2"/>
              </a:rPr>
              <a:t>www.youtube.com/watch?v=PZgw3WEKHmw</a:t>
            </a:r>
            <a:endParaRPr lang="en-GB" dirty="0" smtClean="0"/>
          </a:p>
          <a:p>
            <a:endParaRPr lang="en-GB" dirty="0"/>
          </a:p>
          <a:p>
            <a:r>
              <a:rPr lang="en-GB" dirty="0" smtClean="0"/>
              <a:t>MARX</a:t>
            </a:r>
          </a:p>
          <a:p>
            <a:r>
              <a:rPr lang="en-GB" dirty="0">
                <a:hlinkClick r:id="rId3"/>
              </a:rPr>
              <a:t>https://</a:t>
            </a:r>
            <a:r>
              <a:rPr lang="en-GB" dirty="0" smtClean="0">
                <a:hlinkClick r:id="rId3"/>
              </a:rPr>
              <a:t>www.youtube.com/watch?v=1Nj26cHCWoI</a:t>
            </a:r>
            <a:endParaRPr lang="en-GB" dirty="0" smtClean="0"/>
          </a:p>
          <a:p>
            <a:endParaRPr lang="en-GB" dirty="0"/>
          </a:p>
          <a:p>
            <a:endParaRPr lang="en-GB" dirty="0"/>
          </a:p>
        </p:txBody>
      </p:sp>
      <p:sp>
        <p:nvSpPr>
          <p:cNvPr id="3" name="Rectangle 2"/>
          <p:cNvSpPr/>
          <p:nvPr/>
        </p:nvSpPr>
        <p:spPr>
          <a:xfrm>
            <a:off x="385508" y="208745"/>
            <a:ext cx="114675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MASTERS OF MONEY…</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3"/>
          <p:cNvSpPr/>
          <p:nvPr/>
        </p:nvSpPr>
        <p:spPr>
          <a:xfrm>
            <a:off x="509751" y="451633"/>
            <a:ext cx="10967545" cy="769441"/>
          </a:xfrm>
          <a:prstGeom prst="rect">
            <a:avLst/>
          </a:prstGeom>
        </p:spPr>
        <p:txBody>
          <a:bodyPr wrap="square">
            <a:spAutoFit/>
          </a:bodyPr>
          <a:lstStyle/>
          <a:p>
            <a:endParaRPr lang="en-GB" sz="4400" dirty="0"/>
          </a:p>
        </p:txBody>
      </p:sp>
      <p:sp>
        <p:nvSpPr>
          <p:cNvPr id="5" name="Rectangle 4"/>
          <p:cNvSpPr/>
          <p:nvPr/>
        </p:nvSpPr>
        <p:spPr>
          <a:xfrm>
            <a:off x="509750" y="1381798"/>
            <a:ext cx="10967545" cy="1446550"/>
          </a:xfrm>
          <a:prstGeom prst="rect">
            <a:avLst/>
          </a:prstGeom>
        </p:spPr>
        <p:txBody>
          <a:bodyPr wrap="square">
            <a:spAutoFit/>
          </a:bodyPr>
          <a:lstStyle/>
          <a:p>
            <a:r>
              <a:rPr lang="en-GB" sz="4400" b="1" dirty="0" smtClean="0"/>
              <a:t>Two excellent BBC documentaries about Hayek and Marx</a:t>
            </a:r>
            <a:endParaRPr lang="en-GB" sz="4400" dirty="0"/>
          </a:p>
        </p:txBody>
      </p:sp>
    </p:spTree>
    <p:extLst>
      <p:ext uri="{BB962C8B-B14F-4D97-AF65-F5344CB8AC3E}">
        <p14:creationId xmlns:p14="http://schemas.microsoft.com/office/powerpoint/2010/main" val="1106625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149" y="309972"/>
            <a:ext cx="114675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STRUCTURE OF ECONOMIES</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p:cNvSpPr/>
          <p:nvPr/>
        </p:nvSpPr>
        <p:spPr>
          <a:xfrm>
            <a:off x="275150" y="1386918"/>
            <a:ext cx="11843292" cy="5339923"/>
          </a:xfrm>
          <a:prstGeom prst="rect">
            <a:avLst/>
          </a:prstGeom>
        </p:spPr>
        <p:txBody>
          <a:bodyPr wrap="square">
            <a:spAutoFit/>
          </a:bodyPr>
          <a:lstStyle/>
          <a:p>
            <a:pPr marL="457200" indent="-457200">
              <a:buFont typeface="Arial" panose="020B0604020202020204" pitchFamily="34" charset="0"/>
              <a:buChar char="•"/>
            </a:pPr>
            <a:r>
              <a:rPr lang="en-GB" sz="3100" b="1" dirty="0">
                <a:solidFill>
                  <a:schemeClr val="accent1">
                    <a:lumMod val="75000"/>
                  </a:schemeClr>
                </a:solidFill>
              </a:rPr>
              <a:t>M</a:t>
            </a:r>
            <a:r>
              <a:rPr lang="en-GB" sz="3100" b="1" dirty="0" smtClean="0">
                <a:solidFill>
                  <a:schemeClr val="accent1">
                    <a:lumMod val="75000"/>
                  </a:schemeClr>
                </a:solidFill>
              </a:rPr>
              <a:t>arket economy: </a:t>
            </a:r>
            <a:r>
              <a:rPr lang="en-GB" sz="3100" b="1" dirty="0" smtClean="0">
                <a:solidFill>
                  <a:srgbClr val="000000"/>
                </a:solidFill>
              </a:rPr>
              <a:t>An economy in which market forces (price mechanism) are allowed to guide the allocation of resources. </a:t>
            </a:r>
            <a:r>
              <a:rPr lang="en-GB" sz="3100" b="1" dirty="0" smtClean="0">
                <a:solidFill>
                  <a:srgbClr val="00B0F0"/>
                </a:solidFill>
              </a:rPr>
              <a:t>Factors of production are privately owned (capitalism).</a:t>
            </a:r>
          </a:p>
          <a:p>
            <a:pPr marL="457200" indent="-457200">
              <a:buFont typeface="Arial" panose="020B0604020202020204" pitchFamily="34" charset="0"/>
              <a:buChar char="•"/>
            </a:pPr>
            <a:endParaRPr lang="en-GB" sz="3100" b="1" dirty="0">
              <a:solidFill>
                <a:srgbClr val="000000"/>
              </a:solidFill>
            </a:endParaRPr>
          </a:p>
          <a:p>
            <a:pPr marL="457200" indent="-457200">
              <a:buFont typeface="Arial" panose="020B0604020202020204" pitchFamily="34" charset="0"/>
              <a:buChar char="•"/>
            </a:pPr>
            <a:r>
              <a:rPr lang="en-GB" sz="3100" b="1" dirty="0" smtClean="0">
                <a:solidFill>
                  <a:srgbClr val="FF0000"/>
                </a:solidFill>
              </a:rPr>
              <a:t>Command economy: </a:t>
            </a:r>
            <a:r>
              <a:rPr lang="en-GB" sz="3100" b="1" dirty="0" smtClean="0">
                <a:solidFill>
                  <a:srgbClr val="000000"/>
                </a:solidFill>
              </a:rPr>
              <a:t>An economy in which decisions regarding resource allocation are guided by the state. </a:t>
            </a:r>
            <a:r>
              <a:rPr lang="en-GB" sz="3100" b="1" i="1" dirty="0" smtClean="0">
                <a:solidFill>
                  <a:srgbClr val="00B0F0"/>
                </a:solidFill>
              </a:rPr>
              <a:t>Factors of production are owned by the government (socialism).</a:t>
            </a:r>
          </a:p>
          <a:p>
            <a:pPr marL="457200" indent="-457200">
              <a:buFont typeface="Arial" panose="020B0604020202020204" pitchFamily="34" charset="0"/>
              <a:buChar char="•"/>
            </a:pPr>
            <a:endParaRPr lang="en-GB" sz="3100" b="1" dirty="0">
              <a:solidFill>
                <a:srgbClr val="000000"/>
              </a:solidFill>
            </a:endParaRPr>
          </a:p>
          <a:p>
            <a:pPr marL="457200" indent="-457200">
              <a:buFont typeface="Arial" panose="020B0604020202020204" pitchFamily="34" charset="0"/>
              <a:buChar char="•"/>
            </a:pPr>
            <a:r>
              <a:rPr lang="en-GB" sz="3100" b="1" dirty="0" smtClean="0">
                <a:solidFill>
                  <a:schemeClr val="accent4">
                    <a:lumMod val="75000"/>
                  </a:schemeClr>
                </a:solidFill>
              </a:rPr>
              <a:t>Mixed economy: </a:t>
            </a:r>
            <a:r>
              <a:rPr lang="en-GB" sz="3100" b="1" dirty="0" smtClean="0">
                <a:solidFill>
                  <a:srgbClr val="000000"/>
                </a:solidFill>
              </a:rPr>
              <a:t>An economy in which resources are allocated partly through price signals and partly on the basis of intervention by the state. </a:t>
            </a:r>
            <a:r>
              <a:rPr lang="en-GB" sz="3100" b="1" dirty="0" err="1" smtClean="0">
                <a:solidFill>
                  <a:srgbClr val="000000"/>
                </a:solidFill>
              </a:rPr>
              <a:t>FoP</a:t>
            </a:r>
            <a:r>
              <a:rPr lang="en-GB" sz="3100" b="1" dirty="0" smtClean="0">
                <a:solidFill>
                  <a:srgbClr val="000000"/>
                </a:solidFill>
              </a:rPr>
              <a:t> are owned by privately and government.</a:t>
            </a:r>
            <a:endParaRPr lang="en-GB" sz="3100" b="1" dirty="0"/>
          </a:p>
        </p:txBody>
      </p:sp>
    </p:spTree>
    <p:extLst>
      <p:ext uri="{BB962C8B-B14F-4D97-AF65-F5344CB8AC3E}">
        <p14:creationId xmlns:p14="http://schemas.microsoft.com/office/powerpoint/2010/main" val="310074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105835"/>
            <a:ext cx="6096000" cy="1508105"/>
          </a:xfrm>
          <a:prstGeom prst="rect">
            <a:avLst/>
          </a:prstGeom>
        </p:spPr>
        <p:txBody>
          <a:bodyPr>
            <a:spAutoFit/>
          </a:bodyPr>
          <a:lstStyle/>
          <a:p>
            <a:pPr>
              <a:spcAft>
                <a:spcPts val="0"/>
              </a:spcAft>
            </a:pPr>
            <a:r>
              <a:rPr lang="en-GB" u="sng" dirty="0">
                <a:solidFill>
                  <a:srgbClr val="000000"/>
                </a:solidFill>
                <a:latin typeface="Tahoma" panose="020B0604030504040204" pitchFamily="34" charset="0"/>
                <a:ea typeface="Times New Roman" panose="02020603050405020304" pitchFamily="18" charset="0"/>
                <a:hlinkClick r:id="rId2"/>
              </a:rPr>
              <a:t>https://twitter.com/SkyNewsPolitics/status/1047102041313763335</a:t>
            </a:r>
            <a:r>
              <a:rPr lang="en-GB" dirty="0">
                <a:solidFill>
                  <a:srgbClr val="000000"/>
                </a:solidFill>
                <a:latin typeface="Tahoma" panose="020B0604030504040204" pitchFamily="34" charset="0"/>
                <a:ea typeface="Times New Roman" panose="02020603050405020304" pitchFamily="18" charset="0"/>
              </a:rPr>
              <a:t> </a:t>
            </a:r>
            <a:endParaRPr lang="en-GB" dirty="0" smtClean="0">
              <a:solidFill>
                <a:srgbClr val="000000"/>
              </a:solidFill>
              <a:latin typeface="Tahoma" panose="020B0604030504040204" pitchFamily="34" charset="0"/>
              <a:ea typeface="Times New Roman" panose="02020603050405020304" pitchFamily="18" charset="0"/>
            </a:endParaRPr>
          </a:p>
          <a:p>
            <a:pPr>
              <a:spcAft>
                <a:spcPts val="0"/>
              </a:spcAft>
            </a:pPr>
            <a:endParaRPr lang="en-GB" sz="2800" dirty="0">
              <a:solidFill>
                <a:srgbClr val="000000"/>
              </a:solidFill>
              <a:effectLst/>
              <a:latin typeface="Tahoma" panose="020B0604030504040204" pitchFamily="34" charset="0"/>
              <a:ea typeface="Calibri" panose="020F0502020204030204" pitchFamily="34" charset="0"/>
            </a:endParaRPr>
          </a:p>
          <a:p>
            <a:pPr>
              <a:spcAft>
                <a:spcPts val="0"/>
              </a:spcAft>
            </a:pPr>
            <a:r>
              <a:rPr lang="en-GB" sz="2800" dirty="0" smtClean="0">
                <a:solidFill>
                  <a:srgbClr val="000000"/>
                </a:solidFill>
                <a:latin typeface="Tahoma" panose="020B0604030504040204" pitchFamily="34" charset="0"/>
                <a:ea typeface="Calibri" panose="020F0502020204030204" pitchFamily="34" charset="0"/>
              </a:rPr>
              <a:t>Boris Johnson free market</a:t>
            </a:r>
            <a:endParaRPr lang="en-GB"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70825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8237" y="4614674"/>
            <a:ext cx="1342483" cy="1938992"/>
          </a:xfrm>
          <a:prstGeom prst="rect">
            <a:avLst/>
          </a:prstGeom>
          <a:noFill/>
        </p:spPr>
        <p:txBody>
          <a:bodyPr wrap="none" rtlCol="0">
            <a:spAutoFit/>
          </a:bodyPr>
          <a:lstStyle/>
          <a:p>
            <a:r>
              <a:rPr lang="en-GB" sz="2000" b="1" dirty="0" smtClean="0"/>
              <a:t>Education</a:t>
            </a:r>
          </a:p>
          <a:p>
            <a:r>
              <a:rPr lang="en-GB" sz="2000" b="1" dirty="0" smtClean="0"/>
              <a:t>Food</a:t>
            </a:r>
          </a:p>
          <a:p>
            <a:r>
              <a:rPr lang="en-GB" sz="2000" b="1" dirty="0" smtClean="0"/>
              <a:t>Housing</a:t>
            </a:r>
          </a:p>
          <a:p>
            <a:r>
              <a:rPr lang="en-GB" sz="2000" b="1" dirty="0" smtClean="0"/>
              <a:t>Banking</a:t>
            </a:r>
          </a:p>
          <a:p>
            <a:r>
              <a:rPr lang="en-GB" sz="2000" b="1" dirty="0" smtClean="0"/>
              <a:t>Healthcare</a:t>
            </a:r>
          </a:p>
          <a:p>
            <a:r>
              <a:rPr lang="en-GB" sz="2000" b="1" dirty="0" smtClean="0"/>
              <a:t>Furniture</a:t>
            </a:r>
          </a:p>
        </p:txBody>
      </p:sp>
      <p:sp>
        <p:nvSpPr>
          <p:cNvPr id="3" name="Rectangle 2"/>
          <p:cNvSpPr/>
          <p:nvPr/>
        </p:nvSpPr>
        <p:spPr>
          <a:xfrm>
            <a:off x="275149" y="309972"/>
            <a:ext cx="114675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SCALE ACTIVITY.</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3"/>
          <p:cNvSpPr/>
          <p:nvPr/>
        </p:nvSpPr>
        <p:spPr>
          <a:xfrm>
            <a:off x="435425" y="1395284"/>
            <a:ext cx="11146973" cy="3046988"/>
          </a:xfrm>
          <a:prstGeom prst="rect">
            <a:avLst/>
          </a:prstGeom>
        </p:spPr>
        <p:txBody>
          <a:bodyPr wrap="square">
            <a:spAutoFit/>
          </a:bodyPr>
          <a:lstStyle/>
          <a:p>
            <a:r>
              <a:rPr lang="en-GB" sz="3200" b="1" dirty="0" smtClean="0">
                <a:solidFill>
                  <a:schemeClr val="accent1">
                    <a:lumMod val="75000"/>
                  </a:schemeClr>
                </a:solidFill>
              </a:rPr>
              <a:t>The UK is a free-market economy, with elements of a command economy.</a:t>
            </a:r>
          </a:p>
          <a:p>
            <a:endParaRPr lang="en-GB" sz="3200" b="1" dirty="0">
              <a:solidFill>
                <a:schemeClr val="accent1">
                  <a:lumMod val="75000"/>
                </a:schemeClr>
              </a:solidFill>
            </a:endParaRPr>
          </a:p>
          <a:p>
            <a:r>
              <a:rPr lang="en-GB" sz="3200" b="1" dirty="0" smtClean="0">
                <a:solidFill>
                  <a:schemeClr val="accent1">
                    <a:lumMod val="75000"/>
                  </a:schemeClr>
                </a:solidFill>
              </a:rPr>
              <a:t>Place the following UK markets on the scale.</a:t>
            </a:r>
            <a:endParaRPr lang="en-GB" sz="3200" b="1" dirty="0">
              <a:solidFill>
                <a:schemeClr val="accent1">
                  <a:lumMod val="75000"/>
                </a:schemeClr>
              </a:solidFill>
            </a:endParaRPr>
          </a:p>
          <a:p>
            <a:r>
              <a:rPr lang="en-GB" sz="3200" b="1" dirty="0" smtClean="0">
                <a:solidFill>
                  <a:schemeClr val="accent1">
                    <a:lumMod val="75000"/>
                  </a:schemeClr>
                </a:solidFill>
              </a:rPr>
              <a:t>Remember, government intervention can include any act where the government tries to manipulate or alter the invisible hand.</a:t>
            </a:r>
            <a:endParaRPr lang="en-GB" sz="3200" b="1" dirty="0"/>
          </a:p>
        </p:txBody>
      </p:sp>
      <p:sp>
        <p:nvSpPr>
          <p:cNvPr id="5" name="TextBox 4"/>
          <p:cNvSpPr txBox="1"/>
          <p:nvPr/>
        </p:nvSpPr>
        <p:spPr>
          <a:xfrm>
            <a:off x="6285187" y="4614674"/>
            <a:ext cx="2279470" cy="1938992"/>
          </a:xfrm>
          <a:prstGeom prst="rect">
            <a:avLst/>
          </a:prstGeom>
          <a:noFill/>
        </p:spPr>
        <p:txBody>
          <a:bodyPr wrap="none" rtlCol="0">
            <a:spAutoFit/>
          </a:bodyPr>
          <a:lstStyle/>
          <a:p>
            <a:r>
              <a:rPr lang="en-GB" sz="2000" b="1" dirty="0" smtClean="0"/>
              <a:t>Cars</a:t>
            </a:r>
          </a:p>
          <a:p>
            <a:r>
              <a:rPr lang="en-GB" sz="2000" b="1" dirty="0" smtClean="0"/>
              <a:t>Emergency Services</a:t>
            </a:r>
          </a:p>
          <a:p>
            <a:r>
              <a:rPr lang="en-GB" sz="2000" b="1" dirty="0" smtClean="0"/>
              <a:t>Streetlamps</a:t>
            </a:r>
          </a:p>
          <a:p>
            <a:r>
              <a:rPr lang="en-GB" sz="2000" b="1" dirty="0" smtClean="0"/>
              <a:t>Waste Disposal</a:t>
            </a:r>
          </a:p>
          <a:p>
            <a:r>
              <a:rPr lang="en-GB" sz="2000" b="1" dirty="0" smtClean="0"/>
              <a:t>Railways</a:t>
            </a:r>
          </a:p>
          <a:p>
            <a:r>
              <a:rPr lang="en-GB" sz="2000" b="1" dirty="0" smtClean="0"/>
              <a:t>Alcohol</a:t>
            </a:r>
          </a:p>
        </p:txBody>
      </p:sp>
    </p:spTree>
    <p:extLst>
      <p:ext uri="{BB962C8B-B14F-4D97-AF65-F5344CB8AC3E}">
        <p14:creationId xmlns:p14="http://schemas.microsoft.com/office/powerpoint/2010/main" val="1012299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2670</TotalTime>
  <Words>2187</Words>
  <Application>Microsoft Office PowerPoint</Application>
  <PresentationFormat>Widescreen</PresentationFormat>
  <Paragraphs>273</Paragraphs>
  <Slides>67</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67</vt:i4>
      </vt:variant>
    </vt:vector>
  </HeadingPairs>
  <TitlesOfParts>
    <vt:vector size="73" baseType="lpstr">
      <vt:lpstr>Arial</vt:lpstr>
      <vt:lpstr>Calibri</vt:lpstr>
      <vt:lpstr>Calibri Light</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Wilson</dc:creator>
  <cp:lastModifiedBy>Michael Wilson</cp:lastModifiedBy>
  <cp:revision>206</cp:revision>
  <cp:lastPrinted>2019-11-21T15:15:33Z</cp:lastPrinted>
  <dcterms:created xsi:type="dcterms:W3CDTF">2014-08-28T13:03:11Z</dcterms:created>
  <dcterms:modified xsi:type="dcterms:W3CDTF">2019-11-27T13:41:38Z</dcterms:modified>
</cp:coreProperties>
</file>