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345" r:id="rId2"/>
    <p:sldId id="347" r:id="rId3"/>
    <p:sldId id="330" r:id="rId4"/>
    <p:sldId id="312" r:id="rId5"/>
    <p:sldId id="287" r:id="rId6"/>
    <p:sldId id="290" r:id="rId7"/>
    <p:sldId id="300" r:id="rId8"/>
    <p:sldId id="292" r:id="rId9"/>
    <p:sldId id="317" r:id="rId10"/>
    <p:sldId id="320" r:id="rId11"/>
    <p:sldId id="321" r:id="rId12"/>
    <p:sldId id="314" r:id="rId13"/>
    <p:sldId id="333" r:id="rId14"/>
    <p:sldId id="304" r:id="rId15"/>
    <p:sldId id="348" r:id="rId16"/>
    <p:sldId id="361" r:id="rId17"/>
    <p:sldId id="306" r:id="rId18"/>
    <p:sldId id="322" r:id="rId19"/>
    <p:sldId id="336" r:id="rId20"/>
    <p:sldId id="337" r:id="rId21"/>
    <p:sldId id="349" r:id="rId22"/>
    <p:sldId id="323" r:id="rId23"/>
    <p:sldId id="339" r:id="rId24"/>
    <p:sldId id="340" r:id="rId25"/>
    <p:sldId id="350" r:id="rId26"/>
    <p:sldId id="324" r:id="rId27"/>
    <p:sldId id="325" r:id="rId28"/>
    <p:sldId id="328" r:id="rId29"/>
    <p:sldId id="343" r:id="rId30"/>
    <p:sldId id="351" r:id="rId31"/>
    <p:sldId id="353" r:id="rId32"/>
    <p:sldId id="354" r:id="rId33"/>
    <p:sldId id="356" r:id="rId34"/>
    <p:sldId id="357" r:id="rId35"/>
    <p:sldId id="355" r:id="rId36"/>
    <p:sldId id="352" r:id="rId37"/>
    <p:sldId id="358" r:id="rId38"/>
    <p:sldId id="359" r:id="rId39"/>
    <p:sldId id="341" r:id="rId40"/>
  </p:sldIdLst>
  <p:sldSz cx="9144000" cy="6858000" type="screen4x3"/>
  <p:notesSz cx="6807200" cy="9939338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0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 snapToGrid="0">
      <p:cViewPr varScale="1">
        <p:scale>
          <a:sx n="64" d="100"/>
          <a:sy n="64" d="100"/>
        </p:scale>
        <p:origin x="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CFC05-2899-40DF-BDFF-E690C7D7726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52930-5E8C-4737-BA4E-E128B456B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9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29.3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487-1 512,'0'0'0,"0"0"0,0 0 0,0 0 0,-21 0 0,21 20 0,-21-20 0,-1 0 0,1 22 0,0-22 0,-21 21 0,0 0 0,-1 0 0,22 0 0,-21 0 0,21 1 0,-22-1 0,1-1 0,21 2 0,-1-1 0,22-21 0,-21 21 0,0-21 0,21 0 0,0 0 0,0 0 0,0 0 0,0 0 0,0 0 0,0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29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0 512,'0'0'0,"0"21"0,21-21 0,21 22 0,-21-1 0,43 22 0,-22-22 0,0 0 0,22 22 0,-1-22 0,1-1 0,-22 2 0,0 20 0,1-21 0,-1-21 0,-20 21 0,-1-21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2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381 0 512,'-21'0'0,"21"21"0,-21-21 0,0 21 0,-22 0 0,43 0 0,-21 1 0,-21-1 0,42 0 0,-21 0 0,-21 1 0,21-1 0,-1-1 0,1-20 0,0 43 0,-1-22 0,1-21 0,21 21 0,-21 0 0,21-21 0,0 21 0,0-21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2.6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0 512,'0'0'0,"0"0"0,0 21 0,21-21 0,0 21 0,0 0 0,21 0 0,0 0 0,0 1 0,1 19 0,0-19 0,-22-1 0,21 0 0,-21 1 0,21-1 0,-21 0 0,22 21 0,-22-42 0,0 22 0,0-1 0,1-21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3.3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551 0 512,'-21'21'0,"21"-21"0,-21 20 0,21 2 0,-22 20 0,-20-21 0,21 22 0,0-22 0,-21 21 0,21 1 0,-22-22 0,22 21 0,-22-21 0,1 1 0,21 20 0,-21-21 0,21 0 0,0 0 0,-22 1 0,22-22 0,21 20 0,-22-20 0,22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3.7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0 512,'0'0'0,"0"21"0,21-21 0,-21 42 0,21-20 0,22 20 0,0 0 0,-22 1 0,21-2 0,0-19 0,0 20 0,1-21 0,-1 22 0,1-22 0,-22 21 0,0-20 0,0-22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4.5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804 0 512,'-21'0'0,"0"21"0,0 1 0,-22-1 0,1 43 0,-21-44 0,20 23 0,1-1 0,-22 0 0,22 1 0,-21-2 0,-1-19 0,21 20 0,1-21 0,0 22 0,0-22 0,0 0 0,21 1 0,-1-22 0,1 21 0,21-21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8-12-05T09:11:34.9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0 512,'0'0'0,"0"22"0,21-1 0,0 21 0,0-20 0,0 20 0,21 22 0,0-22 0,1 0 0,21 1 0,-22-1 0,0 0 0,0 1 0,1-23 0,-1 1 0,-42-21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3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78AFC41-8CEB-4C5F-AD2E-C101AC3D4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9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Students identify key words to underline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AFA721-09CC-4957-834B-2574CB682418}" type="slidenum">
              <a:rPr lang="en-GB" smtClean="0"/>
              <a:pPr eaLnBrk="1" hangingPunct="1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20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Students identify key words to underline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AFA721-09CC-4957-834B-2574CB682418}" type="slidenum">
              <a:rPr lang="en-GB" smtClean="0"/>
              <a:pPr eaLnBrk="1" hangingPunct="1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Students identify key words to underline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AFA721-09CC-4957-834B-2574CB682418}" type="slidenum">
              <a:rPr lang="en-GB" smtClean="0"/>
              <a:pPr eaLnBrk="1" hangingPunct="1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9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6766560" y="6627167"/>
            <a:ext cx="2140771" cy="230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77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15888"/>
            <a:ext cx="2095500" cy="5675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134100" cy="5675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6766560" y="6627167"/>
            <a:ext cx="2140771" cy="230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69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47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5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2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3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2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1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66560" y="6627167"/>
            <a:ext cx="2140771" cy="230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9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66560" y="6627167"/>
            <a:ext cx="2140771" cy="230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86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724525" y="6610350"/>
            <a:ext cx="3419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>
                <a:latin typeface="Times New Roman" pitchFamily="18" charset="0"/>
              </a:rPr>
              <a:t> © Business Studies Online: Slide </a:t>
            </a:r>
            <a:fld id="{606E5323-CF20-4832-B3F0-9F34BF463BA2}" type="slidenum">
              <a:rPr lang="en-US" sz="120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200">
              <a:latin typeface="Times New Roman" pitchFamily="18" charset="0"/>
            </a:endParaRPr>
          </a:p>
        </p:txBody>
      </p:sp>
      <p:pic>
        <p:nvPicPr>
          <p:cNvPr id="1029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1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39.emf"/><Relationship Id="rId18" Type="http://schemas.openxmlformats.org/officeDocument/2006/relationships/customXml" Target="../ink/ink6.xml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43.emf"/><Relationship Id="rId7" Type="http://schemas.openxmlformats.org/officeDocument/2006/relationships/image" Target="../media/image35.png"/><Relationship Id="rId12" Type="http://schemas.openxmlformats.org/officeDocument/2006/relationships/customXml" Target="../ink/ink3.xml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11" Type="http://schemas.openxmlformats.org/officeDocument/2006/relationships/image" Target="../media/image38.emf"/><Relationship Id="rId5" Type="http://schemas.openxmlformats.org/officeDocument/2006/relationships/image" Target="../media/image4.png"/><Relationship Id="rId15" Type="http://schemas.openxmlformats.org/officeDocument/2006/relationships/image" Target="../media/image40.emf"/><Relationship Id="rId23" Type="http://schemas.openxmlformats.org/officeDocument/2006/relationships/image" Target="../media/image44.emf"/><Relationship Id="rId10" Type="http://schemas.openxmlformats.org/officeDocument/2006/relationships/customXml" Target="../ink/ink2.xml"/><Relationship Id="rId19" Type="http://schemas.openxmlformats.org/officeDocument/2006/relationships/image" Target="../media/image42.emf"/><Relationship Id="rId4" Type="http://schemas.openxmlformats.org/officeDocument/2006/relationships/image" Target="../media/image3.jpeg"/><Relationship Id="rId9" Type="http://schemas.openxmlformats.org/officeDocument/2006/relationships/image" Target="../media/image37.emf"/><Relationship Id="rId14" Type="http://schemas.openxmlformats.org/officeDocument/2006/relationships/customXml" Target="../ink/ink4.xml"/><Relationship Id="rId22" Type="http://schemas.openxmlformats.org/officeDocument/2006/relationships/customXml" Target="../ink/ink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0.xml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slide" Target="slide8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12" Type="http://schemas.openxmlformats.org/officeDocument/2006/relationships/slide" Target="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jpeg"/><Relationship Id="rId10" Type="http://schemas.openxmlformats.org/officeDocument/2006/relationships/slide" Target="slide16.xm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2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1" t="8896" r="-1" b="-15838"/>
          <a:stretch/>
        </p:blipFill>
        <p:spPr bwMode="auto">
          <a:xfrm>
            <a:off x="0" y="-124690"/>
            <a:ext cx="9144000" cy="90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Box 6"/>
          <p:cNvSpPr txBox="1">
            <a:spLocks noChangeArrowheads="1"/>
          </p:cNvSpPr>
          <p:nvPr/>
        </p:nvSpPr>
        <p:spPr bwMode="auto">
          <a:xfrm>
            <a:off x="116681" y="1688210"/>
            <a:ext cx="1584325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Today we will: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812" y="240894"/>
            <a:ext cx="7140575" cy="100012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 dirty="0">
                <a:solidFill>
                  <a:schemeClr val="bg1"/>
                </a:solidFill>
                <a:latin typeface="Comic Sans MS" pitchFamily="66" charset="0"/>
              </a:rPr>
              <a:t>Investment appraisal</a:t>
            </a:r>
          </a:p>
        </p:txBody>
      </p:sp>
      <p:pic>
        <p:nvPicPr>
          <p:cNvPr id="78853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3" y="729627"/>
            <a:ext cx="785812" cy="7858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4" descr="http://jwikert.typepad.com/photos/uncategorized/2007/11/27/cogs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" y="2406050"/>
            <a:ext cx="856531" cy="8937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TextBox 26"/>
          <p:cNvSpPr txBox="1">
            <a:spLocks noChangeArrowheads="1"/>
          </p:cNvSpPr>
          <p:nvPr/>
        </p:nvSpPr>
        <p:spPr bwMode="auto">
          <a:xfrm>
            <a:off x="106367" y="240894"/>
            <a:ext cx="1571625" cy="33855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The BIG Idea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984" y="1660750"/>
            <a:ext cx="7140575" cy="34637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Starter: </a:t>
            </a:r>
          </a:p>
          <a:p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Why do firms invest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?</a:t>
            </a:r>
          </a:p>
          <a:p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What is the purpose of an appraisal?</a:t>
            </a:r>
          </a:p>
          <a:p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9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69875" y="1146175"/>
            <a:ext cx="3660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In order to calculate the payback period for project B the following calculation would be necessary:</a:t>
            </a:r>
          </a:p>
          <a:p>
            <a:pPr eaLnBrk="1" hangingPunct="1">
              <a:spcBef>
                <a:spcPct val="20000"/>
              </a:spcBef>
            </a:pPr>
            <a:endParaRPr lang="en-GB" altLang="en-US">
              <a:latin typeface="Arial" charset="0"/>
            </a:endParaRP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260350"/>
            <a:ext cx="7772401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Payback for Project B</a:t>
            </a:r>
            <a:endParaRPr lang="en-US" dirty="0"/>
          </a:p>
        </p:txBody>
      </p:sp>
      <p:pic>
        <p:nvPicPr>
          <p:cNvPr id="8196" name="Picture 13" descr="notebook_pc_800_cl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1379">
            <a:off x="3043238" y="841375"/>
            <a:ext cx="7927975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4"/>
          <p:cNvSpPr txBox="1">
            <a:spLocks noChangeArrowheads="1"/>
          </p:cNvSpPr>
          <p:nvPr/>
        </p:nvSpPr>
        <p:spPr bwMode="auto">
          <a:xfrm rot="-378516">
            <a:off x="4567238" y="1773238"/>
            <a:ext cx="37433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GB" altLang="en-US" sz="1800" u="sng">
                <a:solidFill>
                  <a:srgbClr val="FF0000"/>
                </a:solidFill>
                <a:latin typeface="Calibri" pitchFamily="34" charset="0"/>
              </a:rPr>
              <a:t>Project B </a:t>
            </a:r>
          </a:p>
          <a:p>
            <a:pPr algn="ctr">
              <a:lnSpc>
                <a:spcPts val="1500"/>
              </a:lnSpc>
            </a:pPr>
            <a:endParaRPr lang="en-GB" altLang="en-US" sz="1800" u="sng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Initial Cost = £40,000</a:t>
            </a:r>
          </a:p>
        </p:txBody>
      </p:sp>
      <p:sp>
        <p:nvSpPr>
          <p:cNvPr id="7184" name="TextBox 15"/>
          <p:cNvSpPr txBox="1">
            <a:spLocks noChangeArrowheads="1"/>
          </p:cNvSpPr>
          <p:nvPr/>
        </p:nvSpPr>
        <p:spPr bwMode="auto">
          <a:xfrm rot="-378516">
            <a:off x="4648200" y="2449513"/>
            <a:ext cx="39004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 u="sng">
                <a:solidFill>
                  <a:schemeClr val="accent2"/>
                </a:solidFill>
                <a:latin typeface="Calibri" pitchFamily="34" charset="0"/>
              </a:rPr>
              <a:t>After Year 1:</a:t>
            </a:r>
            <a:endParaRPr lang="en-GB" altLang="en-US" sz="1800">
              <a:latin typeface="Calibri" pitchFamily="34" charset="0"/>
            </a:endParaRPr>
          </a:p>
        </p:txBody>
      </p:sp>
      <p:sp>
        <p:nvSpPr>
          <p:cNvPr id="7185" name="TextBox 16"/>
          <p:cNvSpPr txBox="1">
            <a:spLocks noChangeArrowheads="1"/>
          </p:cNvSpPr>
          <p:nvPr/>
        </p:nvSpPr>
        <p:spPr bwMode="auto">
          <a:xfrm rot="-378516">
            <a:off x="4745038" y="3425825"/>
            <a:ext cx="39004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£20k- £30k = -£10k still to cover</a:t>
            </a:r>
          </a:p>
        </p:txBody>
      </p:sp>
      <p:sp>
        <p:nvSpPr>
          <p:cNvPr id="7186" name="TextBox 17"/>
          <p:cNvSpPr txBox="1">
            <a:spLocks noChangeArrowheads="1"/>
          </p:cNvSpPr>
          <p:nvPr/>
        </p:nvSpPr>
        <p:spPr bwMode="auto">
          <a:xfrm rot="-378516">
            <a:off x="4799013" y="3760788"/>
            <a:ext cx="39004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So payback occurs during year 2.</a:t>
            </a:r>
          </a:p>
        </p:txBody>
      </p:sp>
      <p:sp>
        <p:nvSpPr>
          <p:cNvPr id="7187" name="TextBox 18"/>
          <p:cNvSpPr txBox="1">
            <a:spLocks noChangeArrowheads="1"/>
          </p:cNvSpPr>
          <p:nvPr/>
        </p:nvSpPr>
        <p:spPr bwMode="auto">
          <a:xfrm rot="-378516">
            <a:off x="4824413" y="4087813"/>
            <a:ext cx="39004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But when exactly?</a:t>
            </a:r>
          </a:p>
        </p:txBody>
      </p:sp>
      <p:sp>
        <p:nvSpPr>
          <p:cNvPr id="7188" name="TextBox 19"/>
          <p:cNvSpPr txBox="1">
            <a:spLocks noChangeArrowheads="1"/>
          </p:cNvSpPr>
          <p:nvPr/>
        </p:nvSpPr>
        <p:spPr bwMode="auto">
          <a:xfrm rot="-378516">
            <a:off x="4921250" y="4895850"/>
            <a:ext cx="39004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£20k/£30k = 0.67</a:t>
            </a:r>
          </a:p>
        </p:txBody>
      </p:sp>
      <p:sp>
        <p:nvSpPr>
          <p:cNvPr id="7189" name="TextBox 20"/>
          <p:cNvSpPr txBox="1">
            <a:spLocks noChangeArrowheads="1"/>
          </p:cNvSpPr>
          <p:nvPr/>
        </p:nvSpPr>
        <p:spPr bwMode="auto">
          <a:xfrm rot="-378516">
            <a:off x="4960938" y="5216525"/>
            <a:ext cx="39004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0.67 x 12 months = 8 months</a:t>
            </a:r>
          </a:p>
        </p:txBody>
      </p:sp>
      <p:sp>
        <p:nvSpPr>
          <p:cNvPr id="7190" name="TextBox 21"/>
          <p:cNvSpPr txBox="1">
            <a:spLocks noChangeArrowheads="1"/>
          </p:cNvSpPr>
          <p:nvPr/>
        </p:nvSpPr>
        <p:spPr bwMode="auto">
          <a:xfrm rot="-378516">
            <a:off x="5000625" y="5541963"/>
            <a:ext cx="39004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solidFill>
                  <a:srgbClr val="FF0000"/>
                </a:solidFill>
                <a:latin typeface="Calibri" pitchFamily="34" charset="0"/>
              </a:rPr>
              <a:t>So payback takes 1 year 8 months</a:t>
            </a:r>
          </a:p>
        </p:txBody>
      </p:sp>
      <p:sp>
        <p:nvSpPr>
          <p:cNvPr id="7191" name="TextBox 22"/>
          <p:cNvSpPr txBox="1">
            <a:spLocks noChangeArrowheads="1"/>
          </p:cNvSpPr>
          <p:nvPr/>
        </p:nvSpPr>
        <p:spPr bwMode="auto">
          <a:xfrm rot="-378516">
            <a:off x="4729163" y="3105150"/>
            <a:ext cx="39004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 u="sng">
                <a:solidFill>
                  <a:schemeClr val="accent2"/>
                </a:solidFill>
                <a:latin typeface="Calibri" pitchFamily="34" charset="0"/>
              </a:rPr>
              <a:t>After Year 2:</a:t>
            </a:r>
            <a:endParaRPr lang="en-GB" altLang="en-US" sz="1800">
              <a:latin typeface="Calibri" pitchFamily="34" charset="0"/>
            </a:endParaRPr>
          </a:p>
        </p:txBody>
      </p:sp>
      <p:sp>
        <p:nvSpPr>
          <p:cNvPr id="7192" name="TextBox 23"/>
          <p:cNvSpPr txBox="1">
            <a:spLocks noChangeArrowheads="1"/>
          </p:cNvSpPr>
          <p:nvPr/>
        </p:nvSpPr>
        <p:spPr bwMode="auto">
          <a:xfrm rot="-378516">
            <a:off x="4687888" y="2770188"/>
            <a:ext cx="39004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£40k - £20k = £20k still to cover</a:t>
            </a:r>
          </a:p>
        </p:txBody>
      </p:sp>
      <p:sp>
        <p:nvSpPr>
          <p:cNvPr id="7193" name="TextBox 24"/>
          <p:cNvSpPr txBox="1">
            <a:spLocks noChangeArrowheads="1"/>
          </p:cNvSpPr>
          <p:nvPr/>
        </p:nvSpPr>
        <p:spPr bwMode="auto">
          <a:xfrm rot="-378516">
            <a:off x="4864100" y="4405313"/>
            <a:ext cx="3900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£20k of the £30k received in Year 2 is needed to payback the initial cost:</a:t>
            </a:r>
          </a:p>
        </p:txBody>
      </p:sp>
      <p:grpSp>
        <p:nvGrpSpPr>
          <p:cNvPr id="8208" name="Group 19"/>
          <p:cNvGrpSpPr>
            <a:grpSpLocks/>
          </p:cNvGrpSpPr>
          <p:nvPr/>
        </p:nvGrpSpPr>
        <p:grpSpPr bwMode="auto">
          <a:xfrm>
            <a:off x="-211138" y="3357563"/>
            <a:ext cx="5184776" cy="2384425"/>
            <a:chOff x="-182884" y="3358071"/>
            <a:chExt cx="4627051" cy="2008666"/>
          </a:xfrm>
        </p:grpSpPr>
        <p:pic>
          <p:nvPicPr>
            <p:cNvPr id="8209" name="Picture 2" descr="C:\DOCUME~1\MurrayA\LOCALS~1\Temp\SNAGHTML122053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40"/>
            <a:stretch>
              <a:fillRect/>
            </a:stretch>
          </p:blipFill>
          <p:spPr bwMode="auto">
            <a:xfrm>
              <a:off x="-182884" y="3358074"/>
              <a:ext cx="2053887" cy="200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4" descr="C:\DOCUME~1\MurrayA\LOCALS~1\Temp\SNAGHTML122053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7"/>
            <a:stretch>
              <a:fillRect/>
            </a:stretch>
          </p:blipFill>
          <p:spPr bwMode="auto">
            <a:xfrm>
              <a:off x="1400258" y="3358071"/>
              <a:ext cx="3043909" cy="200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/>
      <p:bldP spid="7186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74663" y="1104900"/>
            <a:ext cx="8342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So given the two calculations that have been carried out: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Given that the payback period for project A is</a:t>
            </a:r>
            <a:br>
              <a:rPr lang="en-GB" altLang="en-US">
                <a:latin typeface="Arial" charset="0"/>
              </a:rPr>
            </a:br>
            <a:r>
              <a:rPr lang="en-GB" altLang="en-US">
                <a:latin typeface="Arial" charset="0"/>
              </a:rPr>
              <a:t>sooner project A would be chosen 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Note that the income is assumed to be spread</a:t>
            </a:r>
            <a:br>
              <a:rPr lang="en-GB" altLang="en-US" sz="2000">
                <a:solidFill>
                  <a:schemeClr val="accent2"/>
                </a:solidFill>
                <a:latin typeface="Arial" charset="0"/>
              </a:rPr>
            </a:b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equally over the 12 month period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260350"/>
            <a:ext cx="7772401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Making The Decision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27063" y="1741488"/>
          <a:ext cx="7766050" cy="2497208"/>
        </p:xfrm>
        <a:graphic>
          <a:graphicData uri="http://schemas.openxmlformats.org/drawingml/2006/table">
            <a:tbl>
              <a:tblPr/>
              <a:tblGrid>
                <a:gridCol w="176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Project A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Project B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-£40,000 </a:t>
                      </a:r>
                      <a:b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(initial cost)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-£40,000 </a:t>
                      </a:r>
                      <a:b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(initial cost)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£40,000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£30,000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£30,000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£40,000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Payback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Year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Year 8 Months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question_mark_serious_thinke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297363"/>
            <a:ext cx="155892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3646488" y="79692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5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88" y="768350"/>
            <a:ext cx="6858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-420000">
            <a:off x="508000" y="2187575"/>
            <a:ext cx="306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 rot="-420000">
            <a:off x="234950" y="2784475"/>
            <a:ext cx="3805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6713" indent="-36671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is extremely simple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 rot="-420000">
            <a:off x="346075" y="3236913"/>
            <a:ext cx="42513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is particularly useful for new technology projects, since the payback period can be defined as expected life of item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 rot="300000">
            <a:off x="5430838" y="2201863"/>
            <a:ext cx="3065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Disadvantages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 rot="300000">
            <a:off x="5100638" y="2886075"/>
            <a:ext cx="3802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Cash earned after the payback period is ignored</a:t>
            </a:r>
            <a:b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</a:br>
            <a:endParaRPr lang="en-US" alt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 rot="300000">
            <a:off x="4987925" y="3759200"/>
            <a:ext cx="3979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does not take into account the effects that inflation has on the value of money over time</a:t>
            </a:r>
            <a:endParaRPr lang="en-US" alt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 rot="-420000">
            <a:off x="493713" y="4932363"/>
            <a:ext cx="4127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helps prevent cash flow problems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42888"/>
            <a:ext cx="8658226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Advantages &amp; Disadvantages of Payback</a:t>
            </a:r>
            <a:endParaRPr lang="en-US"/>
          </a:p>
        </p:txBody>
      </p:sp>
      <p:pic>
        <p:nvPicPr>
          <p:cNvPr id="10252" name="Picture 17" descr="stick_figure_thumbs_up_400_cl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406525"/>
            <a:ext cx="1139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8" descr="figure_give_thumbs_down_400_cl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370013"/>
            <a:ext cx="11398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9" descr="backarrow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424613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51" grpId="0"/>
      <p:bldP spid="87052" grpId="0"/>
      <p:bldP spid="870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Payback – Business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Age of businesses which will prioritise early payback?  </a:t>
            </a:r>
          </a:p>
          <a:p>
            <a:r>
              <a:rPr lang="en-GB" dirty="0"/>
              <a:t>Cash flow position of business which will prioritise early payback?</a:t>
            </a:r>
          </a:p>
          <a:p>
            <a:r>
              <a:rPr lang="en-GB" dirty="0"/>
              <a:t>Economic/Market condition when early payback is prioritised?</a:t>
            </a:r>
          </a:p>
        </p:txBody>
      </p:sp>
    </p:spTree>
    <p:extLst>
      <p:ext uri="{BB962C8B-B14F-4D97-AF65-F5344CB8AC3E}">
        <p14:creationId xmlns:p14="http://schemas.microsoft.com/office/powerpoint/2010/main" val="34577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539750" y="11430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Consider the following two projects:</a:t>
            </a:r>
          </a:p>
        </p:txBody>
      </p:sp>
      <p:sp>
        <p:nvSpPr>
          <p:cNvPr id="70725" name="Rectangle 6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How Cash is Ignored After Payback</a:t>
            </a:r>
            <a:endParaRPr lang="en-US"/>
          </a:p>
        </p:txBody>
      </p:sp>
      <p:graphicFrame>
        <p:nvGraphicFramePr>
          <p:cNvPr id="70770" name="Group 114"/>
          <p:cNvGraphicFramePr>
            <a:graphicFrameLocks noGrp="1"/>
          </p:cNvGraphicFramePr>
          <p:nvPr/>
        </p:nvGraphicFramePr>
        <p:xfrm>
          <a:off x="539750" y="1700213"/>
          <a:ext cx="8064500" cy="3408365"/>
        </p:xfrm>
        <a:graphic>
          <a:graphicData uri="http://schemas.openxmlformats.org/drawingml/2006/table">
            <a:tbl>
              <a:tblPr/>
              <a:tblGrid>
                <a:gridCol w="268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Project 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Project B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Cost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£7,000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£7,000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 in Year 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£5,000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£3,500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 in Year 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£2,000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£3,500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 in Year 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£1,000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 in Year 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Returns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£8,500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£7,000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Profit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£1,500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£0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0772" name="Rectangle 116"/>
          <p:cNvSpPr>
            <a:spLocks noChangeArrowheads="1"/>
          </p:cNvSpPr>
          <p:nvPr/>
        </p:nvSpPr>
        <p:spPr bwMode="auto">
          <a:xfrm>
            <a:off x="539750" y="51911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In this example projects A &amp; B both have a payback period of 2 years</a:t>
            </a:r>
          </a:p>
          <a:p>
            <a:pPr lvl="1" eaLnBrk="1" hangingPunct="1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Yet clearly project A is more profitable over a 4 year period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4" autoUpdateAnimBg="0"/>
      <p:bldP spid="70772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17" y="1235727"/>
            <a:ext cx="8784975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u="sng" dirty="0">
                <a:latin typeface="Calibri" pitchFamily="34" charset="0"/>
              </a:rPr>
              <a:t>Challenge</a:t>
            </a:r>
            <a:r>
              <a:rPr lang="en-GB" sz="3200" dirty="0">
                <a:latin typeface="Calibri" pitchFamily="34" charset="0"/>
              </a:rPr>
              <a:t>: Using the previous table, </a:t>
            </a:r>
            <a:r>
              <a:rPr lang="en-GB" sz="3200" b="1" dirty="0">
                <a:latin typeface="Calibri" pitchFamily="34" charset="0"/>
              </a:rPr>
              <a:t>state </a:t>
            </a:r>
            <a:r>
              <a:rPr lang="en-GB" sz="3200" dirty="0">
                <a:latin typeface="Calibri" pitchFamily="34" charset="0"/>
              </a:rPr>
              <a:t>the main </a:t>
            </a:r>
            <a:r>
              <a:rPr lang="en-GB" sz="3200" b="1" dirty="0">
                <a:latin typeface="Calibri" pitchFamily="34" charset="0"/>
              </a:rPr>
              <a:t>reason for using </a:t>
            </a:r>
            <a:r>
              <a:rPr lang="en-GB" sz="3200" dirty="0">
                <a:latin typeface="Calibri" pitchFamily="34" charset="0"/>
              </a:rPr>
              <a:t>the Payback method of investment appraisal.</a:t>
            </a:r>
          </a:p>
          <a:p>
            <a:r>
              <a:rPr lang="en-GB" sz="3200" u="sng" dirty="0">
                <a:latin typeface="Calibri" pitchFamily="34" charset="0"/>
              </a:rPr>
              <a:t>Super Challenge</a:t>
            </a:r>
            <a:r>
              <a:rPr lang="en-GB" sz="3200" dirty="0">
                <a:latin typeface="Calibri" pitchFamily="34" charset="0"/>
              </a:rPr>
              <a:t>: </a:t>
            </a:r>
            <a:r>
              <a:rPr lang="en-GB" sz="3200" b="1" dirty="0">
                <a:latin typeface="Calibri" pitchFamily="34" charset="0"/>
              </a:rPr>
              <a:t>Describe</a:t>
            </a:r>
            <a:r>
              <a:rPr lang="en-GB" sz="3200" dirty="0">
                <a:latin typeface="Calibri" pitchFamily="34" charset="0"/>
              </a:rPr>
              <a:t> the limitations of the Payback method.</a:t>
            </a:r>
          </a:p>
          <a:p>
            <a:r>
              <a:rPr lang="en-GB" sz="3200" u="sng" dirty="0">
                <a:latin typeface="Calibri" pitchFamily="34" charset="0"/>
              </a:rPr>
              <a:t>Turbo Challenge</a:t>
            </a:r>
            <a:r>
              <a:rPr lang="en-GB" sz="3200" dirty="0">
                <a:latin typeface="Calibri" pitchFamily="34" charset="0"/>
              </a:rPr>
              <a:t>: </a:t>
            </a:r>
            <a:r>
              <a:rPr lang="en-GB" sz="3200" b="1" dirty="0">
                <a:latin typeface="Calibri" pitchFamily="34" charset="0"/>
              </a:rPr>
              <a:t>Explain how </a:t>
            </a:r>
            <a:r>
              <a:rPr lang="en-GB" sz="3200" dirty="0">
                <a:latin typeface="Calibri" pitchFamily="34" charset="0"/>
              </a:rPr>
              <a:t>the economic environment can impact on your appreciation of the Payback method of investment appraisal.</a:t>
            </a:r>
          </a:p>
        </p:txBody>
      </p:sp>
    </p:spTree>
    <p:extLst>
      <p:ext uri="{BB962C8B-B14F-4D97-AF65-F5344CB8AC3E}">
        <p14:creationId xmlns:p14="http://schemas.microsoft.com/office/powerpoint/2010/main" val="316544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25438" y="1233488"/>
            <a:ext cx="8639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 dirty="0">
                <a:latin typeface="Arial" charset="0"/>
              </a:rPr>
              <a:t>This method measures the net return each year as a percentage of the initial cost of the investment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 dirty="0">
                <a:latin typeface="Arial" charset="0"/>
              </a:rPr>
              <a:t>It is calculated using the formula: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 dirty="0">
                <a:latin typeface="Arial" charset="0"/>
              </a:rPr>
              <a:t>If the ARR is acceptable then the project will be</a:t>
            </a:r>
            <a:br>
              <a:rPr lang="en-GB" altLang="en-US" dirty="0">
                <a:latin typeface="Arial" charset="0"/>
              </a:rPr>
            </a:br>
            <a:r>
              <a:rPr lang="en-GB" altLang="en-US" dirty="0">
                <a:latin typeface="Arial" charset="0"/>
              </a:rPr>
              <a:t>undertaken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 dirty="0">
                <a:solidFill>
                  <a:schemeClr val="accent2"/>
                </a:solidFill>
                <a:latin typeface="Arial" charset="0"/>
              </a:rPr>
              <a:t>If there is a choice of projects, the one with the</a:t>
            </a:r>
            <a:br>
              <a:rPr lang="en-GB" altLang="en-US" sz="2000" dirty="0">
                <a:solidFill>
                  <a:schemeClr val="accent2"/>
                </a:solidFill>
                <a:latin typeface="Arial" charset="0"/>
              </a:rPr>
            </a:br>
            <a:r>
              <a:rPr lang="en-GB" altLang="en-US" sz="2000" dirty="0">
                <a:solidFill>
                  <a:schemeClr val="accent2"/>
                </a:solidFill>
                <a:latin typeface="Arial" charset="0"/>
              </a:rPr>
              <a:t>highest ARR will be chosen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 dirty="0">
              <a:latin typeface="Arial" charset="0"/>
            </a:endParaRP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The Accounting Rate of Return (ARR)</a:t>
            </a:r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63713" y="3213102"/>
            <a:ext cx="5976937" cy="1143001"/>
            <a:chOff x="975" y="1531"/>
            <a:chExt cx="3765" cy="720"/>
          </a:xfrm>
        </p:grpSpPr>
        <p:sp>
          <p:nvSpPr>
            <p:cNvPr id="13318" name="Rectangle 9"/>
            <p:cNvSpPr>
              <a:spLocks noChangeArrowheads="1"/>
            </p:cNvSpPr>
            <p:nvPr/>
          </p:nvSpPr>
          <p:spPr bwMode="auto">
            <a:xfrm>
              <a:off x="975" y="1531"/>
              <a:ext cx="3720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3319" name="Text Box 10"/>
            <p:cNvSpPr txBox="1">
              <a:spLocks noChangeArrowheads="1"/>
            </p:cNvSpPr>
            <p:nvPr/>
          </p:nvSpPr>
          <p:spPr bwMode="auto">
            <a:xfrm>
              <a:off x="975" y="1729"/>
              <a:ext cx="9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ARR (%) = </a:t>
              </a:r>
              <a:endParaRPr lang="en-US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3320" name="Text Box 11"/>
            <p:cNvSpPr txBox="1">
              <a:spLocks noChangeArrowheads="1"/>
            </p:cNvSpPr>
            <p:nvPr/>
          </p:nvSpPr>
          <p:spPr bwMode="auto">
            <a:xfrm>
              <a:off x="1656" y="1611"/>
              <a:ext cx="2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Net Return (Profit) Per Annum </a:t>
              </a:r>
              <a:endParaRPr lang="en-US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3321" name="Text Box 12"/>
            <p:cNvSpPr txBox="1">
              <a:spLocks noChangeArrowheads="1"/>
            </p:cNvSpPr>
            <p:nvPr/>
          </p:nvSpPr>
          <p:spPr bwMode="auto">
            <a:xfrm>
              <a:off x="2109" y="1842"/>
              <a:ext cx="17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Capital Outlay (Cost)</a:t>
              </a:r>
              <a:endParaRPr lang="en-US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3322" name="Line 13"/>
            <p:cNvSpPr>
              <a:spLocks noChangeShapeType="1"/>
            </p:cNvSpPr>
            <p:nvPr/>
          </p:nvSpPr>
          <p:spPr bwMode="auto">
            <a:xfrm>
              <a:off x="1837" y="1842"/>
              <a:ext cx="22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3" name="Text Box 14"/>
            <p:cNvSpPr txBox="1">
              <a:spLocks noChangeArrowheads="1"/>
            </p:cNvSpPr>
            <p:nvPr/>
          </p:nvSpPr>
          <p:spPr bwMode="auto">
            <a:xfrm>
              <a:off x="4015" y="1729"/>
              <a:ext cx="7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  <a:latin typeface="Comic Sans MS" pitchFamily="66" charset="0"/>
                </a:rPr>
                <a:t>X 100</a:t>
              </a:r>
              <a:endParaRPr lang="en-US" altLang="en-US" sz="20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pic>
        <p:nvPicPr>
          <p:cNvPr id="11" name="Picture 10" descr="blue_streak_perce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4373563"/>
            <a:ext cx="187007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8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4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85800" y="1089025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A business is considering 1 of the 2 investment projects outlined below: 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Therefore project B would be chosen</a:t>
            </a:r>
          </a:p>
        </p:txBody>
      </p:sp>
      <p:sp>
        <p:nvSpPr>
          <p:cNvPr id="72741" name="Rectangle 37"/>
          <p:cNvSpPr>
            <a:spLocks noChangeArrowheads="1"/>
          </p:cNvSpPr>
          <p:nvPr/>
        </p:nvSpPr>
        <p:spPr bwMode="auto">
          <a:xfrm>
            <a:off x="6061075" y="5811838"/>
            <a:ext cx="2687638" cy="4254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 b="1">
                <a:solidFill>
                  <a:srgbClr val="FF0000"/>
                </a:solidFill>
                <a:latin typeface="Arial" charset="0"/>
              </a:rPr>
              <a:t>25</a:t>
            </a:r>
          </a:p>
        </p:txBody>
      </p:sp>
      <p:sp>
        <p:nvSpPr>
          <p:cNvPr id="72740" name="Rectangle 36"/>
          <p:cNvSpPr>
            <a:spLocks noChangeArrowheads="1"/>
          </p:cNvSpPr>
          <p:nvPr/>
        </p:nvSpPr>
        <p:spPr bwMode="auto">
          <a:xfrm>
            <a:off x="3371850" y="5811838"/>
            <a:ext cx="2689225" cy="4254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 b="1">
                <a:solidFill>
                  <a:srgbClr val="FF0000"/>
                </a:solidFill>
                <a:latin typeface="Arial" charset="0"/>
              </a:rPr>
              <a:t>20</a:t>
            </a:r>
          </a:p>
        </p:txBody>
      </p:sp>
      <p:sp>
        <p:nvSpPr>
          <p:cNvPr id="72739" name="Rectangle 35"/>
          <p:cNvSpPr>
            <a:spLocks noChangeArrowheads="1"/>
          </p:cNvSpPr>
          <p:nvPr/>
        </p:nvSpPr>
        <p:spPr bwMode="auto">
          <a:xfrm>
            <a:off x="684213" y="5811838"/>
            <a:ext cx="2687637" cy="4254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 b="1">
                <a:solidFill>
                  <a:srgbClr val="FF0000"/>
                </a:solidFill>
                <a:latin typeface="Arial" charset="0"/>
              </a:rPr>
              <a:t>ARR (%)</a:t>
            </a:r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6061075" y="5387975"/>
            <a:ext cx="268763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5,000</a:t>
            </a: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3371850" y="5387975"/>
            <a:ext cx="26892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2,000</a:t>
            </a: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684213" y="5387975"/>
            <a:ext cx="26876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Average Annual Profit</a:t>
            </a: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6061075" y="4962525"/>
            <a:ext cx="2687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20,000</a:t>
            </a: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3371850" y="4962525"/>
            <a:ext cx="2689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8,000</a:t>
            </a: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684213" y="4962525"/>
            <a:ext cx="26876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Total Profit</a:t>
            </a: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6061075" y="4538663"/>
            <a:ext cx="26876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40,000</a:t>
            </a: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3371850" y="4538663"/>
            <a:ext cx="26892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18,000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684213" y="4538663"/>
            <a:ext cx="268763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Total Return</a:t>
            </a: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6061075" y="4113213"/>
            <a:ext cx="2687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10,000</a:t>
            </a: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3371850" y="4113213"/>
            <a:ext cx="2689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4,000</a:t>
            </a: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684213" y="4113213"/>
            <a:ext cx="26876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Return in Year 4</a:t>
            </a: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6061075" y="3687763"/>
            <a:ext cx="2687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12,000</a:t>
            </a: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3371850" y="3687763"/>
            <a:ext cx="2689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5,000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684213" y="3687763"/>
            <a:ext cx="26876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Return in Year 3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6061075" y="3263900"/>
            <a:ext cx="268763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9,000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3371850" y="3263900"/>
            <a:ext cx="26892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5,000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684213" y="3263900"/>
            <a:ext cx="26876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Return in Year 2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6061075" y="2838450"/>
            <a:ext cx="2687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9,000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3371850" y="2838450"/>
            <a:ext cx="2689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4,000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684213" y="2838450"/>
            <a:ext cx="26876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Return in Year 1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6061075" y="2414588"/>
            <a:ext cx="26876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20,000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3371850" y="2414588"/>
            <a:ext cx="26892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10,000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684213" y="2414588"/>
            <a:ext cx="268763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>
                <a:latin typeface="Arial" charset="0"/>
              </a:rPr>
              <a:t>Initial Cost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6061075" y="1989138"/>
            <a:ext cx="2687638" cy="425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charset="0"/>
              </a:rPr>
              <a:t>Project B (£)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3371850" y="1989138"/>
            <a:ext cx="2689225" cy="425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charset="0"/>
              </a:rPr>
              <a:t>Project A (£)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684213" y="1989138"/>
            <a:ext cx="2687637" cy="425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>
            <a:off x="684213" y="1989138"/>
            <a:ext cx="80645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>
            <a:off x="684213" y="2414588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>
            <a:off x="684213" y="2838450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>
            <a:off x="684213" y="3263900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6" name="Line 42"/>
          <p:cNvSpPr>
            <a:spLocks noChangeShapeType="1"/>
          </p:cNvSpPr>
          <p:nvPr/>
        </p:nvSpPr>
        <p:spPr bwMode="auto">
          <a:xfrm>
            <a:off x="684213" y="3687763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7" name="Line 43"/>
          <p:cNvSpPr>
            <a:spLocks noChangeShapeType="1"/>
          </p:cNvSpPr>
          <p:nvPr/>
        </p:nvSpPr>
        <p:spPr bwMode="auto">
          <a:xfrm>
            <a:off x="684213" y="4113213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8" name="Line 44"/>
          <p:cNvSpPr>
            <a:spLocks noChangeShapeType="1"/>
          </p:cNvSpPr>
          <p:nvPr/>
        </p:nvSpPr>
        <p:spPr bwMode="auto">
          <a:xfrm>
            <a:off x="684213" y="4538663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9" name="Line 45"/>
          <p:cNvSpPr>
            <a:spLocks noChangeShapeType="1"/>
          </p:cNvSpPr>
          <p:nvPr/>
        </p:nvSpPr>
        <p:spPr bwMode="auto">
          <a:xfrm>
            <a:off x="684213" y="4962525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84213" y="5387975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84213" y="5811838"/>
            <a:ext cx="806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2" name="Line 48"/>
          <p:cNvSpPr>
            <a:spLocks noChangeShapeType="1"/>
          </p:cNvSpPr>
          <p:nvPr/>
        </p:nvSpPr>
        <p:spPr bwMode="auto">
          <a:xfrm>
            <a:off x="684213" y="6237288"/>
            <a:ext cx="80645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684213" y="1989138"/>
            <a:ext cx="0" cy="424815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3371850" y="1989138"/>
            <a:ext cx="0" cy="4248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5" name="Line 51"/>
          <p:cNvSpPr>
            <a:spLocks noChangeShapeType="1"/>
          </p:cNvSpPr>
          <p:nvPr/>
        </p:nvSpPr>
        <p:spPr bwMode="auto">
          <a:xfrm>
            <a:off x="6061075" y="1989138"/>
            <a:ext cx="0" cy="4248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6" name="Line 52"/>
          <p:cNvSpPr>
            <a:spLocks noChangeShapeType="1"/>
          </p:cNvSpPr>
          <p:nvPr/>
        </p:nvSpPr>
        <p:spPr bwMode="auto">
          <a:xfrm>
            <a:off x="8748713" y="1989138"/>
            <a:ext cx="0" cy="424815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83" name="Rectangle 7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An Example of ARR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4" autoUpdateAnimBg="0"/>
      <p:bldP spid="72741" grpId="0" animBg="1"/>
      <p:bldP spid="72740" grpId="0" animBg="1"/>
      <p:bldP spid="72739" grpId="0" animBg="1"/>
      <p:bldP spid="72738" grpId="0"/>
      <p:bldP spid="72737" grpId="0"/>
      <p:bldP spid="72736" grpId="0"/>
      <p:bldP spid="72735" grpId="0"/>
      <p:bldP spid="72734" grpId="0"/>
      <p:bldP spid="72733" grpId="0"/>
      <p:bldP spid="72732" grpId="0"/>
      <p:bldP spid="72731" grpId="0"/>
      <p:bldP spid="72730" grpId="0"/>
      <p:bldP spid="72729" grpId="0"/>
      <p:bldP spid="72728" grpId="0"/>
      <p:bldP spid="72727" grpId="0"/>
      <p:bldP spid="72726" grpId="0"/>
      <p:bldP spid="72725" grpId="0"/>
      <p:bldP spid="72724" grpId="0"/>
      <p:bldP spid="72723" grpId="0"/>
      <p:bldP spid="72722" grpId="0"/>
      <p:bldP spid="72721" grpId="0"/>
      <p:bldP spid="72720" grpId="0"/>
      <p:bldP spid="72719" grpId="0"/>
      <p:bldP spid="72718" grpId="0"/>
      <p:bldP spid="72717" grpId="0"/>
      <p:bldP spid="72716" grpId="0"/>
      <p:bldP spid="72715" grpId="0"/>
      <p:bldP spid="72714" grpId="0" animBg="1"/>
      <p:bldP spid="72713" grpId="0" animBg="1"/>
      <p:bldP spid="72712" grpId="0" animBg="1"/>
      <p:bldP spid="72742" grpId="0" animBg="1"/>
      <p:bldP spid="72743" grpId="0" animBg="1"/>
      <p:bldP spid="72744" grpId="0" animBg="1"/>
      <p:bldP spid="72745" grpId="0" animBg="1"/>
      <p:bldP spid="72746" grpId="0" animBg="1"/>
      <p:bldP spid="72747" grpId="0" animBg="1"/>
      <p:bldP spid="72748" grpId="0" animBg="1"/>
      <p:bldP spid="72749" grpId="0" animBg="1"/>
      <p:bldP spid="72750" grpId="0" animBg="1"/>
      <p:bldP spid="72751" grpId="0" animBg="1"/>
      <p:bldP spid="72752" grpId="0" animBg="1"/>
      <p:bldP spid="72753" grpId="0" animBg="1"/>
      <p:bldP spid="72754" grpId="0" animBg="1"/>
      <p:bldP spid="72755" grpId="0" animBg="1"/>
      <p:bldP spid="727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3646488" y="79692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5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88" y="768350"/>
            <a:ext cx="6858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-420000">
            <a:off x="508000" y="2187575"/>
            <a:ext cx="306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 rot="-420000">
            <a:off x="319088" y="2909888"/>
            <a:ext cx="380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shows the profitability of a product clearly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 rot="-420000">
            <a:off x="388938" y="3797300"/>
            <a:ext cx="42513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allows easy comparison between different projects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 rot="300000">
            <a:off x="5430838" y="2201863"/>
            <a:ext cx="3065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Disadvantages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 rot="300000">
            <a:off x="5100638" y="2886075"/>
            <a:ext cx="3802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is more complex to calculate than the payback method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 rot="300000">
            <a:off x="4932363" y="4054475"/>
            <a:ext cx="39798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still does not take into account the effects that inflation has on the value of money over time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 rot="-420000">
            <a:off x="493713" y="4691063"/>
            <a:ext cx="412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063" indent="-37306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The opportunity cost of the investment can be taken</a:t>
            </a:r>
            <a:b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into account 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42888"/>
            <a:ext cx="8658226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Advantages &amp; Disadvantages of ARR</a:t>
            </a:r>
            <a:endParaRPr lang="en-US" dirty="0"/>
          </a:p>
        </p:txBody>
      </p:sp>
      <p:pic>
        <p:nvPicPr>
          <p:cNvPr id="15372" name="Picture 17" descr="stick_figure_thumbs_up_400_cl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406525"/>
            <a:ext cx="1139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8" descr="figure_give_thumbs_down_400_cl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370013"/>
            <a:ext cx="11398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9" descr="backarrow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424613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51" grpId="0"/>
      <p:bldP spid="87052" grpId="0"/>
      <p:bldP spid="870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effectLst/>
              </a:rPr>
            </a:br>
            <a:r>
              <a:rPr lang="en-GB" dirty="0">
                <a:effectLst/>
              </a:rPr>
              <a:t>Student Activity 2</a:t>
            </a:r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5660" y="1078173"/>
            <a:ext cx="8679976" cy="520832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Complete the ARR and Payback for Project X and Y.</a:t>
            </a:r>
          </a:p>
          <a:p>
            <a:pPr marL="0" indent="0">
              <a:buNone/>
            </a:pPr>
            <a:r>
              <a:rPr lang="en-GB" sz="2800" b="1" dirty="0"/>
              <a:t>PROJECT X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000" dirty="0"/>
              <a:t>		Net Cash Flow		Cumulative NCF</a:t>
            </a:r>
          </a:p>
          <a:p>
            <a:pPr marL="0" indent="0">
              <a:buNone/>
            </a:pPr>
            <a:r>
              <a:rPr lang="en-GB" sz="2000" dirty="0"/>
              <a:t>Year 0		(£15,000)		(£15,000)	</a:t>
            </a:r>
          </a:p>
          <a:p>
            <a:pPr marL="0" indent="0">
              <a:buNone/>
            </a:pPr>
            <a:r>
              <a:rPr lang="en-GB" sz="2000" dirty="0"/>
              <a:t>Year 1		6,000			(£9,000)</a:t>
            </a:r>
          </a:p>
          <a:p>
            <a:pPr marL="0" indent="0">
              <a:buNone/>
            </a:pPr>
            <a:r>
              <a:rPr lang="en-GB" sz="2000" dirty="0"/>
              <a:t>Year 2		5,000			(£4,000)</a:t>
            </a:r>
          </a:p>
          <a:p>
            <a:pPr marL="0" indent="0">
              <a:buNone/>
            </a:pPr>
            <a:r>
              <a:rPr lang="en-GB" sz="2000" dirty="0"/>
              <a:t>Year 3		4,000			0</a:t>
            </a:r>
          </a:p>
          <a:p>
            <a:pPr marL="0" indent="0">
              <a:buNone/>
            </a:pPr>
            <a:r>
              <a:rPr lang="en-GB" sz="2000" dirty="0"/>
              <a:t>Year 4		3,000			£3,000</a:t>
            </a:r>
          </a:p>
          <a:p>
            <a:pPr marL="0" indent="0">
              <a:buNone/>
            </a:pPr>
            <a:r>
              <a:rPr lang="en-GB" sz="2000" dirty="0"/>
              <a:t>Total Return				</a:t>
            </a:r>
            <a:r>
              <a:rPr lang="en-GB" sz="2000" u="sng" dirty="0"/>
              <a:t>£3,000	</a:t>
            </a:r>
            <a:r>
              <a:rPr lang="en-GB" sz="2000" dirty="0"/>
              <a:t>	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Payback		= 3 Years</a:t>
            </a:r>
          </a:p>
          <a:p>
            <a:pPr marL="0" indent="0">
              <a:buNone/>
            </a:pPr>
            <a:r>
              <a:rPr lang="en-GB" sz="2000" dirty="0"/>
              <a:t>ARR		= £3,000/4/£15,000 *100 = 5%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1718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1" t="8896" r="-1" b="-15838"/>
          <a:stretch/>
        </p:blipFill>
        <p:spPr bwMode="auto">
          <a:xfrm>
            <a:off x="0" y="-124690"/>
            <a:ext cx="9144000" cy="90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Box 6"/>
          <p:cNvSpPr txBox="1">
            <a:spLocks noChangeArrowheads="1"/>
          </p:cNvSpPr>
          <p:nvPr/>
        </p:nvSpPr>
        <p:spPr bwMode="auto">
          <a:xfrm>
            <a:off x="116681" y="1688210"/>
            <a:ext cx="1584325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Today we will: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812" y="240894"/>
            <a:ext cx="7140575" cy="100012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 dirty="0">
                <a:solidFill>
                  <a:schemeClr val="bg1"/>
                </a:solidFill>
                <a:latin typeface="Comic Sans MS" pitchFamily="66" charset="0"/>
              </a:rPr>
              <a:t>Investment appraisal</a:t>
            </a:r>
          </a:p>
        </p:txBody>
      </p:sp>
      <p:pic>
        <p:nvPicPr>
          <p:cNvPr id="78853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3" y="729627"/>
            <a:ext cx="785812" cy="7858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4" descr="http://jwikert.typepad.com/photos/uncategorized/2007/11/27/cogs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" y="2406050"/>
            <a:ext cx="856531" cy="8937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TextBox 26"/>
          <p:cNvSpPr txBox="1">
            <a:spLocks noChangeArrowheads="1"/>
          </p:cNvSpPr>
          <p:nvPr/>
        </p:nvSpPr>
        <p:spPr bwMode="auto">
          <a:xfrm>
            <a:off x="106367" y="240894"/>
            <a:ext cx="1571625" cy="33855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The BIG Idea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984" y="2406050"/>
            <a:ext cx="7140575" cy="363990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alternative investment options using quantitative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The time value of money concept</a:t>
            </a:r>
            <a:endParaRPr lang="en-GB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The merits and limitations of quantitative methods</a:t>
            </a:r>
            <a:r>
              <a:rPr lang="en-GB" altLang="en-US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71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Activity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68413"/>
            <a:ext cx="7867650" cy="5214274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PROJECT Y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		</a:t>
            </a:r>
            <a:r>
              <a:rPr lang="en-GB" sz="2000" b="1" dirty="0"/>
              <a:t>Net Cash Flow		Cumulative NCF</a:t>
            </a:r>
          </a:p>
          <a:p>
            <a:pPr marL="0" indent="0">
              <a:buNone/>
            </a:pPr>
            <a:r>
              <a:rPr lang="en-GB" sz="2000" dirty="0"/>
              <a:t>Year 0		(£15,000)		(£15,000)	</a:t>
            </a:r>
          </a:p>
          <a:p>
            <a:pPr marL="0" indent="0">
              <a:buNone/>
            </a:pPr>
            <a:r>
              <a:rPr lang="en-GB" sz="2000" dirty="0"/>
              <a:t>Year 1		3,000			(£12,000)</a:t>
            </a:r>
          </a:p>
          <a:p>
            <a:pPr marL="0" indent="0">
              <a:buNone/>
            </a:pPr>
            <a:r>
              <a:rPr lang="en-GB" sz="2000" dirty="0"/>
              <a:t>Year 2		4,000			(£8,000)</a:t>
            </a:r>
          </a:p>
          <a:p>
            <a:pPr marL="0" indent="0">
              <a:buNone/>
            </a:pPr>
            <a:r>
              <a:rPr lang="en-GB" sz="2000" dirty="0"/>
              <a:t>Year 3		5,000			(£3,000)</a:t>
            </a:r>
          </a:p>
          <a:p>
            <a:pPr marL="0" indent="0">
              <a:buNone/>
            </a:pPr>
            <a:r>
              <a:rPr lang="en-GB" sz="2000" dirty="0"/>
              <a:t>Year 4		6,000			£3,000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Total Return				</a:t>
            </a:r>
            <a:r>
              <a:rPr lang="en-GB" sz="2000" u="sng" dirty="0"/>
              <a:t>£3,000	</a:t>
            </a:r>
            <a:r>
              <a:rPr lang="en-GB" sz="2000" dirty="0"/>
              <a:t>			</a:t>
            </a:r>
          </a:p>
          <a:p>
            <a:pPr marL="0" indent="0">
              <a:buNone/>
            </a:pPr>
            <a:r>
              <a:rPr lang="en-GB" sz="2000" dirty="0"/>
              <a:t>Payback	= 3 Years 6 Month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ARR		= </a:t>
            </a:r>
          </a:p>
          <a:p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86050" y="6091952"/>
            <a:ext cx="563499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Do we need to bother?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6050" y="6032243"/>
            <a:ext cx="563499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£3,000/4/£15,000 *100 = 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6050" y="6027125"/>
            <a:ext cx="563499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Weakness of ARR?</a:t>
            </a:r>
          </a:p>
        </p:txBody>
      </p:sp>
    </p:spTree>
    <p:extLst>
      <p:ext uri="{BB962C8B-B14F-4D97-AF65-F5344CB8AC3E}">
        <p14:creationId xmlns:p14="http://schemas.microsoft.com/office/powerpoint/2010/main" val="19999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17" y="1235727"/>
            <a:ext cx="8784975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u="sng" dirty="0">
                <a:latin typeface="Calibri" pitchFamily="34" charset="0"/>
              </a:rPr>
              <a:t>Challenge</a:t>
            </a:r>
            <a:r>
              <a:rPr lang="en-GB" sz="3200" dirty="0">
                <a:latin typeface="Calibri" pitchFamily="34" charset="0"/>
              </a:rPr>
              <a:t>: Using the previous table, </a:t>
            </a:r>
            <a:r>
              <a:rPr lang="en-GB" sz="3200" b="1" dirty="0">
                <a:latin typeface="Calibri" pitchFamily="34" charset="0"/>
              </a:rPr>
              <a:t>state </a:t>
            </a:r>
            <a:r>
              <a:rPr lang="en-GB" sz="3200" dirty="0">
                <a:latin typeface="Calibri" pitchFamily="34" charset="0"/>
              </a:rPr>
              <a:t>the main </a:t>
            </a:r>
            <a:r>
              <a:rPr lang="en-GB" sz="3200" b="1" dirty="0">
                <a:latin typeface="Calibri" pitchFamily="34" charset="0"/>
              </a:rPr>
              <a:t>reason for using </a:t>
            </a:r>
            <a:r>
              <a:rPr lang="en-GB" sz="3200" dirty="0">
                <a:latin typeface="Calibri" pitchFamily="34" charset="0"/>
              </a:rPr>
              <a:t>the ARR method of investment appraisal.</a:t>
            </a:r>
          </a:p>
          <a:p>
            <a:r>
              <a:rPr lang="en-GB" sz="3200" u="sng" dirty="0">
                <a:latin typeface="Calibri" pitchFamily="34" charset="0"/>
              </a:rPr>
              <a:t>Super Challenge</a:t>
            </a:r>
            <a:r>
              <a:rPr lang="en-GB" sz="3200" dirty="0">
                <a:latin typeface="Calibri" pitchFamily="34" charset="0"/>
              </a:rPr>
              <a:t>: </a:t>
            </a:r>
            <a:r>
              <a:rPr lang="en-GB" sz="3200" b="1" dirty="0">
                <a:latin typeface="Calibri" pitchFamily="34" charset="0"/>
              </a:rPr>
              <a:t>Describe</a:t>
            </a:r>
            <a:r>
              <a:rPr lang="en-GB" sz="3200" dirty="0">
                <a:latin typeface="Calibri" pitchFamily="34" charset="0"/>
              </a:rPr>
              <a:t> how the </a:t>
            </a:r>
            <a:r>
              <a:rPr lang="en-GB" sz="3200" b="1" dirty="0">
                <a:latin typeface="Calibri" pitchFamily="34" charset="0"/>
              </a:rPr>
              <a:t>ARR</a:t>
            </a:r>
            <a:r>
              <a:rPr lang="en-GB" sz="3200" dirty="0">
                <a:latin typeface="Calibri" pitchFamily="34" charset="0"/>
              </a:rPr>
              <a:t> overcomes some of the limitations of the Payback method.</a:t>
            </a:r>
          </a:p>
          <a:p>
            <a:r>
              <a:rPr lang="en-GB" sz="3200" u="sng" dirty="0">
                <a:latin typeface="Calibri" pitchFamily="34" charset="0"/>
              </a:rPr>
              <a:t>Turbo Challenge</a:t>
            </a:r>
            <a:r>
              <a:rPr lang="en-GB" sz="3200" dirty="0">
                <a:latin typeface="Calibri" pitchFamily="34" charset="0"/>
              </a:rPr>
              <a:t>: </a:t>
            </a:r>
            <a:r>
              <a:rPr lang="en-GB" sz="3200" b="1" dirty="0">
                <a:latin typeface="Calibri" pitchFamily="34" charset="0"/>
              </a:rPr>
              <a:t>Explain how </a:t>
            </a:r>
            <a:r>
              <a:rPr lang="en-GB" sz="3200" dirty="0">
                <a:latin typeface="Calibri" pitchFamily="34" charset="0"/>
              </a:rPr>
              <a:t>the economic environment can impact the reliability of your projected net cash flows.</a:t>
            </a:r>
          </a:p>
        </p:txBody>
      </p:sp>
    </p:spTree>
    <p:extLst>
      <p:ext uri="{BB962C8B-B14F-4D97-AF65-F5344CB8AC3E}">
        <p14:creationId xmlns:p14="http://schemas.microsoft.com/office/powerpoint/2010/main" val="288383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62463" y="1787525"/>
            <a:ext cx="5349875" cy="5233988"/>
            <a:chOff x="2856647" y="3764224"/>
            <a:chExt cx="3093776" cy="3093776"/>
          </a:xfrm>
        </p:grpSpPr>
        <p:pic>
          <p:nvPicPr>
            <p:cNvPr id="16389" name="Picture 16" descr="time_bank_400_cl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647" y="3764224"/>
              <a:ext cx="3093776" cy="309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17" descr="british_pounds_falling_400_cl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537" y="4080681"/>
              <a:ext cx="1341379" cy="117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25438" y="1233488"/>
            <a:ext cx="8639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dirty="0">
                <a:latin typeface="Arial" charset="0"/>
              </a:rPr>
              <a:t>This method of investment appraisal accounts for the fact that the value of money changes over time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dirty="0">
              <a:latin typeface="Arial" charset="0"/>
            </a:endParaRPr>
          </a:p>
          <a:p>
            <a:pPr marL="342900" lvl="1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dirty="0">
                <a:latin typeface="Arial" charset="0"/>
              </a:rPr>
              <a:t>It does so by calculating the </a:t>
            </a:r>
            <a:r>
              <a:rPr lang="en-GB" dirty="0">
                <a:solidFill>
                  <a:srgbClr val="FF0000"/>
                </a:solidFill>
                <a:latin typeface="Arial" charset="0"/>
              </a:rPr>
              <a:t>Net </a:t>
            </a:r>
            <a:br>
              <a:rPr lang="en-GB" dirty="0">
                <a:solidFill>
                  <a:srgbClr val="FF0000"/>
                </a:solidFill>
                <a:latin typeface="Arial" charset="0"/>
              </a:rPr>
            </a:br>
            <a:r>
              <a:rPr lang="en-GB" dirty="0">
                <a:solidFill>
                  <a:srgbClr val="FF0000"/>
                </a:solidFill>
                <a:latin typeface="Arial" charset="0"/>
              </a:rPr>
              <a:t>Present Value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This calculation converts all monetary</a:t>
            </a:r>
            <a:br>
              <a:rPr lang="en-GB" sz="2000" dirty="0">
                <a:solidFill>
                  <a:schemeClr val="accent2"/>
                </a:solidFill>
                <a:latin typeface="Arial" charset="0"/>
              </a:rPr>
            </a:b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values into today’s value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en-GB" sz="2000" dirty="0">
              <a:solidFill>
                <a:schemeClr val="accent2"/>
              </a:solidFill>
              <a:latin typeface="Arial" charset="0"/>
            </a:endParaRPr>
          </a:p>
          <a:p>
            <a:pPr marL="342900" lvl="1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dirty="0">
                <a:latin typeface="Arial" charset="0"/>
              </a:rPr>
              <a:t>As such comparing monetary values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over different time periods is easier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Allowing easy comparison between</a:t>
            </a:r>
            <a:br>
              <a:rPr lang="en-GB" sz="2000" dirty="0">
                <a:solidFill>
                  <a:schemeClr val="accent2"/>
                </a:solidFill>
                <a:latin typeface="Arial" charset="0"/>
              </a:rPr>
            </a:b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different projects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Discounted Cash Flow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4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Time Value of Money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19" y="1057940"/>
            <a:ext cx="8183880" cy="45227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	If I offered to pay you £100 today or £100 in two years time, which would you accept?</a:t>
            </a:r>
          </a:p>
          <a:p>
            <a:pPr marL="0" indent="0">
              <a:buNone/>
            </a:pPr>
            <a:r>
              <a:rPr lang="en-GB" dirty="0"/>
              <a:t>2.	Explain your answer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Compound Interest</a:t>
            </a:r>
          </a:p>
          <a:p>
            <a:pPr marL="0" indent="0">
              <a:buNone/>
            </a:pPr>
            <a:r>
              <a:rPr lang="en-GB" dirty="0"/>
              <a:t>			</a:t>
            </a:r>
            <a:r>
              <a:rPr lang="en-GB" b="1" dirty="0"/>
              <a:t>A= P (1+r) </a:t>
            </a:r>
            <a:r>
              <a:rPr lang="en-GB" sz="3200" b="1" baseline="30000" dirty="0"/>
              <a:t>n</a:t>
            </a:r>
          </a:p>
          <a:p>
            <a:pPr marL="0" indent="0">
              <a:buNone/>
            </a:pPr>
            <a:r>
              <a:rPr lang="en-GB" sz="2000" dirty="0"/>
              <a:t>Where 	</a:t>
            </a:r>
          </a:p>
          <a:p>
            <a:pPr marL="0" indent="0">
              <a:buNone/>
            </a:pPr>
            <a:r>
              <a:rPr lang="en-GB" sz="2000" dirty="0"/>
              <a:t>A = Accumulated sum</a:t>
            </a:r>
          </a:p>
          <a:p>
            <a:pPr marL="0" indent="0">
              <a:buNone/>
            </a:pPr>
            <a:r>
              <a:rPr lang="en-GB" sz="2000" dirty="0"/>
              <a:t>P = Principal invested</a:t>
            </a:r>
          </a:p>
          <a:p>
            <a:pPr marL="0" indent="0">
              <a:buNone/>
            </a:pPr>
            <a:r>
              <a:rPr lang="en-GB" sz="2000" dirty="0"/>
              <a:t>r = Interest rate</a:t>
            </a:r>
          </a:p>
          <a:p>
            <a:pPr marL="0" indent="0">
              <a:buNone/>
            </a:pPr>
            <a:r>
              <a:rPr lang="en-GB" sz="2000" dirty="0"/>
              <a:t>N = Number of years</a:t>
            </a:r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17670" y="1912052"/>
            <a:ext cx="497205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Challenge - Calculate the accumulated sum if £50 is invested for 4 years at an interest rate of 3%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1950" y="3994455"/>
            <a:ext cx="49720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A=£50 (1.03)</a:t>
            </a:r>
            <a:r>
              <a:rPr lang="en-GB" baseline="30000" dirty="0">
                <a:latin typeface="+mn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1950" y="4475168"/>
            <a:ext cx="49720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A=£50 (1.1255)</a:t>
            </a:r>
            <a:endParaRPr lang="en-GB" baseline="30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3380" y="4936833"/>
            <a:ext cx="49720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A=£56.275</a:t>
            </a:r>
            <a:endParaRPr lang="en-GB" baseline="30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745" y="5580726"/>
            <a:ext cx="878497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alibri" pitchFamily="34" charset="0"/>
              </a:rPr>
              <a:t>Super Challenge</a:t>
            </a:r>
            <a:r>
              <a:rPr lang="en-GB" sz="2000" dirty="0">
                <a:latin typeface="Calibri" pitchFamily="34" charset="0"/>
              </a:rPr>
              <a:t>: </a:t>
            </a:r>
            <a:r>
              <a:rPr lang="en-GB" sz="2000" b="1" dirty="0">
                <a:latin typeface="Calibri" pitchFamily="34" charset="0"/>
              </a:rPr>
              <a:t>Describe</a:t>
            </a:r>
            <a:r>
              <a:rPr lang="en-GB" sz="2000" dirty="0">
                <a:latin typeface="Calibri" pitchFamily="34" charset="0"/>
              </a:rPr>
              <a:t> the limitations of predicting IR’s over time.</a:t>
            </a:r>
          </a:p>
          <a:p>
            <a:r>
              <a:rPr lang="en-GB" sz="2000" u="sng" dirty="0">
                <a:latin typeface="Calibri" pitchFamily="34" charset="0"/>
              </a:rPr>
              <a:t>Turbo Challenge</a:t>
            </a:r>
            <a:r>
              <a:rPr lang="en-GB" sz="2000" dirty="0">
                <a:latin typeface="Calibri" pitchFamily="34" charset="0"/>
              </a:rPr>
              <a:t>: </a:t>
            </a:r>
            <a:r>
              <a:rPr lang="en-GB" sz="2000" b="1" dirty="0">
                <a:latin typeface="Calibri" pitchFamily="34" charset="0"/>
              </a:rPr>
              <a:t>Explain how </a:t>
            </a:r>
            <a:r>
              <a:rPr lang="en-GB" sz="2000" dirty="0">
                <a:latin typeface="Calibri" pitchFamily="34" charset="0"/>
              </a:rPr>
              <a:t>the economic environment can impact on your choice of IR.</a:t>
            </a:r>
          </a:p>
        </p:txBody>
      </p:sp>
    </p:spTree>
    <p:extLst>
      <p:ext uri="{BB962C8B-B14F-4D97-AF65-F5344CB8AC3E}">
        <p14:creationId xmlns:p14="http://schemas.microsoft.com/office/powerpoint/2010/main" val="42540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Activity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Q1 – Remember to use the figure you chose in the Starter!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9E5495-C149-4825-8ACF-87E815AA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" y="2178685"/>
            <a:ext cx="8206423" cy="467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GB" altLang="en-US" sz="3200" kern="0"/>
              <a:t>You have been promised £100 in two years time, in settlement of a debt.</a:t>
            </a:r>
          </a:p>
          <a:p>
            <a:pPr marL="990600" lvl="1" indent="-533400"/>
            <a:r>
              <a:rPr lang="en-GB" altLang="en-US" sz="3200" kern="0"/>
              <a:t>How much would you accept in settlement today?</a:t>
            </a:r>
          </a:p>
          <a:p>
            <a:pPr marL="1847850" lvl="3" indent="-533400"/>
            <a:r>
              <a:rPr lang="en-GB" altLang="en-US" sz="2800" kern="0"/>
              <a:t>Names?</a:t>
            </a:r>
          </a:p>
          <a:p>
            <a:pPr marL="990600" lvl="1" indent="-533400"/>
            <a:r>
              <a:rPr lang="en-GB" altLang="en-US" sz="3200" kern="0"/>
              <a:t>What would influence your decision?</a:t>
            </a:r>
          </a:p>
          <a:p>
            <a:pPr marL="609600" indent="-609600">
              <a:buFont typeface="Wingdings" pitchFamily="2" charset="2"/>
              <a:buNone/>
            </a:pPr>
            <a:endParaRPr lang="en-GB" altLang="en-US" sz="3200" kern="0"/>
          </a:p>
          <a:p>
            <a:pPr marL="609600" indent="-609600"/>
            <a:endParaRPr lang="en-GB" alt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3026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1" t="8896" r="-1" b="-15838"/>
          <a:stretch/>
        </p:blipFill>
        <p:spPr bwMode="auto">
          <a:xfrm>
            <a:off x="0" y="-124690"/>
            <a:ext cx="9144000" cy="90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Box 6"/>
          <p:cNvSpPr txBox="1">
            <a:spLocks noChangeArrowheads="1"/>
          </p:cNvSpPr>
          <p:nvPr/>
        </p:nvSpPr>
        <p:spPr bwMode="auto">
          <a:xfrm>
            <a:off x="116681" y="1688210"/>
            <a:ext cx="1584325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Today we will: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812" y="240894"/>
            <a:ext cx="7140575" cy="100012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 dirty="0">
                <a:solidFill>
                  <a:schemeClr val="bg1"/>
                </a:solidFill>
                <a:latin typeface="Comic Sans MS" pitchFamily="66" charset="0"/>
              </a:rPr>
              <a:t>Investment appraisal</a:t>
            </a:r>
          </a:p>
        </p:txBody>
      </p:sp>
      <p:pic>
        <p:nvPicPr>
          <p:cNvPr id="78853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3" y="729627"/>
            <a:ext cx="785812" cy="7858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4" descr="http://jwikert.typepad.com/photos/uncategorized/2007/11/27/cogs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" y="2406050"/>
            <a:ext cx="856531" cy="8937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TextBox 26"/>
          <p:cNvSpPr txBox="1">
            <a:spLocks noChangeArrowheads="1"/>
          </p:cNvSpPr>
          <p:nvPr/>
        </p:nvSpPr>
        <p:spPr bwMode="auto">
          <a:xfrm>
            <a:off x="106367" y="240894"/>
            <a:ext cx="1571625" cy="33855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The BIG Idea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984" y="2406050"/>
            <a:ext cx="7140575" cy="363990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alternative investment options using quantitative techniques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The time value of money concept</a:t>
            </a:r>
            <a:endParaRPr lang="en-GB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The merits and limitations of quantitative methods</a:t>
            </a:r>
            <a:r>
              <a:rPr lang="en-GB" altLang="en-US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91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2113" y="3116263"/>
            <a:ext cx="4616450" cy="3438525"/>
            <a:chOff x="391820" y="3116314"/>
            <a:chExt cx="4616278" cy="3439232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91820" y="3116314"/>
              <a:ext cx="4616278" cy="3439232"/>
            </a:xfrm>
            <a:prstGeom prst="roundRect">
              <a:avLst/>
            </a:prstGeom>
            <a:solidFill>
              <a:srgbClr val="FFFFCC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63500" dir="5400000" algn="t" rotWithShape="0">
                <a:schemeClr val="accent6">
                  <a:alpha val="40000"/>
                </a:schemeClr>
              </a:outerShdw>
            </a:effectLst>
          </p:spPr>
          <p:txBody>
            <a:bodyPr lIns="36195" tIns="36195" rIns="36195" bIns="36195"/>
            <a:lstStyle/>
            <a:p>
              <a:pPr algn="ctr">
                <a:defRPr/>
              </a:pPr>
              <a:endParaRPr lang="en-US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77550" y="3284624"/>
              <a:ext cx="4346413" cy="64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800" dirty="0">
                  <a:latin typeface="+mn-lt"/>
                </a:rPr>
                <a:t>If a firm wants a return of 10% the future value of £1000 would be: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560089" y="5463121"/>
              <a:ext cx="4433722" cy="92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800" dirty="0">
                  <a:latin typeface="+mn-lt"/>
                </a:rPr>
                <a:t>This shows that to have a return of £1000 in 3 years time the firm would need to invest £751 today 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25438" y="1233488"/>
            <a:ext cx="8639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The present value is calculated by multiplying the expected future income by a 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discount factor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The discount factor used will be the required </a:t>
            </a:r>
            <a:r>
              <a:rPr lang="en-GB" altLang="en-US" sz="2000">
                <a:solidFill>
                  <a:srgbClr val="FF0000"/>
                </a:solidFill>
                <a:latin typeface="Arial" charset="0"/>
              </a:rPr>
              <a:t>rate of return </a:t>
            </a: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that the firm wants from the investment project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For example: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Calculating The Present Value</a:t>
            </a:r>
            <a:endParaRPr lang="en-US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699000" y="2644775"/>
            <a:ext cx="5661025" cy="4824413"/>
            <a:chOff x="4698609" y="2700997"/>
            <a:chExt cx="5660881" cy="4824198"/>
          </a:xfrm>
        </p:grpSpPr>
        <p:pic>
          <p:nvPicPr>
            <p:cNvPr id="17440" name="Picture 11" descr="paper_clip_attached_two_sticky_note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609" y="2700997"/>
              <a:ext cx="5660881" cy="4824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271895">
              <a:off x="5485989" y="4172544"/>
              <a:ext cx="3438438" cy="217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5125" indent="-365125">
                <a:spcBef>
                  <a:spcPct val="50000"/>
                </a:spcBef>
                <a:buFontTx/>
                <a:buAutoNum type="arabicParenR"/>
                <a:defRPr/>
              </a:pPr>
              <a:r>
                <a:rPr lang="en-GB" sz="1800" dirty="0">
                  <a:latin typeface="+mn-lt"/>
                </a:rPr>
                <a:t>The discount factor will always be less than one</a:t>
              </a:r>
              <a:br>
                <a:rPr lang="en-GB" sz="1800" dirty="0">
                  <a:latin typeface="+mn-lt"/>
                </a:rPr>
              </a:br>
              <a:r>
                <a:rPr lang="en-GB" sz="1800" dirty="0">
                  <a:latin typeface="+mn-lt"/>
                </a:rPr>
                <a:t>(since money falls in value over time)</a:t>
              </a:r>
            </a:p>
            <a:p>
              <a:pPr marL="365125" indent="-365125">
                <a:spcBef>
                  <a:spcPct val="50000"/>
                </a:spcBef>
                <a:buFontTx/>
                <a:buAutoNum type="arabicParenR"/>
                <a:defRPr/>
              </a:pPr>
              <a:r>
                <a:rPr lang="en-GB" sz="1800" dirty="0">
                  <a:latin typeface="+mn-lt"/>
                </a:rPr>
                <a:t>The discount factor will be provided –you will not be expected to calculate it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300000">
              <a:off x="5655848" y="3418515"/>
              <a:ext cx="1841453" cy="461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u="sng" dirty="0">
                  <a:solidFill>
                    <a:schemeClr val="accent2"/>
                  </a:solidFill>
                  <a:latin typeface="+mn-lt"/>
                </a:rPr>
                <a:t>Note: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28638" y="3919538"/>
          <a:ext cx="4359275" cy="1435384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Discount Factor of 10% 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0.909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0.826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0.751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Present Value of £1000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£1000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£909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£826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£751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 bwMode="auto">
          <a:xfrm>
            <a:off x="5536406" y="2759273"/>
            <a:ext cx="17861" cy="321470"/>
          </a:xfrm>
          <a:custGeom>
            <a:avLst/>
            <a:gdLst/>
            <a:ahLst/>
            <a:cxnLst/>
            <a:rect l="0" t="0" r="0" b="0"/>
            <a:pathLst>
              <a:path w="17861" h="321470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35719"/>
                </a:lnTo>
                <a:lnTo>
                  <a:pt x="17860" y="53578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25016"/>
                </a:lnTo>
                <a:lnTo>
                  <a:pt x="8930" y="151805"/>
                </a:lnTo>
                <a:lnTo>
                  <a:pt x="8930" y="187523"/>
                </a:lnTo>
                <a:lnTo>
                  <a:pt x="893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80"/>
                </a:lnTo>
                <a:lnTo>
                  <a:pt x="0" y="303609"/>
                </a:lnTo>
                <a:lnTo>
                  <a:pt x="0" y="31253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482828" y="2616398"/>
            <a:ext cx="285751" cy="366118"/>
          </a:xfrm>
          <a:custGeom>
            <a:avLst/>
            <a:gdLst/>
            <a:ahLst/>
            <a:cxnLst/>
            <a:rect l="0" t="0" r="0" b="0"/>
            <a:pathLst>
              <a:path w="285751" h="366118">
                <a:moveTo>
                  <a:pt x="116086" y="0"/>
                </a:moveTo>
                <a:lnTo>
                  <a:pt x="116086" y="0"/>
                </a:lnTo>
                <a:lnTo>
                  <a:pt x="125016" y="8930"/>
                </a:lnTo>
                <a:lnTo>
                  <a:pt x="133945" y="8930"/>
                </a:lnTo>
                <a:lnTo>
                  <a:pt x="151805" y="26790"/>
                </a:lnTo>
                <a:lnTo>
                  <a:pt x="178594" y="35719"/>
                </a:lnTo>
                <a:lnTo>
                  <a:pt x="196453" y="62508"/>
                </a:lnTo>
                <a:lnTo>
                  <a:pt x="214313" y="89297"/>
                </a:lnTo>
                <a:lnTo>
                  <a:pt x="241102" y="116086"/>
                </a:lnTo>
                <a:lnTo>
                  <a:pt x="258961" y="142875"/>
                </a:lnTo>
                <a:lnTo>
                  <a:pt x="267891" y="169665"/>
                </a:lnTo>
                <a:lnTo>
                  <a:pt x="276820" y="196453"/>
                </a:lnTo>
                <a:lnTo>
                  <a:pt x="285750" y="223242"/>
                </a:lnTo>
                <a:lnTo>
                  <a:pt x="276820" y="241102"/>
                </a:lnTo>
                <a:lnTo>
                  <a:pt x="267891" y="267891"/>
                </a:lnTo>
                <a:lnTo>
                  <a:pt x="258961" y="285750"/>
                </a:lnTo>
                <a:lnTo>
                  <a:pt x="241102" y="303609"/>
                </a:lnTo>
                <a:lnTo>
                  <a:pt x="214313" y="321469"/>
                </a:lnTo>
                <a:lnTo>
                  <a:pt x="187524" y="330398"/>
                </a:lnTo>
                <a:lnTo>
                  <a:pt x="151805" y="339328"/>
                </a:lnTo>
                <a:lnTo>
                  <a:pt x="116086" y="348258"/>
                </a:lnTo>
                <a:lnTo>
                  <a:pt x="80367" y="357188"/>
                </a:lnTo>
                <a:lnTo>
                  <a:pt x="53578" y="357188"/>
                </a:lnTo>
                <a:lnTo>
                  <a:pt x="26789" y="366117"/>
                </a:lnTo>
                <a:lnTo>
                  <a:pt x="8930" y="366117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831086" y="2643188"/>
            <a:ext cx="294681" cy="375047"/>
          </a:xfrm>
          <a:custGeom>
            <a:avLst/>
            <a:gdLst/>
            <a:ahLst/>
            <a:cxnLst/>
            <a:rect l="0" t="0" r="0" b="0"/>
            <a:pathLst>
              <a:path w="294681" h="375047">
                <a:moveTo>
                  <a:pt x="80367" y="169663"/>
                </a:moveTo>
                <a:lnTo>
                  <a:pt x="80367" y="178593"/>
                </a:lnTo>
                <a:lnTo>
                  <a:pt x="80367" y="196452"/>
                </a:lnTo>
                <a:lnTo>
                  <a:pt x="71437" y="214312"/>
                </a:lnTo>
                <a:lnTo>
                  <a:pt x="62508" y="250030"/>
                </a:lnTo>
                <a:lnTo>
                  <a:pt x="53578" y="276819"/>
                </a:lnTo>
                <a:lnTo>
                  <a:pt x="44648" y="303608"/>
                </a:lnTo>
                <a:lnTo>
                  <a:pt x="35719" y="321468"/>
                </a:lnTo>
                <a:lnTo>
                  <a:pt x="26789" y="339327"/>
                </a:lnTo>
                <a:lnTo>
                  <a:pt x="26789" y="357187"/>
                </a:lnTo>
                <a:lnTo>
                  <a:pt x="17859" y="366116"/>
                </a:lnTo>
                <a:lnTo>
                  <a:pt x="8930" y="375046"/>
                </a:lnTo>
                <a:lnTo>
                  <a:pt x="8930" y="375046"/>
                </a:lnTo>
                <a:lnTo>
                  <a:pt x="0" y="375046"/>
                </a:lnTo>
                <a:lnTo>
                  <a:pt x="8930" y="366116"/>
                </a:lnTo>
                <a:lnTo>
                  <a:pt x="8930" y="357187"/>
                </a:lnTo>
                <a:lnTo>
                  <a:pt x="8930" y="339327"/>
                </a:lnTo>
                <a:lnTo>
                  <a:pt x="17859" y="312538"/>
                </a:lnTo>
                <a:lnTo>
                  <a:pt x="26789" y="285749"/>
                </a:lnTo>
                <a:lnTo>
                  <a:pt x="26789" y="250030"/>
                </a:lnTo>
                <a:lnTo>
                  <a:pt x="44648" y="205382"/>
                </a:lnTo>
                <a:lnTo>
                  <a:pt x="53578" y="169663"/>
                </a:lnTo>
                <a:lnTo>
                  <a:pt x="71437" y="133945"/>
                </a:lnTo>
                <a:lnTo>
                  <a:pt x="89297" y="98226"/>
                </a:lnTo>
                <a:lnTo>
                  <a:pt x="107156" y="62507"/>
                </a:lnTo>
                <a:lnTo>
                  <a:pt x="133945" y="35718"/>
                </a:lnTo>
                <a:lnTo>
                  <a:pt x="160734" y="17859"/>
                </a:lnTo>
                <a:lnTo>
                  <a:pt x="178594" y="8929"/>
                </a:lnTo>
                <a:lnTo>
                  <a:pt x="205383" y="0"/>
                </a:lnTo>
                <a:lnTo>
                  <a:pt x="232172" y="0"/>
                </a:lnTo>
                <a:lnTo>
                  <a:pt x="250031" y="0"/>
                </a:lnTo>
                <a:lnTo>
                  <a:pt x="258961" y="0"/>
                </a:lnTo>
                <a:lnTo>
                  <a:pt x="267891" y="8929"/>
                </a:lnTo>
                <a:lnTo>
                  <a:pt x="276820" y="26789"/>
                </a:lnTo>
                <a:lnTo>
                  <a:pt x="276820" y="44648"/>
                </a:lnTo>
                <a:lnTo>
                  <a:pt x="276820" y="53578"/>
                </a:lnTo>
                <a:lnTo>
                  <a:pt x="267891" y="71437"/>
                </a:lnTo>
                <a:lnTo>
                  <a:pt x="258961" y="89296"/>
                </a:lnTo>
                <a:lnTo>
                  <a:pt x="250031" y="107156"/>
                </a:lnTo>
                <a:lnTo>
                  <a:pt x="223242" y="116085"/>
                </a:lnTo>
                <a:lnTo>
                  <a:pt x="205383" y="133945"/>
                </a:lnTo>
                <a:lnTo>
                  <a:pt x="178594" y="142875"/>
                </a:lnTo>
                <a:lnTo>
                  <a:pt x="151805" y="151804"/>
                </a:lnTo>
                <a:lnTo>
                  <a:pt x="133945" y="160733"/>
                </a:lnTo>
                <a:lnTo>
                  <a:pt x="107156" y="169663"/>
                </a:lnTo>
                <a:lnTo>
                  <a:pt x="89297" y="178593"/>
                </a:lnTo>
                <a:lnTo>
                  <a:pt x="80367" y="187523"/>
                </a:lnTo>
                <a:lnTo>
                  <a:pt x="80367" y="196452"/>
                </a:lnTo>
                <a:lnTo>
                  <a:pt x="80367" y="205382"/>
                </a:lnTo>
                <a:lnTo>
                  <a:pt x="89297" y="223241"/>
                </a:lnTo>
                <a:lnTo>
                  <a:pt x="107156" y="241101"/>
                </a:lnTo>
                <a:lnTo>
                  <a:pt x="125016" y="258960"/>
                </a:lnTo>
                <a:lnTo>
                  <a:pt x="151805" y="276819"/>
                </a:lnTo>
                <a:lnTo>
                  <a:pt x="178594" y="285749"/>
                </a:lnTo>
                <a:lnTo>
                  <a:pt x="196453" y="303608"/>
                </a:lnTo>
                <a:lnTo>
                  <a:pt x="223242" y="312538"/>
                </a:lnTo>
                <a:lnTo>
                  <a:pt x="241102" y="330398"/>
                </a:lnTo>
                <a:lnTo>
                  <a:pt x="258961" y="339327"/>
                </a:lnTo>
                <a:lnTo>
                  <a:pt x="267891" y="348257"/>
                </a:lnTo>
                <a:lnTo>
                  <a:pt x="285750" y="357187"/>
                </a:lnTo>
                <a:lnTo>
                  <a:pt x="294680" y="357187"/>
                </a:lnTo>
                <a:lnTo>
                  <a:pt x="294680" y="357187"/>
                </a:lnTo>
                <a:lnTo>
                  <a:pt x="294680" y="3571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572250" y="2714625"/>
            <a:ext cx="196454" cy="8931"/>
          </a:xfrm>
          <a:custGeom>
            <a:avLst/>
            <a:gdLst/>
            <a:ahLst/>
            <a:cxnLst/>
            <a:rect l="0" t="0" r="0" b="0"/>
            <a:pathLst>
              <a:path w="196454" h="8931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8930"/>
                </a:lnTo>
                <a:lnTo>
                  <a:pt x="178594" y="8930"/>
                </a:lnTo>
                <a:lnTo>
                  <a:pt x="196453" y="8930"/>
                </a:lnTo>
                <a:lnTo>
                  <a:pt x="196453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518672" y="2875359"/>
            <a:ext cx="276821" cy="44649"/>
          </a:xfrm>
          <a:custGeom>
            <a:avLst/>
            <a:gdLst/>
            <a:ahLst/>
            <a:cxnLst/>
            <a:rect l="0" t="0" r="0" b="0"/>
            <a:pathLst>
              <a:path w="276821" h="44649">
                <a:moveTo>
                  <a:pt x="17859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17859" y="44648"/>
                </a:lnTo>
                <a:lnTo>
                  <a:pt x="44648" y="44648"/>
                </a:lnTo>
                <a:lnTo>
                  <a:pt x="80367" y="44648"/>
                </a:lnTo>
                <a:lnTo>
                  <a:pt x="116086" y="44648"/>
                </a:lnTo>
                <a:lnTo>
                  <a:pt x="151805" y="35719"/>
                </a:lnTo>
                <a:lnTo>
                  <a:pt x="187523" y="35719"/>
                </a:lnTo>
                <a:lnTo>
                  <a:pt x="232172" y="26789"/>
                </a:lnTo>
                <a:lnTo>
                  <a:pt x="276820" y="17859"/>
                </a:lnTo>
                <a:lnTo>
                  <a:pt x="276820" y="17859"/>
                </a:lnTo>
                <a:lnTo>
                  <a:pt x="27682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402711" y="2446734"/>
            <a:ext cx="62509" cy="482204"/>
          </a:xfrm>
          <a:custGeom>
            <a:avLst/>
            <a:gdLst/>
            <a:ahLst/>
            <a:cxnLst/>
            <a:rect l="0" t="0" r="0" b="0"/>
            <a:pathLst>
              <a:path w="62509" h="482204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44648" y="53579"/>
                </a:lnTo>
                <a:lnTo>
                  <a:pt x="44648" y="80368"/>
                </a:lnTo>
                <a:lnTo>
                  <a:pt x="44648" y="116086"/>
                </a:lnTo>
                <a:lnTo>
                  <a:pt x="35719" y="151805"/>
                </a:lnTo>
                <a:lnTo>
                  <a:pt x="26789" y="187524"/>
                </a:lnTo>
                <a:lnTo>
                  <a:pt x="17859" y="232172"/>
                </a:lnTo>
                <a:lnTo>
                  <a:pt x="8930" y="267891"/>
                </a:lnTo>
                <a:lnTo>
                  <a:pt x="0" y="303610"/>
                </a:lnTo>
                <a:lnTo>
                  <a:pt x="0" y="339329"/>
                </a:lnTo>
                <a:lnTo>
                  <a:pt x="0" y="366117"/>
                </a:lnTo>
                <a:lnTo>
                  <a:pt x="0" y="392906"/>
                </a:lnTo>
                <a:lnTo>
                  <a:pt x="0" y="419695"/>
                </a:lnTo>
                <a:lnTo>
                  <a:pt x="0" y="446484"/>
                </a:lnTo>
                <a:lnTo>
                  <a:pt x="8930" y="455414"/>
                </a:lnTo>
                <a:lnTo>
                  <a:pt x="17859" y="473273"/>
                </a:lnTo>
                <a:lnTo>
                  <a:pt x="17859" y="473273"/>
                </a:lnTo>
                <a:lnTo>
                  <a:pt x="26789" y="473273"/>
                </a:lnTo>
                <a:lnTo>
                  <a:pt x="26789" y="482203"/>
                </a:lnTo>
                <a:lnTo>
                  <a:pt x="26789" y="482203"/>
                </a:lnTo>
                <a:lnTo>
                  <a:pt x="17859" y="482203"/>
                </a:lnTo>
                <a:lnTo>
                  <a:pt x="17859" y="48220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911578" y="2991445"/>
            <a:ext cx="1089423" cy="53579"/>
          </a:xfrm>
          <a:custGeom>
            <a:avLst/>
            <a:gdLst/>
            <a:ahLst/>
            <a:cxnLst/>
            <a:rect l="0" t="0" r="0" b="0"/>
            <a:pathLst>
              <a:path w="1089423" h="53579">
                <a:moveTo>
                  <a:pt x="8930" y="8930"/>
                </a:move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26789" y="35719"/>
                </a:lnTo>
                <a:lnTo>
                  <a:pt x="53578" y="35719"/>
                </a:lnTo>
                <a:lnTo>
                  <a:pt x="98227" y="35719"/>
                </a:lnTo>
                <a:lnTo>
                  <a:pt x="142875" y="26789"/>
                </a:lnTo>
                <a:lnTo>
                  <a:pt x="205383" y="26789"/>
                </a:lnTo>
                <a:lnTo>
                  <a:pt x="267891" y="17859"/>
                </a:lnTo>
                <a:lnTo>
                  <a:pt x="339328" y="17859"/>
                </a:lnTo>
                <a:lnTo>
                  <a:pt x="410766" y="8930"/>
                </a:lnTo>
                <a:lnTo>
                  <a:pt x="482203" y="8930"/>
                </a:lnTo>
                <a:lnTo>
                  <a:pt x="553641" y="0"/>
                </a:lnTo>
                <a:lnTo>
                  <a:pt x="625078" y="0"/>
                </a:lnTo>
                <a:lnTo>
                  <a:pt x="696516" y="0"/>
                </a:lnTo>
                <a:lnTo>
                  <a:pt x="759024" y="0"/>
                </a:lnTo>
                <a:lnTo>
                  <a:pt x="821531" y="8930"/>
                </a:lnTo>
                <a:lnTo>
                  <a:pt x="884039" y="8930"/>
                </a:lnTo>
                <a:lnTo>
                  <a:pt x="928688" y="8930"/>
                </a:lnTo>
                <a:lnTo>
                  <a:pt x="973336" y="17859"/>
                </a:lnTo>
                <a:lnTo>
                  <a:pt x="1009055" y="26789"/>
                </a:lnTo>
                <a:lnTo>
                  <a:pt x="1044774" y="35719"/>
                </a:lnTo>
                <a:lnTo>
                  <a:pt x="1071563" y="44648"/>
                </a:lnTo>
                <a:lnTo>
                  <a:pt x="1080492" y="44648"/>
                </a:lnTo>
                <a:lnTo>
                  <a:pt x="1089422" y="53578"/>
                </a:lnTo>
                <a:lnTo>
                  <a:pt x="1089422" y="53578"/>
                </a:lnTo>
                <a:lnTo>
                  <a:pt x="1089422" y="53578"/>
                </a:lnTo>
                <a:lnTo>
                  <a:pt x="1089422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875859" y="2955726"/>
            <a:ext cx="276822" cy="571501"/>
          </a:xfrm>
          <a:custGeom>
            <a:avLst/>
            <a:gdLst/>
            <a:ahLst/>
            <a:cxnLst/>
            <a:rect l="0" t="0" r="0" b="0"/>
            <a:pathLst>
              <a:path w="276822" h="571501">
                <a:moveTo>
                  <a:pt x="276821" y="0"/>
                </a:moveTo>
                <a:lnTo>
                  <a:pt x="276821" y="0"/>
                </a:lnTo>
                <a:lnTo>
                  <a:pt x="267891" y="0"/>
                </a:lnTo>
                <a:lnTo>
                  <a:pt x="267891" y="8930"/>
                </a:lnTo>
                <a:lnTo>
                  <a:pt x="250032" y="26789"/>
                </a:lnTo>
                <a:lnTo>
                  <a:pt x="232172" y="44649"/>
                </a:lnTo>
                <a:lnTo>
                  <a:pt x="205383" y="71438"/>
                </a:lnTo>
                <a:lnTo>
                  <a:pt x="178594" y="98227"/>
                </a:lnTo>
                <a:lnTo>
                  <a:pt x="142875" y="133945"/>
                </a:lnTo>
                <a:lnTo>
                  <a:pt x="116086" y="169664"/>
                </a:lnTo>
                <a:lnTo>
                  <a:pt x="89297" y="205383"/>
                </a:lnTo>
                <a:lnTo>
                  <a:pt x="62508" y="241102"/>
                </a:lnTo>
                <a:lnTo>
                  <a:pt x="35719" y="285750"/>
                </a:lnTo>
                <a:lnTo>
                  <a:pt x="17860" y="321469"/>
                </a:lnTo>
                <a:lnTo>
                  <a:pt x="0" y="366117"/>
                </a:lnTo>
                <a:lnTo>
                  <a:pt x="0" y="401836"/>
                </a:lnTo>
                <a:lnTo>
                  <a:pt x="0" y="437555"/>
                </a:lnTo>
                <a:lnTo>
                  <a:pt x="26789" y="473274"/>
                </a:lnTo>
                <a:lnTo>
                  <a:pt x="44649" y="500063"/>
                </a:lnTo>
                <a:lnTo>
                  <a:pt x="62508" y="526852"/>
                </a:lnTo>
                <a:lnTo>
                  <a:pt x="89297" y="544711"/>
                </a:lnTo>
                <a:lnTo>
                  <a:pt x="125016" y="562570"/>
                </a:lnTo>
                <a:lnTo>
                  <a:pt x="142875" y="571500"/>
                </a:lnTo>
                <a:lnTo>
                  <a:pt x="160735" y="571500"/>
                </a:lnTo>
                <a:lnTo>
                  <a:pt x="160735" y="571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286625" y="3080742"/>
            <a:ext cx="98228" cy="366118"/>
          </a:xfrm>
          <a:custGeom>
            <a:avLst/>
            <a:gdLst/>
            <a:ahLst/>
            <a:cxnLst/>
            <a:rect l="0" t="0" r="0" b="0"/>
            <a:pathLst>
              <a:path w="98228" h="366118">
                <a:moveTo>
                  <a:pt x="98227" y="0"/>
                </a:moveTo>
                <a:lnTo>
                  <a:pt x="98227" y="8929"/>
                </a:lnTo>
                <a:lnTo>
                  <a:pt x="89297" y="17859"/>
                </a:lnTo>
                <a:lnTo>
                  <a:pt x="71438" y="35719"/>
                </a:lnTo>
                <a:lnTo>
                  <a:pt x="62508" y="71437"/>
                </a:lnTo>
                <a:lnTo>
                  <a:pt x="53578" y="107156"/>
                </a:lnTo>
                <a:lnTo>
                  <a:pt x="44648" y="133945"/>
                </a:lnTo>
                <a:lnTo>
                  <a:pt x="35719" y="169664"/>
                </a:lnTo>
                <a:lnTo>
                  <a:pt x="26789" y="196453"/>
                </a:lnTo>
                <a:lnTo>
                  <a:pt x="17859" y="232172"/>
                </a:lnTo>
                <a:lnTo>
                  <a:pt x="17859" y="258961"/>
                </a:lnTo>
                <a:lnTo>
                  <a:pt x="8930" y="285750"/>
                </a:lnTo>
                <a:lnTo>
                  <a:pt x="0" y="303609"/>
                </a:lnTo>
                <a:lnTo>
                  <a:pt x="0" y="330398"/>
                </a:lnTo>
                <a:lnTo>
                  <a:pt x="17859" y="348258"/>
                </a:lnTo>
                <a:lnTo>
                  <a:pt x="8930" y="357187"/>
                </a:lnTo>
                <a:lnTo>
                  <a:pt x="8930" y="366117"/>
                </a:lnTo>
                <a:lnTo>
                  <a:pt x="8930" y="366117"/>
                </a:lnTo>
                <a:lnTo>
                  <a:pt x="8930" y="366117"/>
                </a:lnTo>
                <a:lnTo>
                  <a:pt x="8930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483078" y="3393281"/>
            <a:ext cx="125017" cy="62509"/>
          </a:xfrm>
          <a:custGeom>
            <a:avLst/>
            <a:gdLst/>
            <a:ahLst/>
            <a:cxnLst/>
            <a:rect l="0" t="0" r="0" b="0"/>
            <a:pathLst>
              <a:path w="125017" h="6250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8" y="35719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26789"/>
                </a:lnTo>
                <a:lnTo>
                  <a:pt x="35719" y="35719"/>
                </a:lnTo>
                <a:lnTo>
                  <a:pt x="35719" y="44648"/>
                </a:lnTo>
                <a:lnTo>
                  <a:pt x="44649" y="53578"/>
                </a:lnTo>
                <a:lnTo>
                  <a:pt x="53578" y="53578"/>
                </a:lnTo>
                <a:lnTo>
                  <a:pt x="71438" y="62508"/>
                </a:lnTo>
                <a:lnTo>
                  <a:pt x="80367" y="62508"/>
                </a:lnTo>
                <a:lnTo>
                  <a:pt x="98227" y="6250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25016" y="44648"/>
                </a:lnTo>
                <a:lnTo>
                  <a:pt x="125016" y="35719"/>
                </a:lnTo>
                <a:lnTo>
                  <a:pt x="116086" y="26789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80367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759898" y="3196828"/>
            <a:ext cx="62509" cy="285751"/>
          </a:xfrm>
          <a:custGeom>
            <a:avLst/>
            <a:gdLst/>
            <a:ahLst/>
            <a:cxnLst/>
            <a:rect l="0" t="0" r="0" b="0"/>
            <a:pathLst>
              <a:path w="62509" h="285751">
                <a:moveTo>
                  <a:pt x="62508" y="0"/>
                </a:moveTo>
                <a:lnTo>
                  <a:pt x="62508" y="0"/>
                </a:lnTo>
                <a:lnTo>
                  <a:pt x="62508" y="8929"/>
                </a:lnTo>
                <a:lnTo>
                  <a:pt x="53579" y="17859"/>
                </a:lnTo>
                <a:lnTo>
                  <a:pt x="53579" y="35718"/>
                </a:lnTo>
                <a:lnTo>
                  <a:pt x="44649" y="53578"/>
                </a:lnTo>
                <a:lnTo>
                  <a:pt x="44649" y="80367"/>
                </a:lnTo>
                <a:lnTo>
                  <a:pt x="35719" y="107156"/>
                </a:lnTo>
                <a:lnTo>
                  <a:pt x="35719" y="133945"/>
                </a:lnTo>
                <a:lnTo>
                  <a:pt x="26790" y="151804"/>
                </a:lnTo>
                <a:lnTo>
                  <a:pt x="17860" y="178593"/>
                </a:lnTo>
                <a:lnTo>
                  <a:pt x="8930" y="196453"/>
                </a:lnTo>
                <a:lnTo>
                  <a:pt x="0" y="214312"/>
                </a:lnTo>
                <a:lnTo>
                  <a:pt x="17860" y="232172"/>
                </a:lnTo>
                <a:lnTo>
                  <a:pt x="17860" y="250031"/>
                </a:lnTo>
                <a:lnTo>
                  <a:pt x="8930" y="258961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902773" y="3062882"/>
            <a:ext cx="267892" cy="571501"/>
          </a:xfrm>
          <a:custGeom>
            <a:avLst/>
            <a:gdLst/>
            <a:ahLst/>
            <a:cxnLst/>
            <a:rect l="0" t="0" r="0" b="0"/>
            <a:pathLst>
              <a:path w="267892" h="571501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51805" y="17860"/>
                </a:lnTo>
                <a:lnTo>
                  <a:pt x="169665" y="35719"/>
                </a:lnTo>
                <a:lnTo>
                  <a:pt x="196454" y="62508"/>
                </a:lnTo>
                <a:lnTo>
                  <a:pt x="223243" y="89297"/>
                </a:lnTo>
                <a:lnTo>
                  <a:pt x="241102" y="116086"/>
                </a:lnTo>
                <a:lnTo>
                  <a:pt x="258961" y="142875"/>
                </a:lnTo>
                <a:lnTo>
                  <a:pt x="267891" y="178594"/>
                </a:lnTo>
                <a:lnTo>
                  <a:pt x="267891" y="223243"/>
                </a:lnTo>
                <a:lnTo>
                  <a:pt x="258961" y="258961"/>
                </a:lnTo>
                <a:lnTo>
                  <a:pt x="250032" y="294680"/>
                </a:lnTo>
                <a:lnTo>
                  <a:pt x="232172" y="339329"/>
                </a:lnTo>
                <a:lnTo>
                  <a:pt x="232172" y="375047"/>
                </a:lnTo>
                <a:lnTo>
                  <a:pt x="205383" y="410766"/>
                </a:lnTo>
                <a:lnTo>
                  <a:pt x="178594" y="437555"/>
                </a:lnTo>
                <a:lnTo>
                  <a:pt x="142875" y="464344"/>
                </a:lnTo>
                <a:lnTo>
                  <a:pt x="116086" y="491133"/>
                </a:lnTo>
                <a:lnTo>
                  <a:pt x="89297" y="508993"/>
                </a:lnTo>
                <a:lnTo>
                  <a:pt x="62508" y="526852"/>
                </a:lnTo>
                <a:lnTo>
                  <a:pt x="44649" y="544711"/>
                </a:lnTo>
                <a:lnTo>
                  <a:pt x="26790" y="553641"/>
                </a:lnTo>
                <a:lnTo>
                  <a:pt x="8930" y="562571"/>
                </a:lnTo>
                <a:lnTo>
                  <a:pt x="8930" y="562571"/>
                </a:lnTo>
                <a:lnTo>
                  <a:pt x="0" y="571500"/>
                </a:lnTo>
                <a:lnTo>
                  <a:pt x="0" y="571500"/>
                </a:lnTo>
                <a:lnTo>
                  <a:pt x="0" y="571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965031" y="4027289"/>
            <a:ext cx="232173" cy="35719"/>
          </a:xfrm>
          <a:custGeom>
            <a:avLst/>
            <a:gdLst/>
            <a:ahLst/>
            <a:cxnLst/>
            <a:rect l="0" t="0" r="0" b="0"/>
            <a:pathLst>
              <a:path w="232173" h="3571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98227" y="0"/>
                </a:lnTo>
                <a:lnTo>
                  <a:pt x="125016" y="8929"/>
                </a:lnTo>
                <a:lnTo>
                  <a:pt x="142875" y="8929"/>
                </a:lnTo>
                <a:lnTo>
                  <a:pt x="169664" y="17859"/>
                </a:lnTo>
                <a:lnTo>
                  <a:pt x="187524" y="26789"/>
                </a:lnTo>
                <a:lnTo>
                  <a:pt x="205383" y="26789"/>
                </a:lnTo>
                <a:lnTo>
                  <a:pt x="223242" y="35718"/>
                </a:lnTo>
                <a:lnTo>
                  <a:pt x="232172" y="35718"/>
                </a:lnTo>
                <a:lnTo>
                  <a:pt x="232172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929313" y="4223742"/>
            <a:ext cx="312540" cy="26790"/>
          </a:xfrm>
          <a:custGeom>
            <a:avLst/>
            <a:gdLst/>
            <a:ahLst/>
            <a:cxnLst/>
            <a:rect l="0" t="0" r="0" b="0"/>
            <a:pathLst>
              <a:path w="312540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0"/>
                </a:lnTo>
                <a:lnTo>
                  <a:pt x="151804" y="8929"/>
                </a:lnTo>
                <a:lnTo>
                  <a:pt x="178593" y="8929"/>
                </a:lnTo>
                <a:lnTo>
                  <a:pt x="205382" y="8929"/>
                </a:lnTo>
                <a:lnTo>
                  <a:pt x="232171" y="8929"/>
                </a:lnTo>
                <a:lnTo>
                  <a:pt x="258960" y="17859"/>
                </a:lnTo>
                <a:lnTo>
                  <a:pt x="276820" y="17859"/>
                </a:lnTo>
                <a:lnTo>
                  <a:pt x="294679" y="26789"/>
                </a:lnTo>
                <a:lnTo>
                  <a:pt x="312539" y="26789"/>
                </a:lnTo>
                <a:lnTo>
                  <a:pt x="312539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482953" y="3866554"/>
            <a:ext cx="428626" cy="437556"/>
          </a:xfrm>
          <a:custGeom>
            <a:avLst/>
            <a:gdLst/>
            <a:ahLst/>
            <a:cxnLst/>
            <a:rect l="0" t="0" r="0" b="0"/>
            <a:pathLst>
              <a:path w="428626" h="437556">
                <a:moveTo>
                  <a:pt x="232172" y="0"/>
                </a:moveTo>
                <a:lnTo>
                  <a:pt x="232172" y="0"/>
                </a:lnTo>
                <a:lnTo>
                  <a:pt x="223242" y="0"/>
                </a:lnTo>
                <a:lnTo>
                  <a:pt x="214313" y="0"/>
                </a:lnTo>
                <a:lnTo>
                  <a:pt x="196453" y="8930"/>
                </a:lnTo>
                <a:lnTo>
                  <a:pt x="169664" y="26789"/>
                </a:lnTo>
                <a:lnTo>
                  <a:pt x="133945" y="44649"/>
                </a:lnTo>
                <a:lnTo>
                  <a:pt x="107156" y="71438"/>
                </a:lnTo>
                <a:lnTo>
                  <a:pt x="71438" y="107157"/>
                </a:lnTo>
                <a:lnTo>
                  <a:pt x="44649" y="142875"/>
                </a:lnTo>
                <a:lnTo>
                  <a:pt x="17860" y="178594"/>
                </a:lnTo>
                <a:lnTo>
                  <a:pt x="8930" y="223242"/>
                </a:lnTo>
                <a:lnTo>
                  <a:pt x="0" y="258961"/>
                </a:lnTo>
                <a:lnTo>
                  <a:pt x="0" y="303610"/>
                </a:lnTo>
                <a:lnTo>
                  <a:pt x="0" y="339328"/>
                </a:lnTo>
                <a:lnTo>
                  <a:pt x="17860" y="366117"/>
                </a:lnTo>
                <a:lnTo>
                  <a:pt x="35719" y="392907"/>
                </a:lnTo>
                <a:lnTo>
                  <a:pt x="62508" y="410766"/>
                </a:lnTo>
                <a:lnTo>
                  <a:pt x="89297" y="419696"/>
                </a:lnTo>
                <a:lnTo>
                  <a:pt x="125016" y="428625"/>
                </a:lnTo>
                <a:lnTo>
                  <a:pt x="160735" y="437555"/>
                </a:lnTo>
                <a:lnTo>
                  <a:pt x="196453" y="428625"/>
                </a:lnTo>
                <a:lnTo>
                  <a:pt x="232172" y="428625"/>
                </a:lnTo>
                <a:lnTo>
                  <a:pt x="267891" y="410766"/>
                </a:lnTo>
                <a:lnTo>
                  <a:pt x="294680" y="392907"/>
                </a:lnTo>
                <a:lnTo>
                  <a:pt x="330399" y="375047"/>
                </a:lnTo>
                <a:lnTo>
                  <a:pt x="357188" y="348258"/>
                </a:lnTo>
                <a:lnTo>
                  <a:pt x="375047" y="321469"/>
                </a:lnTo>
                <a:lnTo>
                  <a:pt x="392906" y="285750"/>
                </a:lnTo>
                <a:lnTo>
                  <a:pt x="410766" y="258961"/>
                </a:lnTo>
                <a:lnTo>
                  <a:pt x="419695" y="223242"/>
                </a:lnTo>
                <a:lnTo>
                  <a:pt x="428625" y="187524"/>
                </a:lnTo>
                <a:lnTo>
                  <a:pt x="428625" y="160735"/>
                </a:lnTo>
                <a:lnTo>
                  <a:pt x="428625" y="125016"/>
                </a:lnTo>
                <a:lnTo>
                  <a:pt x="419695" y="98227"/>
                </a:lnTo>
                <a:lnTo>
                  <a:pt x="401836" y="71438"/>
                </a:lnTo>
                <a:lnTo>
                  <a:pt x="383977" y="53578"/>
                </a:lnTo>
                <a:lnTo>
                  <a:pt x="366117" y="35719"/>
                </a:lnTo>
                <a:lnTo>
                  <a:pt x="330399" y="26789"/>
                </a:lnTo>
                <a:lnTo>
                  <a:pt x="303610" y="26789"/>
                </a:lnTo>
                <a:lnTo>
                  <a:pt x="267891" y="26789"/>
                </a:lnTo>
                <a:lnTo>
                  <a:pt x="223242" y="35719"/>
                </a:lnTo>
                <a:lnTo>
                  <a:pt x="196453" y="44649"/>
                </a:lnTo>
                <a:lnTo>
                  <a:pt x="151805" y="62508"/>
                </a:lnTo>
                <a:lnTo>
                  <a:pt x="151805" y="62508"/>
                </a:lnTo>
                <a:lnTo>
                  <a:pt x="151805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108031" y="4009429"/>
            <a:ext cx="17861" cy="53579"/>
          </a:xfrm>
          <a:custGeom>
            <a:avLst/>
            <a:gdLst/>
            <a:ahLst/>
            <a:cxnLst/>
            <a:rect l="0" t="0" r="0" b="0"/>
            <a:pathLst>
              <a:path w="17861" h="53579">
                <a:moveTo>
                  <a:pt x="17860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331273" y="3732609"/>
            <a:ext cx="339330" cy="517923"/>
          </a:xfrm>
          <a:custGeom>
            <a:avLst/>
            <a:gdLst/>
            <a:ahLst/>
            <a:cxnLst/>
            <a:rect l="0" t="0" r="0" b="0"/>
            <a:pathLst>
              <a:path w="339330" h="517923">
                <a:moveTo>
                  <a:pt x="214313" y="53578"/>
                </a:moveTo>
                <a:lnTo>
                  <a:pt x="214313" y="53578"/>
                </a:lnTo>
                <a:lnTo>
                  <a:pt x="223243" y="44648"/>
                </a:lnTo>
                <a:lnTo>
                  <a:pt x="223243" y="35719"/>
                </a:lnTo>
                <a:lnTo>
                  <a:pt x="223243" y="17859"/>
                </a:lnTo>
                <a:lnTo>
                  <a:pt x="214313" y="8930"/>
                </a:lnTo>
                <a:lnTo>
                  <a:pt x="196454" y="0"/>
                </a:lnTo>
                <a:lnTo>
                  <a:pt x="178594" y="0"/>
                </a:lnTo>
                <a:lnTo>
                  <a:pt x="151805" y="8930"/>
                </a:lnTo>
                <a:lnTo>
                  <a:pt x="125016" y="26789"/>
                </a:lnTo>
                <a:lnTo>
                  <a:pt x="89297" y="44648"/>
                </a:lnTo>
                <a:lnTo>
                  <a:pt x="62508" y="71437"/>
                </a:lnTo>
                <a:lnTo>
                  <a:pt x="35719" y="98227"/>
                </a:lnTo>
                <a:lnTo>
                  <a:pt x="8930" y="125016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17860" y="223242"/>
                </a:lnTo>
                <a:lnTo>
                  <a:pt x="35719" y="232172"/>
                </a:lnTo>
                <a:lnTo>
                  <a:pt x="62508" y="232172"/>
                </a:lnTo>
                <a:lnTo>
                  <a:pt x="98227" y="232172"/>
                </a:lnTo>
                <a:lnTo>
                  <a:pt x="125016" y="232172"/>
                </a:lnTo>
                <a:lnTo>
                  <a:pt x="160735" y="214312"/>
                </a:lnTo>
                <a:lnTo>
                  <a:pt x="187524" y="205383"/>
                </a:lnTo>
                <a:lnTo>
                  <a:pt x="223243" y="187523"/>
                </a:lnTo>
                <a:lnTo>
                  <a:pt x="258961" y="160734"/>
                </a:lnTo>
                <a:lnTo>
                  <a:pt x="276821" y="142875"/>
                </a:lnTo>
                <a:lnTo>
                  <a:pt x="303610" y="125016"/>
                </a:lnTo>
                <a:lnTo>
                  <a:pt x="321469" y="107156"/>
                </a:lnTo>
                <a:lnTo>
                  <a:pt x="330399" y="98227"/>
                </a:lnTo>
                <a:lnTo>
                  <a:pt x="339329" y="98227"/>
                </a:lnTo>
                <a:lnTo>
                  <a:pt x="339329" y="98227"/>
                </a:lnTo>
                <a:lnTo>
                  <a:pt x="339329" y="107156"/>
                </a:lnTo>
                <a:lnTo>
                  <a:pt x="330399" y="125016"/>
                </a:lnTo>
                <a:lnTo>
                  <a:pt x="321469" y="151805"/>
                </a:lnTo>
                <a:lnTo>
                  <a:pt x="312540" y="187523"/>
                </a:lnTo>
                <a:lnTo>
                  <a:pt x="303610" y="223242"/>
                </a:lnTo>
                <a:lnTo>
                  <a:pt x="285750" y="258961"/>
                </a:lnTo>
                <a:lnTo>
                  <a:pt x="276821" y="303609"/>
                </a:lnTo>
                <a:lnTo>
                  <a:pt x="276821" y="339328"/>
                </a:lnTo>
                <a:lnTo>
                  <a:pt x="267891" y="383977"/>
                </a:lnTo>
                <a:lnTo>
                  <a:pt x="258961" y="419695"/>
                </a:lnTo>
                <a:lnTo>
                  <a:pt x="250032" y="446484"/>
                </a:lnTo>
                <a:lnTo>
                  <a:pt x="250032" y="473273"/>
                </a:lnTo>
                <a:lnTo>
                  <a:pt x="241102" y="500062"/>
                </a:lnTo>
                <a:lnTo>
                  <a:pt x="241102" y="508992"/>
                </a:lnTo>
                <a:lnTo>
                  <a:pt x="241102" y="517922"/>
                </a:lnTo>
                <a:lnTo>
                  <a:pt x="241102" y="517922"/>
                </a:lnTo>
                <a:lnTo>
                  <a:pt x="241102" y="51792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759898" y="3839765"/>
            <a:ext cx="321470" cy="366118"/>
          </a:xfrm>
          <a:custGeom>
            <a:avLst/>
            <a:gdLst/>
            <a:ahLst/>
            <a:cxnLst/>
            <a:rect l="0" t="0" r="0" b="0"/>
            <a:pathLst>
              <a:path w="321470" h="366118">
                <a:moveTo>
                  <a:pt x="12501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98227" y="17860"/>
                </a:lnTo>
                <a:lnTo>
                  <a:pt x="80368" y="35719"/>
                </a:lnTo>
                <a:lnTo>
                  <a:pt x="62508" y="62508"/>
                </a:lnTo>
                <a:lnTo>
                  <a:pt x="35719" y="89297"/>
                </a:lnTo>
                <a:lnTo>
                  <a:pt x="17860" y="125016"/>
                </a:lnTo>
                <a:lnTo>
                  <a:pt x="8930" y="169664"/>
                </a:lnTo>
                <a:lnTo>
                  <a:pt x="0" y="205383"/>
                </a:lnTo>
                <a:lnTo>
                  <a:pt x="0" y="241102"/>
                </a:lnTo>
                <a:lnTo>
                  <a:pt x="8930" y="276821"/>
                </a:lnTo>
                <a:lnTo>
                  <a:pt x="17860" y="303610"/>
                </a:lnTo>
                <a:lnTo>
                  <a:pt x="44649" y="330399"/>
                </a:lnTo>
                <a:lnTo>
                  <a:pt x="62508" y="339328"/>
                </a:lnTo>
                <a:lnTo>
                  <a:pt x="89297" y="357188"/>
                </a:lnTo>
                <a:lnTo>
                  <a:pt x="125016" y="357188"/>
                </a:lnTo>
                <a:lnTo>
                  <a:pt x="151805" y="366117"/>
                </a:lnTo>
                <a:lnTo>
                  <a:pt x="178594" y="357188"/>
                </a:lnTo>
                <a:lnTo>
                  <a:pt x="205383" y="348258"/>
                </a:lnTo>
                <a:lnTo>
                  <a:pt x="232172" y="330399"/>
                </a:lnTo>
                <a:lnTo>
                  <a:pt x="250032" y="312539"/>
                </a:lnTo>
                <a:lnTo>
                  <a:pt x="267891" y="285750"/>
                </a:lnTo>
                <a:lnTo>
                  <a:pt x="285750" y="258961"/>
                </a:lnTo>
                <a:lnTo>
                  <a:pt x="303610" y="232172"/>
                </a:lnTo>
                <a:lnTo>
                  <a:pt x="312540" y="205383"/>
                </a:lnTo>
                <a:lnTo>
                  <a:pt x="321469" y="187524"/>
                </a:lnTo>
                <a:lnTo>
                  <a:pt x="321469" y="160735"/>
                </a:lnTo>
                <a:lnTo>
                  <a:pt x="312540" y="133946"/>
                </a:lnTo>
                <a:lnTo>
                  <a:pt x="303610" y="107156"/>
                </a:lnTo>
                <a:lnTo>
                  <a:pt x="285750" y="89297"/>
                </a:lnTo>
                <a:lnTo>
                  <a:pt x="258961" y="71438"/>
                </a:lnTo>
                <a:lnTo>
                  <a:pt x="232172" y="53578"/>
                </a:lnTo>
                <a:lnTo>
                  <a:pt x="205383" y="44649"/>
                </a:lnTo>
                <a:lnTo>
                  <a:pt x="169665" y="44649"/>
                </a:lnTo>
                <a:lnTo>
                  <a:pt x="133946" y="35719"/>
                </a:lnTo>
                <a:lnTo>
                  <a:pt x="98227" y="44649"/>
                </a:lnTo>
                <a:lnTo>
                  <a:pt x="71438" y="53578"/>
                </a:lnTo>
                <a:lnTo>
                  <a:pt x="53579" y="5357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197452" y="3705820"/>
            <a:ext cx="330400" cy="500063"/>
          </a:xfrm>
          <a:custGeom>
            <a:avLst/>
            <a:gdLst/>
            <a:ahLst/>
            <a:cxnLst/>
            <a:rect l="0" t="0" r="0" b="0"/>
            <a:pathLst>
              <a:path w="330400" h="500063">
                <a:moveTo>
                  <a:pt x="258961" y="62508"/>
                </a:moveTo>
                <a:lnTo>
                  <a:pt x="267891" y="62508"/>
                </a:lnTo>
                <a:lnTo>
                  <a:pt x="267891" y="53578"/>
                </a:lnTo>
                <a:lnTo>
                  <a:pt x="267891" y="44648"/>
                </a:lnTo>
                <a:lnTo>
                  <a:pt x="267891" y="26789"/>
                </a:lnTo>
                <a:lnTo>
                  <a:pt x="258961" y="17859"/>
                </a:lnTo>
                <a:lnTo>
                  <a:pt x="241102" y="8930"/>
                </a:lnTo>
                <a:lnTo>
                  <a:pt x="223243" y="0"/>
                </a:lnTo>
                <a:lnTo>
                  <a:pt x="196453" y="0"/>
                </a:lnTo>
                <a:lnTo>
                  <a:pt x="160735" y="8930"/>
                </a:lnTo>
                <a:lnTo>
                  <a:pt x="125016" y="26789"/>
                </a:lnTo>
                <a:lnTo>
                  <a:pt x="89297" y="44648"/>
                </a:lnTo>
                <a:lnTo>
                  <a:pt x="62508" y="71437"/>
                </a:lnTo>
                <a:lnTo>
                  <a:pt x="26789" y="98226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196453"/>
                </a:lnTo>
                <a:lnTo>
                  <a:pt x="26789" y="214312"/>
                </a:lnTo>
                <a:lnTo>
                  <a:pt x="44649" y="223242"/>
                </a:lnTo>
                <a:lnTo>
                  <a:pt x="71438" y="232172"/>
                </a:lnTo>
                <a:lnTo>
                  <a:pt x="98227" y="232172"/>
                </a:lnTo>
                <a:lnTo>
                  <a:pt x="133946" y="223242"/>
                </a:lnTo>
                <a:lnTo>
                  <a:pt x="160735" y="223242"/>
                </a:lnTo>
                <a:lnTo>
                  <a:pt x="187524" y="205383"/>
                </a:lnTo>
                <a:lnTo>
                  <a:pt x="214313" y="187523"/>
                </a:lnTo>
                <a:lnTo>
                  <a:pt x="241102" y="178594"/>
                </a:lnTo>
                <a:lnTo>
                  <a:pt x="267891" y="151805"/>
                </a:lnTo>
                <a:lnTo>
                  <a:pt x="285750" y="133945"/>
                </a:lnTo>
                <a:lnTo>
                  <a:pt x="303610" y="116086"/>
                </a:lnTo>
                <a:lnTo>
                  <a:pt x="312539" y="98226"/>
                </a:lnTo>
                <a:lnTo>
                  <a:pt x="321469" y="89297"/>
                </a:lnTo>
                <a:lnTo>
                  <a:pt x="330399" y="80367"/>
                </a:lnTo>
                <a:lnTo>
                  <a:pt x="330399" y="80367"/>
                </a:lnTo>
                <a:lnTo>
                  <a:pt x="330399" y="89297"/>
                </a:lnTo>
                <a:lnTo>
                  <a:pt x="330399" y="98226"/>
                </a:lnTo>
                <a:lnTo>
                  <a:pt x="330399" y="107156"/>
                </a:lnTo>
                <a:lnTo>
                  <a:pt x="330399" y="133945"/>
                </a:lnTo>
                <a:lnTo>
                  <a:pt x="321469" y="160734"/>
                </a:lnTo>
                <a:lnTo>
                  <a:pt x="321469" y="187523"/>
                </a:lnTo>
                <a:lnTo>
                  <a:pt x="321469" y="214312"/>
                </a:lnTo>
                <a:lnTo>
                  <a:pt x="321469" y="250031"/>
                </a:lnTo>
                <a:lnTo>
                  <a:pt x="321469" y="285750"/>
                </a:lnTo>
                <a:lnTo>
                  <a:pt x="321469" y="312539"/>
                </a:lnTo>
                <a:lnTo>
                  <a:pt x="321469" y="348258"/>
                </a:lnTo>
                <a:lnTo>
                  <a:pt x="321469" y="383976"/>
                </a:lnTo>
                <a:lnTo>
                  <a:pt x="321469" y="410766"/>
                </a:lnTo>
                <a:lnTo>
                  <a:pt x="312539" y="428625"/>
                </a:lnTo>
                <a:lnTo>
                  <a:pt x="312539" y="455414"/>
                </a:lnTo>
                <a:lnTo>
                  <a:pt x="303610" y="473273"/>
                </a:lnTo>
                <a:lnTo>
                  <a:pt x="303610" y="482203"/>
                </a:lnTo>
                <a:lnTo>
                  <a:pt x="294680" y="491133"/>
                </a:lnTo>
                <a:lnTo>
                  <a:pt x="294680" y="500062"/>
                </a:lnTo>
                <a:lnTo>
                  <a:pt x="285750" y="500062"/>
                </a:lnTo>
                <a:lnTo>
                  <a:pt x="276821" y="500062"/>
                </a:lnTo>
                <a:lnTo>
                  <a:pt x="276821" y="500062"/>
                </a:lnTo>
                <a:lnTo>
                  <a:pt x="276821" y="500062"/>
                </a:lnTo>
                <a:lnTo>
                  <a:pt x="276821" y="500062"/>
                </a:lnTo>
                <a:lnTo>
                  <a:pt x="276821" y="50006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0" name="Freeform 71679"/>
          <p:cNvSpPr/>
          <p:nvPr/>
        </p:nvSpPr>
        <p:spPr bwMode="auto">
          <a:xfrm>
            <a:off x="5947172" y="4598789"/>
            <a:ext cx="330399" cy="44649"/>
          </a:xfrm>
          <a:custGeom>
            <a:avLst/>
            <a:gdLst/>
            <a:ahLst/>
            <a:cxnLst/>
            <a:rect l="0" t="0" r="0" b="0"/>
            <a:pathLst>
              <a:path w="330399" h="44649">
                <a:moveTo>
                  <a:pt x="8930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0"/>
                </a:lnTo>
                <a:lnTo>
                  <a:pt x="196453" y="0"/>
                </a:lnTo>
                <a:lnTo>
                  <a:pt x="214312" y="0"/>
                </a:lnTo>
                <a:lnTo>
                  <a:pt x="241101" y="8929"/>
                </a:lnTo>
                <a:lnTo>
                  <a:pt x="258961" y="8929"/>
                </a:lnTo>
                <a:lnTo>
                  <a:pt x="276820" y="17859"/>
                </a:lnTo>
                <a:lnTo>
                  <a:pt x="294680" y="26789"/>
                </a:lnTo>
                <a:lnTo>
                  <a:pt x="303609" y="26789"/>
                </a:lnTo>
                <a:lnTo>
                  <a:pt x="312539" y="35718"/>
                </a:lnTo>
                <a:lnTo>
                  <a:pt x="321469" y="35718"/>
                </a:lnTo>
                <a:lnTo>
                  <a:pt x="330398" y="44648"/>
                </a:lnTo>
                <a:lnTo>
                  <a:pt x="330398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1" name="Freeform 71680"/>
          <p:cNvSpPr/>
          <p:nvPr/>
        </p:nvSpPr>
        <p:spPr bwMode="auto">
          <a:xfrm>
            <a:off x="5929313" y="4839890"/>
            <a:ext cx="455415" cy="142877"/>
          </a:xfrm>
          <a:custGeom>
            <a:avLst/>
            <a:gdLst/>
            <a:ahLst/>
            <a:cxnLst/>
            <a:rect l="0" t="0" r="0" b="0"/>
            <a:pathLst>
              <a:path w="455415" h="14287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17859" y="35719"/>
                </a:lnTo>
                <a:lnTo>
                  <a:pt x="35718" y="35719"/>
                </a:lnTo>
                <a:lnTo>
                  <a:pt x="62507" y="44649"/>
                </a:lnTo>
                <a:lnTo>
                  <a:pt x="80367" y="44649"/>
                </a:lnTo>
                <a:lnTo>
                  <a:pt x="107156" y="44649"/>
                </a:lnTo>
                <a:lnTo>
                  <a:pt x="133945" y="53579"/>
                </a:lnTo>
                <a:lnTo>
                  <a:pt x="151804" y="62508"/>
                </a:lnTo>
                <a:lnTo>
                  <a:pt x="178593" y="62508"/>
                </a:lnTo>
                <a:lnTo>
                  <a:pt x="205382" y="71438"/>
                </a:lnTo>
                <a:lnTo>
                  <a:pt x="232171" y="80368"/>
                </a:lnTo>
                <a:lnTo>
                  <a:pt x="258960" y="89298"/>
                </a:lnTo>
                <a:lnTo>
                  <a:pt x="285750" y="89298"/>
                </a:lnTo>
                <a:lnTo>
                  <a:pt x="312539" y="98227"/>
                </a:lnTo>
                <a:lnTo>
                  <a:pt x="339328" y="107157"/>
                </a:lnTo>
                <a:lnTo>
                  <a:pt x="366117" y="116087"/>
                </a:lnTo>
                <a:lnTo>
                  <a:pt x="401835" y="125016"/>
                </a:lnTo>
                <a:lnTo>
                  <a:pt x="428625" y="133946"/>
                </a:lnTo>
                <a:lnTo>
                  <a:pt x="446484" y="142876"/>
                </a:lnTo>
                <a:lnTo>
                  <a:pt x="455414" y="142876"/>
                </a:lnTo>
                <a:lnTo>
                  <a:pt x="455414" y="1428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2" name="Freeform 71681"/>
          <p:cNvSpPr/>
          <p:nvPr/>
        </p:nvSpPr>
        <p:spPr bwMode="auto">
          <a:xfrm>
            <a:off x="6563320" y="4384476"/>
            <a:ext cx="455415" cy="491134"/>
          </a:xfrm>
          <a:custGeom>
            <a:avLst/>
            <a:gdLst/>
            <a:ahLst/>
            <a:cxnLst/>
            <a:rect l="0" t="0" r="0" b="0"/>
            <a:pathLst>
              <a:path w="455415" h="491134">
                <a:moveTo>
                  <a:pt x="223243" y="17860"/>
                </a:moveTo>
                <a:lnTo>
                  <a:pt x="223243" y="8930"/>
                </a:lnTo>
                <a:lnTo>
                  <a:pt x="214313" y="8930"/>
                </a:lnTo>
                <a:lnTo>
                  <a:pt x="214313" y="0"/>
                </a:lnTo>
                <a:lnTo>
                  <a:pt x="205383" y="0"/>
                </a:lnTo>
                <a:lnTo>
                  <a:pt x="187524" y="0"/>
                </a:lnTo>
                <a:lnTo>
                  <a:pt x="178594" y="0"/>
                </a:lnTo>
                <a:lnTo>
                  <a:pt x="160735" y="8930"/>
                </a:lnTo>
                <a:lnTo>
                  <a:pt x="151805" y="17860"/>
                </a:lnTo>
                <a:lnTo>
                  <a:pt x="133946" y="35719"/>
                </a:lnTo>
                <a:lnTo>
                  <a:pt x="107157" y="53578"/>
                </a:lnTo>
                <a:lnTo>
                  <a:pt x="89297" y="71438"/>
                </a:lnTo>
                <a:lnTo>
                  <a:pt x="62508" y="107156"/>
                </a:lnTo>
                <a:lnTo>
                  <a:pt x="44649" y="133945"/>
                </a:lnTo>
                <a:lnTo>
                  <a:pt x="26789" y="169664"/>
                </a:lnTo>
                <a:lnTo>
                  <a:pt x="17860" y="205383"/>
                </a:lnTo>
                <a:lnTo>
                  <a:pt x="0" y="250031"/>
                </a:lnTo>
                <a:lnTo>
                  <a:pt x="0" y="285750"/>
                </a:lnTo>
                <a:lnTo>
                  <a:pt x="0" y="321469"/>
                </a:lnTo>
                <a:lnTo>
                  <a:pt x="0" y="348258"/>
                </a:lnTo>
                <a:lnTo>
                  <a:pt x="17860" y="383977"/>
                </a:lnTo>
                <a:lnTo>
                  <a:pt x="26789" y="410766"/>
                </a:lnTo>
                <a:lnTo>
                  <a:pt x="53578" y="428625"/>
                </a:lnTo>
                <a:lnTo>
                  <a:pt x="71438" y="455414"/>
                </a:lnTo>
                <a:lnTo>
                  <a:pt x="98227" y="473274"/>
                </a:lnTo>
                <a:lnTo>
                  <a:pt x="125016" y="482203"/>
                </a:lnTo>
                <a:lnTo>
                  <a:pt x="142875" y="491133"/>
                </a:lnTo>
                <a:lnTo>
                  <a:pt x="178594" y="491133"/>
                </a:lnTo>
                <a:lnTo>
                  <a:pt x="205383" y="491133"/>
                </a:lnTo>
                <a:lnTo>
                  <a:pt x="232172" y="491133"/>
                </a:lnTo>
                <a:lnTo>
                  <a:pt x="267891" y="482203"/>
                </a:lnTo>
                <a:lnTo>
                  <a:pt x="285750" y="473274"/>
                </a:lnTo>
                <a:lnTo>
                  <a:pt x="321469" y="455414"/>
                </a:lnTo>
                <a:lnTo>
                  <a:pt x="339328" y="437555"/>
                </a:lnTo>
                <a:lnTo>
                  <a:pt x="366118" y="419695"/>
                </a:lnTo>
                <a:lnTo>
                  <a:pt x="392907" y="392906"/>
                </a:lnTo>
                <a:lnTo>
                  <a:pt x="410766" y="357188"/>
                </a:lnTo>
                <a:lnTo>
                  <a:pt x="428625" y="330399"/>
                </a:lnTo>
                <a:lnTo>
                  <a:pt x="437555" y="303610"/>
                </a:lnTo>
                <a:lnTo>
                  <a:pt x="455414" y="267891"/>
                </a:lnTo>
                <a:lnTo>
                  <a:pt x="455414" y="232172"/>
                </a:lnTo>
                <a:lnTo>
                  <a:pt x="455414" y="196453"/>
                </a:lnTo>
                <a:lnTo>
                  <a:pt x="455414" y="169664"/>
                </a:lnTo>
                <a:lnTo>
                  <a:pt x="446485" y="142875"/>
                </a:lnTo>
                <a:lnTo>
                  <a:pt x="437555" y="116086"/>
                </a:lnTo>
                <a:lnTo>
                  <a:pt x="428625" y="98227"/>
                </a:lnTo>
                <a:lnTo>
                  <a:pt x="401836" y="80367"/>
                </a:lnTo>
                <a:lnTo>
                  <a:pt x="375047" y="71438"/>
                </a:lnTo>
                <a:lnTo>
                  <a:pt x="348258" y="62508"/>
                </a:lnTo>
                <a:lnTo>
                  <a:pt x="312539" y="62508"/>
                </a:lnTo>
                <a:lnTo>
                  <a:pt x="276821" y="71438"/>
                </a:lnTo>
                <a:lnTo>
                  <a:pt x="241102" y="80367"/>
                </a:lnTo>
                <a:lnTo>
                  <a:pt x="214313" y="89297"/>
                </a:lnTo>
                <a:lnTo>
                  <a:pt x="196453" y="98227"/>
                </a:lnTo>
                <a:lnTo>
                  <a:pt x="196453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4" name="Freeform 71683"/>
          <p:cNvSpPr/>
          <p:nvPr/>
        </p:nvSpPr>
        <p:spPr bwMode="auto">
          <a:xfrm>
            <a:off x="7134820" y="4643437"/>
            <a:ext cx="1" cy="35720"/>
          </a:xfrm>
          <a:custGeom>
            <a:avLst/>
            <a:gdLst/>
            <a:ahLst/>
            <a:cxnLst/>
            <a:rect l="0" t="0" r="0" b="0"/>
            <a:pathLst>
              <a:path w="1" h="3572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5" name="Freeform 71684"/>
          <p:cNvSpPr/>
          <p:nvPr/>
        </p:nvSpPr>
        <p:spPr bwMode="auto">
          <a:xfrm>
            <a:off x="7420570" y="4313039"/>
            <a:ext cx="312540" cy="562571"/>
          </a:xfrm>
          <a:custGeom>
            <a:avLst/>
            <a:gdLst/>
            <a:ahLst/>
            <a:cxnLst/>
            <a:rect l="0" t="0" r="0" b="0"/>
            <a:pathLst>
              <a:path w="312540" h="562571">
                <a:moveTo>
                  <a:pt x="250032" y="17859"/>
                </a:moveTo>
                <a:lnTo>
                  <a:pt x="250032" y="8929"/>
                </a:lnTo>
                <a:lnTo>
                  <a:pt x="250032" y="8929"/>
                </a:lnTo>
                <a:lnTo>
                  <a:pt x="250032" y="0"/>
                </a:lnTo>
                <a:lnTo>
                  <a:pt x="241102" y="0"/>
                </a:lnTo>
                <a:lnTo>
                  <a:pt x="223243" y="0"/>
                </a:lnTo>
                <a:lnTo>
                  <a:pt x="205383" y="0"/>
                </a:lnTo>
                <a:lnTo>
                  <a:pt x="178594" y="17859"/>
                </a:lnTo>
                <a:lnTo>
                  <a:pt x="133946" y="26789"/>
                </a:lnTo>
                <a:lnTo>
                  <a:pt x="98227" y="44648"/>
                </a:lnTo>
                <a:lnTo>
                  <a:pt x="71438" y="53578"/>
                </a:lnTo>
                <a:lnTo>
                  <a:pt x="53578" y="71437"/>
                </a:lnTo>
                <a:lnTo>
                  <a:pt x="35719" y="89297"/>
                </a:lnTo>
                <a:lnTo>
                  <a:pt x="35719" y="107156"/>
                </a:lnTo>
                <a:lnTo>
                  <a:pt x="35719" y="125015"/>
                </a:lnTo>
                <a:lnTo>
                  <a:pt x="44649" y="142875"/>
                </a:lnTo>
                <a:lnTo>
                  <a:pt x="62508" y="160734"/>
                </a:lnTo>
                <a:lnTo>
                  <a:pt x="89297" y="187523"/>
                </a:lnTo>
                <a:lnTo>
                  <a:pt x="116086" y="205382"/>
                </a:lnTo>
                <a:lnTo>
                  <a:pt x="151805" y="223242"/>
                </a:lnTo>
                <a:lnTo>
                  <a:pt x="187524" y="241101"/>
                </a:lnTo>
                <a:lnTo>
                  <a:pt x="223243" y="267890"/>
                </a:lnTo>
                <a:lnTo>
                  <a:pt x="250032" y="294679"/>
                </a:lnTo>
                <a:lnTo>
                  <a:pt x="267891" y="321468"/>
                </a:lnTo>
                <a:lnTo>
                  <a:pt x="285750" y="357187"/>
                </a:lnTo>
                <a:lnTo>
                  <a:pt x="294680" y="383976"/>
                </a:lnTo>
                <a:lnTo>
                  <a:pt x="294680" y="419695"/>
                </a:lnTo>
                <a:lnTo>
                  <a:pt x="294680" y="446484"/>
                </a:lnTo>
                <a:lnTo>
                  <a:pt x="276821" y="473273"/>
                </a:lnTo>
                <a:lnTo>
                  <a:pt x="250032" y="500062"/>
                </a:lnTo>
                <a:lnTo>
                  <a:pt x="223243" y="526851"/>
                </a:lnTo>
                <a:lnTo>
                  <a:pt x="187524" y="544711"/>
                </a:lnTo>
                <a:lnTo>
                  <a:pt x="160735" y="553640"/>
                </a:lnTo>
                <a:lnTo>
                  <a:pt x="125016" y="562570"/>
                </a:lnTo>
                <a:lnTo>
                  <a:pt x="89297" y="562570"/>
                </a:lnTo>
                <a:lnTo>
                  <a:pt x="62508" y="562570"/>
                </a:lnTo>
                <a:lnTo>
                  <a:pt x="44649" y="553640"/>
                </a:lnTo>
                <a:lnTo>
                  <a:pt x="26789" y="535781"/>
                </a:lnTo>
                <a:lnTo>
                  <a:pt x="17860" y="517922"/>
                </a:lnTo>
                <a:lnTo>
                  <a:pt x="8930" y="491132"/>
                </a:lnTo>
                <a:lnTo>
                  <a:pt x="0" y="455414"/>
                </a:lnTo>
                <a:lnTo>
                  <a:pt x="8930" y="428625"/>
                </a:lnTo>
                <a:lnTo>
                  <a:pt x="17860" y="392906"/>
                </a:lnTo>
                <a:lnTo>
                  <a:pt x="35719" y="366117"/>
                </a:lnTo>
                <a:lnTo>
                  <a:pt x="53578" y="330398"/>
                </a:lnTo>
                <a:lnTo>
                  <a:pt x="80368" y="303609"/>
                </a:lnTo>
                <a:lnTo>
                  <a:pt x="107157" y="267890"/>
                </a:lnTo>
                <a:lnTo>
                  <a:pt x="142875" y="241101"/>
                </a:lnTo>
                <a:lnTo>
                  <a:pt x="169664" y="214312"/>
                </a:lnTo>
                <a:lnTo>
                  <a:pt x="205383" y="187523"/>
                </a:lnTo>
                <a:lnTo>
                  <a:pt x="232172" y="169664"/>
                </a:lnTo>
                <a:lnTo>
                  <a:pt x="258961" y="151804"/>
                </a:lnTo>
                <a:lnTo>
                  <a:pt x="285750" y="133945"/>
                </a:lnTo>
                <a:lnTo>
                  <a:pt x="312539" y="125015"/>
                </a:lnTo>
                <a:lnTo>
                  <a:pt x="312539" y="125015"/>
                </a:lnTo>
                <a:lnTo>
                  <a:pt x="312539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6" name="Freeform 71685"/>
          <p:cNvSpPr/>
          <p:nvPr/>
        </p:nvSpPr>
        <p:spPr bwMode="auto">
          <a:xfrm>
            <a:off x="7849195" y="4438054"/>
            <a:ext cx="437555" cy="401837"/>
          </a:xfrm>
          <a:custGeom>
            <a:avLst/>
            <a:gdLst/>
            <a:ahLst/>
            <a:cxnLst/>
            <a:rect l="0" t="0" r="0" b="0"/>
            <a:pathLst>
              <a:path w="437555" h="401837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7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69664" y="8930"/>
                </a:lnTo>
                <a:lnTo>
                  <a:pt x="196453" y="8930"/>
                </a:lnTo>
                <a:lnTo>
                  <a:pt x="232172" y="8930"/>
                </a:lnTo>
                <a:lnTo>
                  <a:pt x="258961" y="8930"/>
                </a:lnTo>
                <a:lnTo>
                  <a:pt x="276821" y="17860"/>
                </a:lnTo>
                <a:lnTo>
                  <a:pt x="303610" y="35719"/>
                </a:lnTo>
                <a:lnTo>
                  <a:pt x="312539" y="53578"/>
                </a:lnTo>
                <a:lnTo>
                  <a:pt x="321469" y="71438"/>
                </a:lnTo>
                <a:lnTo>
                  <a:pt x="312539" y="98227"/>
                </a:lnTo>
                <a:lnTo>
                  <a:pt x="303610" y="125016"/>
                </a:lnTo>
                <a:lnTo>
                  <a:pt x="276821" y="160735"/>
                </a:lnTo>
                <a:lnTo>
                  <a:pt x="241102" y="187524"/>
                </a:lnTo>
                <a:lnTo>
                  <a:pt x="205383" y="223242"/>
                </a:lnTo>
                <a:lnTo>
                  <a:pt x="169664" y="250032"/>
                </a:lnTo>
                <a:lnTo>
                  <a:pt x="125016" y="285750"/>
                </a:lnTo>
                <a:lnTo>
                  <a:pt x="98227" y="303610"/>
                </a:lnTo>
                <a:lnTo>
                  <a:pt x="62508" y="330399"/>
                </a:lnTo>
                <a:lnTo>
                  <a:pt x="44649" y="348258"/>
                </a:lnTo>
                <a:lnTo>
                  <a:pt x="26789" y="357188"/>
                </a:lnTo>
                <a:lnTo>
                  <a:pt x="8930" y="366117"/>
                </a:lnTo>
                <a:lnTo>
                  <a:pt x="8930" y="375047"/>
                </a:lnTo>
                <a:lnTo>
                  <a:pt x="0" y="375047"/>
                </a:lnTo>
                <a:lnTo>
                  <a:pt x="8930" y="375047"/>
                </a:lnTo>
                <a:lnTo>
                  <a:pt x="8930" y="375047"/>
                </a:lnTo>
                <a:lnTo>
                  <a:pt x="17860" y="375047"/>
                </a:lnTo>
                <a:lnTo>
                  <a:pt x="35719" y="375047"/>
                </a:lnTo>
                <a:lnTo>
                  <a:pt x="62508" y="375047"/>
                </a:lnTo>
                <a:lnTo>
                  <a:pt x="89297" y="375047"/>
                </a:lnTo>
                <a:lnTo>
                  <a:pt x="116086" y="375047"/>
                </a:lnTo>
                <a:lnTo>
                  <a:pt x="142875" y="375047"/>
                </a:lnTo>
                <a:lnTo>
                  <a:pt x="178594" y="366117"/>
                </a:lnTo>
                <a:lnTo>
                  <a:pt x="214313" y="366117"/>
                </a:lnTo>
                <a:lnTo>
                  <a:pt x="250032" y="366117"/>
                </a:lnTo>
                <a:lnTo>
                  <a:pt x="285750" y="375047"/>
                </a:lnTo>
                <a:lnTo>
                  <a:pt x="321469" y="375047"/>
                </a:lnTo>
                <a:lnTo>
                  <a:pt x="348257" y="383977"/>
                </a:lnTo>
                <a:lnTo>
                  <a:pt x="375046" y="383977"/>
                </a:lnTo>
                <a:lnTo>
                  <a:pt x="392906" y="383977"/>
                </a:lnTo>
                <a:lnTo>
                  <a:pt x="410765" y="392907"/>
                </a:lnTo>
                <a:lnTo>
                  <a:pt x="428625" y="392907"/>
                </a:lnTo>
                <a:lnTo>
                  <a:pt x="428625" y="401836"/>
                </a:lnTo>
                <a:lnTo>
                  <a:pt x="437554" y="401836"/>
                </a:lnTo>
                <a:lnTo>
                  <a:pt x="437554" y="401836"/>
                </a:lnTo>
                <a:lnTo>
                  <a:pt x="437554" y="4018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88" name="Freeform 71687"/>
          <p:cNvSpPr/>
          <p:nvPr/>
        </p:nvSpPr>
        <p:spPr bwMode="auto">
          <a:xfrm>
            <a:off x="8411765" y="4259461"/>
            <a:ext cx="428626" cy="526852"/>
          </a:xfrm>
          <a:custGeom>
            <a:avLst/>
            <a:gdLst/>
            <a:ahLst/>
            <a:cxnLst/>
            <a:rect l="0" t="0" r="0" b="0"/>
            <a:pathLst>
              <a:path w="428626" h="526852">
                <a:moveTo>
                  <a:pt x="276820" y="0"/>
                </a:moveTo>
                <a:lnTo>
                  <a:pt x="276820" y="0"/>
                </a:lnTo>
                <a:lnTo>
                  <a:pt x="276820" y="0"/>
                </a:lnTo>
                <a:lnTo>
                  <a:pt x="267890" y="0"/>
                </a:lnTo>
                <a:lnTo>
                  <a:pt x="250031" y="0"/>
                </a:lnTo>
                <a:lnTo>
                  <a:pt x="223242" y="17859"/>
                </a:lnTo>
                <a:lnTo>
                  <a:pt x="196453" y="35718"/>
                </a:lnTo>
                <a:lnTo>
                  <a:pt x="160734" y="71437"/>
                </a:lnTo>
                <a:lnTo>
                  <a:pt x="125015" y="107156"/>
                </a:lnTo>
                <a:lnTo>
                  <a:pt x="89297" y="151804"/>
                </a:lnTo>
                <a:lnTo>
                  <a:pt x="62508" y="196453"/>
                </a:lnTo>
                <a:lnTo>
                  <a:pt x="26789" y="241101"/>
                </a:lnTo>
                <a:lnTo>
                  <a:pt x="8930" y="285750"/>
                </a:lnTo>
                <a:lnTo>
                  <a:pt x="0" y="321468"/>
                </a:lnTo>
                <a:lnTo>
                  <a:pt x="0" y="366117"/>
                </a:lnTo>
                <a:lnTo>
                  <a:pt x="0" y="401835"/>
                </a:lnTo>
                <a:lnTo>
                  <a:pt x="17859" y="437554"/>
                </a:lnTo>
                <a:lnTo>
                  <a:pt x="44648" y="455414"/>
                </a:lnTo>
                <a:lnTo>
                  <a:pt x="71437" y="482203"/>
                </a:lnTo>
                <a:lnTo>
                  <a:pt x="107156" y="500062"/>
                </a:lnTo>
                <a:lnTo>
                  <a:pt x="142875" y="508992"/>
                </a:lnTo>
                <a:lnTo>
                  <a:pt x="187523" y="517921"/>
                </a:lnTo>
                <a:lnTo>
                  <a:pt x="232172" y="526851"/>
                </a:lnTo>
                <a:lnTo>
                  <a:pt x="267890" y="517921"/>
                </a:lnTo>
                <a:lnTo>
                  <a:pt x="303609" y="517921"/>
                </a:lnTo>
                <a:lnTo>
                  <a:pt x="339328" y="500062"/>
                </a:lnTo>
                <a:lnTo>
                  <a:pt x="366117" y="491132"/>
                </a:lnTo>
                <a:lnTo>
                  <a:pt x="392906" y="473273"/>
                </a:lnTo>
                <a:lnTo>
                  <a:pt x="410765" y="446484"/>
                </a:lnTo>
                <a:lnTo>
                  <a:pt x="419695" y="419695"/>
                </a:lnTo>
                <a:lnTo>
                  <a:pt x="428625" y="401835"/>
                </a:lnTo>
                <a:lnTo>
                  <a:pt x="428625" y="375046"/>
                </a:lnTo>
                <a:lnTo>
                  <a:pt x="428625" y="348257"/>
                </a:lnTo>
                <a:lnTo>
                  <a:pt x="428625" y="330398"/>
                </a:lnTo>
                <a:lnTo>
                  <a:pt x="410765" y="312539"/>
                </a:lnTo>
                <a:lnTo>
                  <a:pt x="392906" y="294679"/>
                </a:lnTo>
                <a:lnTo>
                  <a:pt x="366117" y="285750"/>
                </a:lnTo>
                <a:lnTo>
                  <a:pt x="339328" y="276820"/>
                </a:lnTo>
                <a:lnTo>
                  <a:pt x="303609" y="276820"/>
                </a:lnTo>
                <a:lnTo>
                  <a:pt x="258961" y="285750"/>
                </a:lnTo>
                <a:lnTo>
                  <a:pt x="223242" y="294679"/>
                </a:lnTo>
                <a:lnTo>
                  <a:pt x="178594" y="303609"/>
                </a:lnTo>
                <a:lnTo>
                  <a:pt x="133945" y="321468"/>
                </a:lnTo>
                <a:lnTo>
                  <a:pt x="89297" y="348257"/>
                </a:lnTo>
                <a:lnTo>
                  <a:pt x="53578" y="366117"/>
                </a:lnTo>
                <a:lnTo>
                  <a:pt x="17859" y="38397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1" name="Freeform 71690"/>
          <p:cNvSpPr/>
          <p:nvPr/>
        </p:nvSpPr>
        <p:spPr bwMode="auto">
          <a:xfrm>
            <a:off x="6054328" y="5268516"/>
            <a:ext cx="401837" cy="133946"/>
          </a:xfrm>
          <a:custGeom>
            <a:avLst/>
            <a:gdLst/>
            <a:ahLst/>
            <a:cxnLst/>
            <a:rect l="0" t="0" r="0" b="0"/>
            <a:pathLst>
              <a:path w="401837" h="133946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9" y="26789"/>
                </a:lnTo>
                <a:lnTo>
                  <a:pt x="62508" y="26789"/>
                </a:lnTo>
                <a:lnTo>
                  <a:pt x="89297" y="35718"/>
                </a:lnTo>
                <a:lnTo>
                  <a:pt x="107156" y="35718"/>
                </a:lnTo>
                <a:lnTo>
                  <a:pt x="133945" y="35718"/>
                </a:lnTo>
                <a:lnTo>
                  <a:pt x="169664" y="44648"/>
                </a:lnTo>
                <a:lnTo>
                  <a:pt x="196453" y="44648"/>
                </a:lnTo>
                <a:lnTo>
                  <a:pt x="223242" y="53578"/>
                </a:lnTo>
                <a:lnTo>
                  <a:pt x="250031" y="62507"/>
                </a:lnTo>
                <a:lnTo>
                  <a:pt x="276820" y="62507"/>
                </a:lnTo>
                <a:lnTo>
                  <a:pt x="294680" y="80367"/>
                </a:lnTo>
                <a:lnTo>
                  <a:pt x="321469" y="89297"/>
                </a:lnTo>
                <a:lnTo>
                  <a:pt x="348258" y="98226"/>
                </a:lnTo>
                <a:lnTo>
                  <a:pt x="366117" y="107156"/>
                </a:lnTo>
                <a:lnTo>
                  <a:pt x="383977" y="116086"/>
                </a:lnTo>
                <a:lnTo>
                  <a:pt x="392906" y="125015"/>
                </a:lnTo>
                <a:lnTo>
                  <a:pt x="401836" y="125015"/>
                </a:lnTo>
                <a:lnTo>
                  <a:pt x="401836" y="133945"/>
                </a:lnTo>
                <a:lnTo>
                  <a:pt x="401836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2" name="Freeform 71691"/>
          <p:cNvSpPr/>
          <p:nvPr/>
        </p:nvSpPr>
        <p:spPr bwMode="auto">
          <a:xfrm>
            <a:off x="6036469" y="5518547"/>
            <a:ext cx="491134" cy="98227"/>
          </a:xfrm>
          <a:custGeom>
            <a:avLst/>
            <a:gdLst/>
            <a:ahLst/>
            <a:cxnLst/>
            <a:rect l="0" t="0" r="0" b="0"/>
            <a:pathLst>
              <a:path w="491134" h="98227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53578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8930"/>
                </a:lnTo>
                <a:lnTo>
                  <a:pt x="178594" y="17859"/>
                </a:lnTo>
                <a:lnTo>
                  <a:pt x="214312" y="17859"/>
                </a:lnTo>
                <a:lnTo>
                  <a:pt x="250031" y="26789"/>
                </a:lnTo>
                <a:lnTo>
                  <a:pt x="285750" y="35719"/>
                </a:lnTo>
                <a:lnTo>
                  <a:pt x="321469" y="35719"/>
                </a:lnTo>
                <a:lnTo>
                  <a:pt x="357187" y="53578"/>
                </a:lnTo>
                <a:lnTo>
                  <a:pt x="392906" y="62507"/>
                </a:lnTo>
                <a:lnTo>
                  <a:pt x="428625" y="71437"/>
                </a:lnTo>
                <a:lnTo>
                  <a:pt x="455414" y="80366"/>
                </a:lnTo>
                <a:lnTo>
                  <a:pt x="473273" y="89296"/>
                </a:lnTo>
                <a:lnTo>
                  <a:pt x="491133" y="98226"/>
                </a:lnTo>
                <a:lnTo>
                  <a:pt x="491133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3" name="Freeform 71692"/>
          <p:cNvSpPr/>
          <p:nvPr/>
        </p:nvSpPr>
        <p:spPr bwMode="auto">
          <a:xfrm>
            <a:off x="6786563" y="5125641"/>
            <a:ext cx="473274" cy="419696"/>
          </a:xfrm>
          <a:custGeom>
            <a:avLst/>
            <a:gdLst/>
            <a:ahLst/>
            <a:cxnLst/>
            <a:rect l="0" t="0" r="0" b="0"/>
            <a:pathLst>
              <a:path w="473274" h="419696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0367" y="8929"/>
                </a:lnTo>
                <a:lnTo>
                  <a:pt x="71437" y="35718"/>
                </a:lnTo>
                <a:lnTo>
                  <a:pt x="53578" y="62507"/>
                </a:lnTo>
                <a:lnTo>
                  <a:pt x="35718" y="98226"/>
                </a:lnTo>
                <a:lnTo>
                  <a:pt x="26789" y="133945"/>
                </a:lnTo>
                <a:lnTo>
                  <a:pt x="8929" y="169664"/>
                </a:lnTo>
                <a:lnTo>
                  <a:pt x="0" y="214312"/>
                </a:lnTo>
                <a:lnTo>
                  <a:pt x="0" y="241101"/>
                </a:lnTo>
                <a:lnTo>
                  <a:pt x="0" y="276820"/>
                </a:lnTo>
                <a:lnTo>
                  <a:pt x="8929" y="312539"/>
                </a:lnTo>
                <a:lnTo>
                  <a:pt x="26789" y="348257"/>
                </a:lnTo>
                <a:lnTo>
                  <a:pt x="53578" y="375047"/>
                </a:lnTo>
                <a:lnTo>
                  <a:pt x="80367" y="392906"/>
                </a:lnTo>
                <a:lnTo>
                  <a:pt x="107156" y="401836"/>
                </a:lnTo>
                <a:lnTo>
                  <a:pt x="142875" y="419695"/>
                </a:lnTo>
                <a:lnTo>
                  <a:pt x="178593" y="419695"/>
                </a:lnTo>
                <a:lnTo>
                  <a:pt x="223242" y="419695"/>
                </a:lnTo>
                <a:lnTo>
                  <a:pt x="258960" y="419695"/>
                </a:lnTo>
                <a:lnTo>
                  <a:pt x="294679" y="410765"/>
                </a:lnTo>
                <a:lnTo>
                  <a:pt x="330398" y="401836"/>
                </a:lnTo>
                <a:lnTo>
                  <a:pt x="366117" y="392906"/>
                </a:lnTo>
                <a:lnTo>
                  <a:pt x="392906" y="383976"/>
                </a:lnTo>
                <a:lnTo>
                  <a:pt x="419695" y="375047"/>
                </a:lnTo>
                <a:lnTo>
                  <a:pt x="446484" y="357187"/>
                </a:lnTo>
                <a:lnTo>
                  <a:pt x="455414" y="339328"/>
                </a:lnTo>
                <a:lnTo>
                  <a:pt x="464343" y="312539"/>
                </a:lnTo>
                <a:lnTo>
                  <a:pt x="473273" y="294679"/>
                </a:lnTo>
                <a:lnTo>
                  <a:pt x="473273" y="267890"/>
                </a:lnTo>
                <a:lnTo>
                  <a:pt x="464343" y="241101"/>
                </a:lnTo>
                <a:lnTo>
                  <a:pt x="455414" y="214312"/>
                </a:lnTo>
                <a:lnTo>
                  <a:pt x="446484" y="187523"/>
                </a:lnTo>
                <a:lnTo>
                  <a:pt x="428625" y="160734"/>
                </a:lnTo>
                <a:lnTo>
                  <a:pt x="401835" y="133945"/>
                </a:lnTo>
                <a:lnTo>
                  <a:pt x="383976" y="116086"/>
                </a:lnTo>
                <a:lnTo>
                  <a:pt x="357187" y="98226"/>
                </a:lnTo>
                <a:lnTo>
                  <a:pt x="321468" y="71437"/>
                </a:lnTo>
                <a:lnTo>
                  <a:pt x="294679" y="62507"/>
                </a:lnTo>
                <a:lnTo>
                  <a:pt x="267890" y="53578"/>
                </a:lnTo>
                <a:lnTo>
                  <a:pt x="241101" y="53578"/>
                </a:lnTo>
                <a:lnTo>
                  <a:pt x="205382" y="53578"/>
                </a:lnTo>
                <a:lnTo>
                  <a:pt x="187523" y="62507"/>
                </a:lnTo>
                <a:lnTo>
                  <a:pt x="160734" y="71437"/>
                </a:lnTo>
                <a:lnTo>
                  <a:pt x="142875" y="80367"/>
                </a:lnTo>
                <a:lnTo>
                  <a:pt x="116085" y="98226"/>
                </a:lnTo>
                <a:lnTo>
                  <a:pt x="89296" y="116086"/>
                </a:lnTo>
                <a:lnTo>
                  <a:pt x="89296" y="116086"/>
                </a:lnTo>
                <a:lnTo>
                  <a:pt x="89296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4" name="Freeform 71693"/>
          <p:cNvSpPr/>
          <p:nvPr/>
        </p:nvSpPr>
        <p:spPr bwMode="auto">
          <a:xfrm>
            <a:off x="7465219" y="5313164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5" name="Freeform 71694"/>
          <p:cNvSpPr/>
          <p:nvPr/>
        </p:nvSpPr>
        <p:spPr bwMode="auto">
          <a:xfrm>
            <a:off x="7661672" y="5054203"/>
            <a:ext cx="357188" cy="473275"/>
          </a:xfrm>
          <a:custGeom>
            <a:avLst/>
            <a:gdLst/>
            <a:ahLst/>
            <a:cxnLst/>
            <a:rect l="0" t="0" r="0" b="0"/>
            <a:pathLst>
              <a:path w="357188" h="4732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26789" y="8930"/>
                </a:lnTo>
                <a:lnTo>
                  <a:pt x="44648" y="17860"/>
                </a:lnTo>
                <a:lnTo>
                  <a:pt x="62508" y="17860"/>
                </a:lnTo>
                <a:lnTo>
                  <a:pt x="89297" y="17860"/>
                </a:lnTo>
                <a:lnTo>
                  <a:pt x="116086" y="17860"/>
                </a:lnTo>
                <a:lnTo>
                  <a:pt x="151805" y="17860"/>
                </a:lnTo>
                <a:lnTo>
                  <a:pt x="178594" y="8930"/>
                </a:lnTo>
                <a:lnTo>
                  <a:pt x="214312" y="8930"/>
                </a:lnTo>
                <a:lnTo>
                  <a:pt x="241101" y="8930"/>
                </a:lnTo>
                <a:lnTo>
                  <a:pt x="267891" y="8930"/>
                </a:lnTo>
                <a:lnTo>
                  <a:pt x="294680" y="17860"/>
                </a:lnTo>
                <a:lnTo>
                  <a:pt x="312539" y="17860"/>
                </a:lnTo>
                <a:lnTo>
                  <a:pt x="330398" y="26789"/>
                </a:lnTo>
                <a:lnTo>
                  <a:pt x="348258" y="35719"/>
                </a:lnTo>
                <a:lnTo>
                  <a:pt x="357187" y="44649"/>
                </a:lnTo>
                <a:lnTo>
                  <a:pt x="357187" y="62508"/>
                </a:lnTo>
                <a:lnTo>
                  <a:pt x="357187" y="80367"/>
                </a:lnTo>
                <a:lnTo>
                  <a:pt x="348258" y="107156"/>
                </a:lnTo>
                <a:lnTo>
                  <a:pt x="339328" y="133945"/>
                </a:lnTo>
                <a:lnTo>
                  <a:pt x="321469" y="160735"/>
                </a:lnTo>
                <a:lnTo>
                  <a:pt x="303609" y="187524"/>
                </a:lnTo>
                <a:lnTo>
                  <a:pt x="285750" y="223242"/>
                </a:lnTo>
                <a:lnTo>
                  <a:pt x="258961" y="250031"/>
                </a:lnTo>
                <a:lnTo>
                  <a:pt x="241101" y="285750"/>
                </a:lnTo>
                <a:lnTo>
                  <a:pt x="223242" y="312539"/>
                </a:lnTo>
                <a:lnTo>
                  <a:pt x="214312" y="348258"/>
                </a:lnTo>
                <a:lnTo>
                  <a:pt x="196453" y="375047"/>
                </a:lnTo>
                <a:lnTo>
                  <a:pt x="187523" y="392906"/>
                </a:lnTo>
                <a:lnTo>
                  <a:pt x="178594" y="419695"/>
                </a:lnTo>
                <a:lnTo>
                  <a:pt x="169664" y="437555"/>
                </a:lnTo>
                <a:lnTo>
                  <a:pt x="160734" y="455414"/>
                </a:lnTo>
                <a:lnTo>
                  <a:pt x="160734" y="464344"/>
                </a:lnTo>
                <a:lnTo>
                  <a:pt x="160734" y="473274"/>
                </a:lnTo>
                <a:lnTo>
                  <a:pt x="160734" y="473274"/>
                </a:lnTo>
                <a:lnTo>
                  <a:pt x="169664" y="473274"/>
                </a:lnTo>
                <a:lnTo>
                  <a:pt x="169664" y="473274"/>
                </a:lnTo>
                <a:lnTo>
                  <a:pt x="169664" y="4732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6" name="Freeform 71695"/>
          <p:cNvSpPr/>
          <p:nvPr/>
        </p:nvSpPr>
        <p:spPr bwMode="auto">
          <a:xfrm>
            <a:off x="8143875" y="4964906"/>
            <a:ext cx="383977" cy="589361"/>
          </a:xfrm>
          <a:custGeom>
            <a:avLst/>
            <a:gdLst/>
            <a:ahLst/>
            <a:cxnLst/>
            <a:rect l="0" t="0" r="0" b="0"/>
            <a:pathLst>
              <a:path w="383977" h="589361">
                <a:moveTo>
                  <a:pt x="98226" y="44649"/>
                </a:moveTo>
                <a:lnTo>
                  <a:pt x="98226" y="44649"/>
                </a:lnTo>
                <a:lnTo>
                  <a:pt x="107155" y="35719"/>
                </a:lnTo>
                <a:lnTo>
                  <a:pt x="116085" y="35719"/>
                </a:lnTo>
                <a:lnTo>
                  <a:pt x="125015" y="26789"/>
                </a:lnTo>
                <a:lnTo>
                  <a:pt x="142874" y="26789"/>
                </a:lnTo>
                <a:lnTo>
                  <a:pt x="151804" y="26789"/>
                </a:lnTo>
                <a:lnTo>
                  <a:pt x="169663" y="26789"/>
                </a:lnTo>
                <a:lnTo>
                  <a:pt x="187523" y="17860"/>
                </a:lnTo>
                <a:lnTo>
                  <a:pt x="214312" y="17860"/>
                </a:lnTo>
                <a:lnTo>
                  <a:pt x="232171" y="17860"/>
                </a:lnTo>
                <a:lnTo>
                  <a:pt x="250030" y="8930"/>
                </a:lnTo>
                <a:lnTo>
                  <a:pt x="276820" y="8930"/>
                </a:lnTo>
                <a:lnTo>
                  <a:pt x="294679" y="0"/>
                </a:lnTo>
                <a:lnTo>
                  <a:pt x="303609" y="0"/>
                </a:lnTo>
                <a:lnTo>
                  <a:pt x="321468" y="0"/>
                </a:lnTo>
                <a:lnTo>
                  <a:pt x="321468" y="0"/>
                </a:lnTo>
                <a:lnTo>
                  <a:pt x="330398" y="0"/>
                </a:lnTo>
                <a:lnTo>
                  <a:pt x="330398" y="0"/>
                </a:lnTo>
                <a:lnTo>
                  <a:pt x="321468" y="0"/>
                </a:lnTo>
                <a:lnTo>
                  <a:pt x="312538" y="8930"/>
                </a:lnTo>
                <a:lnTo>
                  <a:pt x="294679" y="8930"/>
                </a:lnTo>
                <a:lnTo>
                  <a:pt x="276820" y="17860"/>
                </a:lnTo>
                <a:lnTo>
                  <a:pt x="250030" y="26789"/>
                </a:lnTo>
                <a:lnTo>
                  <a:pt x="223241" y="35719"/>
                </a:lnTo>
                <a:lnTo>
                  <a:pt x="196452" y="44649"/>
                </a:lnTo>
                <a:lnTo>
                  <a:pt x="169663" y="53578"/>
                </a:lnTo>
                <a:lnTo>
                  <a:pt x="142874" y="71438"/>
                </a:lnTo>
                <a:lnTo>
                  <a:pt x="116085" y="80367"/>
                </a:lnTo>
                <a:lnTo>
                  <a:pt x="98226" y="98227"/>
                </a:lnTo>
                <a:lnTo>
                  <a:pt x="80366" y="116086"/>
                </a:lnTo>
                <a:lnTo>
                  <a:pt x="62507" y="142875"/>
                </a:lnTo>
                <a:lnTo>
                  <a:pt x="53577" y="151805"/>
                </a:lnTo>
                <a:lnTo>
                  <a:pt x="53577" y="169664"/>
                </a:lnTo>
                <a:lnTo>
                  <a:pt x="53577" y="187524"/>
                </a:lnTo>
                <a:lnTo>
                  <a:pt x="62507" y="205383"/>
                </a:lnTo>
                <a:lnTo>
                  <a:pt x="71437" y="214313"/>
                </a:lnTo>
                <a:lnTo>
                  <a:pt x="89296" y="232172"/>
                </a:lnTo>
                <a:lnTo>
                  <a:pt x="107155" y="241102"/>
                </a:lnTo>
                <a:lnTo>
                  <a:pt x="125015" y="258961"/>
                </a:lnTo>
                <a:lnTo>
                  <a:pt x="151804" y="258961"/>
                </a:lnTo>
                <a:lnTo>
                  <a:pt x="178593" y="267891"/>
                </a:lnTo>
                <a:lnTo>
                  <a:pt x="205382" y="285750"/>
                </a:lnTo>
                <a:lnTo>
                  <a:pt x="223241" y="285750"/>
                </a:lnTo>
                <a:lnTo>
                  <a:pt x="241101" y="303610"/>
                </a:lnTo>
                <a:lnTo>
                  <a:pt x="267890" y="312539"/>
                </a:lnTo>
                <a:lnTo>
                  <a:pt x="285749" y="321469"/>
                </a:lnTo>
                <a:lnTo>
                  <a:pt x="303609" y="330399"/>
                </a:lnTo>
                <a:lnTo>
                  <a:pt x="321468" y="339328"/>
                </a:lnTo>
                <a:lnTo>
                  <a:pt x="330398" y="357188"/>
                </a:lnTo>
                <a:lnTo>
                  <a:pt x="348257" y="366117"/>
                </a:lnTo>
                <a:lnTo>
                  <a:pt x="357187" y="375047"/>
                </a:lnTo>
                <a:lnTo>
                  <a:pt x="366116" y="392907"/>
                </a:lnTo>
                <a:lnTo>
                  <a:pt x="375046" y="401836"/>
                </a:lnTo>
                <a:lnTo>
                  <a:pt x="375046" y="419696"/>
                </a:lnTo>
                <a:lnTo>
                  <a:pt x="383976" y="428625"/>
                </a:lnTo>
                <a:lnTo>
                  <a:pt x="383976" y="446485"/>
                </a:lnTo>
                <a:lnTo>
                  <a:pt x="375046" y="455414"/>
                </a:lnTo>
                <a:lnTo>
                  <a:pt x="375046" y="473274"/>
                </a:lnTo>
                <a:lnTo>
                  <a:pt x="366116" y="491133"/>
                </a:lnTo>
                <a:lnTo>
                  <a:pt x="357187" y="500063"/>
                </a:lnTo>
                <a:lnTo>
                  <a:pt x="339327" y="508992"/>
                </a:lnTo>
                <a:lnTo>
                  <a:pt x="330398" y="526852"/>
                </a:lnTo>
                <a:lnTo>
                  <a:pt x="312538" y="535782"/>
                </a:lnTo>
                <a:lnTo>
                  <a:pt x="294679" y="544711"/>
                </a:lnTo>
                <a:lnTo>
                  <a:pt x="276820" y="544711"/>
                </a:lnTo>
                <a:lnTo>
                  <a:pt x="250030" y="553641"/>
                </a:lnTo>
                <a:lnTo>
                  <a:pt x="232171" y="562571"/>
                </a:lnTo>
                <a:lnTo>
                  <a:pt x="214312" y="562571"/>
                </a:lnTo>
                <a:lnTo>
                  <a:pt x="187523" y="571500"/>
                </a:lnTo>
                <a:lnTo>
                  <a:pt x="160734" y="571500"/>
                </a:lnTo>
                <a:lnTo>
                  <a:pt x="133945" y="571500"/>
                </a:lnTo>
                <a:lnTo>
                  <a:pt x="107155" y="580430"/>
                </a:lnTo>
                <a:lnTo>
                  <a:pt x="89296" y="580430"/>
                </a:lnTo>
                <a:lnTo>
                  <a:pt x="62507" y="580430"/>
                </a:lnTo>
                <a:lnTo>
                  <a:pt x="44648" y="580430"/>
                </a:lnTo>
                <a:lnTo>
                  <a:pt x="26789" y="589360"/>
                </a:lnTo>
                <a:lnTo>
                  <a:pt x="17859" y="589360"/>
                </a:lnTo>
                <a:lnTo>
                  <a:pt x="8930" y="589360"/>
                </a:lnTo>
                <a:lnTo>
                  <a:pt x="0" y="589360"/>
                </a:lnTo>
                <a:lnTo>
                  <a:pt x="0" y="589360"/>
                </a:lnTo>
                <a:lnTo>
                  <a:pt x="0" y="589360"/>
                </a:lnTo>
                <a:lnTo>
                  <a:pt x="0" y="580430"/>
                </a:lnTo>
                <a:lnTo>
                  <a:pt x="0" y="5804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697" name="Freeform 71696"/>
          <p:cNvSpPr/>
          <p:nvPr/>
        </p:nvSpPr>
        <p:spPr bwMode="auto">
          <a:xfrm>
            <a:off x="8760023" y="5080992"/>
            <a:ext cx="17860" cy="500063"/>
          </a:xfrm>
          <a:custGeom>
            <a:avLst/>
            <a:gdLst/>
            <a:ahLst/>
            <a:cxnLst/>
            <a:rect l="0" t="0" r="0" b="0"/>
            <a:pathLst>
              <a:path w="17860" h="50006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0" y="223242"/>
                </a:lnTo>
                <a:lnTo>
                  <a:pt x="0" y="250031"/>
                </a:lnTo>
                <a:lnTo>
                  <a:pt x="0" y="276821"/>
                </a:lnTo>
                <a:lnTo>
                  <a:pt x="0" y="312539"/>
                </a:lnTo>
                <a:lnTo>
                  <a:pt x="0" y="330399"/>
                </a:lnTo>
                <a:lnTo>
                  <a:pt x="0" y="357188"/>
                </a:lnTo>
                <a:lnTo>
                  <a:pt x="0" y="375047"/>
                </a:lnTo>
                <a:lnTo>
                  <a:pt x="0" y="392906"/>
                </a:lnTo>
                <a:lnTo>
                  <a:pt x="0" y="410766"/>
                </a:lnTo>
                <a:lnTo>
                  <a:pt x="0" y="419696"/>
                </a:lnTo>
                <a:lnTo>
                  <a:pt x="0" y="437555"/>
                </a:lnTo>
                <a:lnTo>
                  <a:pt x="0" y="446485"/>
                </a:lnTo>
                <a:lnTo>
                  <a:pt x="0" y="455414"/>
                </a:lnTo>
                <a:lnTo>
                  <a:pt x="8929" y="464344"/>
                </a:lnTo>
                <a:lnTo>
                  <a:pt x="8929" y="473274"/>
                </a:lnTo>
                <a:lnTo>
                  <a:pt x="8929" y="491133"/>
                </a:lnTo>
                <a:lnTo>
                  <a:pt x="8929" y="500062"/>
                </a:lnTo>
                <a:lnTo>
                  <a:pt x="8929" y="500062"/>
                </a:lnTo>
                <a:lnTo>
                  <a:pt x="8929" y="50006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4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92113" y="3357563"/>
            <a:ext cx="8301037" cy="3252787"/>
          </a:xfrm>
          <a:prstGeom prst="round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blurRad="50800" dist="63500" dir="5400000" algn="t" rotWithShape="0">
              <a:schemeClr val="accent6">
                <a:alpha val="40000"/>
              </a:schemeClr>
            </a:outerShdw>
          </a:effectLst>
        </p:spPr>
        <p:txBody>
          <a:bodyPr lIns="36195" tIns="36195" rIns="36195" bIns="36195"/>
          <a:lstStyle/>
          <a:p>
            <a:pPr algn="ctr">
              <a:defRPr/>
            </a:pPr>
            <a:endParaRPr lang="en-US" sz="2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1056084"/>
            <a:ext cx="880963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2001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 dirty="0">
                <a:latin typeface="Arial" charset="0"/>
              </a:rPr>
              <a:t>Once the present value has been calculated the net present value can be obtained simply by subtracting the initial cost of the investment project</a:t>
            </a:r>
            <a:endParaRPr lang="en-GB" altLang="en-US" dirty="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dirty="0">
                <a:solidFill>
                  <a:schemeClr val="accent2"/>
                </a:solidFill>
                <a:latin typeface="Arial" charset="0"/>
              </a:rPr>
              <a:t>For example: 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altLang="en-US" sz="2000" dirty="0">
                <a:latin typeface="Arial" charset="0"/>
              </a:rPr>
              <a:t>The net present value of a £1000 investment which yielded the following returns over 3 years, with a required return of 10% would be: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Calculating The Net Present Value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1188" y="3592513"/>
          <a:ext cx="4968875" cy="272732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Return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Discount Factor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Present Value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(£1000)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(£1000)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£600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0.909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£545.40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£400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0.826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£330.40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0.751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£150.20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776788" y="3233738"/>
            <a:ext cx="4476750" cy="3454400"/>
            <a:chOff x="4858603" y="3248166"/>
            <a:chExt cx="4476466" cy="3453506"/>
          </a:xfrm>
        </p:grpSpPr>
        <p:pic>
          <p:nvPicPr>
            <p:cNvPr id="18475" name="Picture 31" descr="Small Piece of Paper Transpare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858603" y="3248166"/>
              <a:ext cx="4476466" cy="3453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5882475" y="3671918"/>
              <a:ext cx="2416022" cy="2529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GB" sz="1800" dirty="0">
                  <a:solidFill>
                    <a:schemeClr val="accent2"/>
                  </a:solidFill>
                  <a:latin typeface="+mn-lt"/>
                </a:rPr>
                <a:t>This shows that the net present value of the return on this investment is just £26.  However, it would still be undertaken since the positive result shows that the required 10% return has been exceeded!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AD7F816-5C7B-422F-9465-75B35F9598DB}"/>
              </a:ext>
            </a:extLst>
          </p:cNvPr>
          <p:cNvSpPr/>
          <p:nvPr/>
        </p:nvSpPr>
        <p:spPr bwMode="auto">
          <a:xfrm>
            <a:off x="2681149" y="5523128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F52A04-5A32-422F-8F9E-EDB33C269800}"/>
              </a:ext>
            </a:extLst>
          </p:cNvPr>
          <p:cNvSpPr/>
          <p:nvPr/>
        </p:nvSpPr>
        <p:spPr bwMode="auto">
          <a:xfrm>
            <a:off x="2666883" y="5067092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77893-921B-4747-85A8-86F1005EEA45}"/>
              </a:ext>
            </a:extLst>
          </p:cNvPr>
          <p:cNvSpPr/>
          <p:nvPr/>
        </p:nvSpPr>
        <p:spPr bwMode="auto">
          <a:xfrm>
            <a:off x="2679434" y="4656005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496720-F38B-4813-9AA8-AB194D290AA6}"/>
              </a:ext>
            </a:extLst>
          </p:cNvPr>
          <p:cNvSpPr/>
          <p:nvPr/>
        </p:nvSpPr>
        <p:spPr bwMode="auto">
          <a:xfrm>
            <a:off x="2674257" y="4224088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BF2817-B533-4666-BFA7-198FF47A28DD}"/>
              </a:ext>
            </a:extLst>
          </p:cNvPr>
          <p:cNvSpPr/>
          <p:nvPr/>
        </p:nvSpPr>
        <p:spPr bwMode="auto">
          <a:xfrm>
            <a:off x="2700570" y="5955045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9342AE-7FD2-411B-8BC7-AFEED2F68307}"/>
              </a:ext>
            </a:extLst>
          </p:cNvPr>
          <p:cNvSpPr/>
          <p:nvPr/>
        </p:nvSpPr>
        <p:spPr bwMode="auto">
          <a:xfrm>
            <a:off x="4339797" y="5074307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41ED94-8D69-44C0-A3D9-C0ED89B266D6}"/>
              </a:ext>
            </a:extLst>
          </p:cNvPr>
          <p:cNvSpPr/>
          <p:nvPr/>
        </p:nvSpPr>
        <p:spPr bwMode="auto">
          <a:xfrm>
            <a:off x="4332903" y="4612119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CD1B8-6429-40E1-91D2-0103C94EA33D}"/>
              </a:ext>
            </a:extLst>
          </p:cNvPr>
          <p:cNvSpPr/>
          <p:nvPr/>
        </p:nvSpPr>
        <p:spPr bwMode="auto">
          <a:xfrm>
            <a:off x="4332904" y="4220447"/>
            <a:ext cx="887767" cy="310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F285D2-28C1-473A-904B-A5B4D4315F22}"/>
              </a:ext>
            </a:extLst>
          </p:cNvPr>
          <p:cNvSpPr/>
          <p:nvPr/>
        </p:nvSpPr>
        <p:spPr bwMode="auto">
          <a:xfrm>
            <a:off x="4332578" y="5556327"/>
            <a:ext cx="990407" cy="3718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354460" y="4244880"/>
              <a:ext cx="175680" cy="98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2580" y="4232640"/>
                <a:ext cx="1994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2324580" y="4167840"/>
              <a:ext cx="228600" cy="122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12340" y="4155960"/>
                <a:ext cx="252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2270580" y="4716840"/>
              <a:ext cx="137520" cy="12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8700" y="4704960"/>
                <a:ext cx="1612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2218020" y="4625400"/>
              <a:ext cx="198000" cy="137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05780" y="4613520"/>
                <a:ext cx="222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2194260" y="5120760"/>
              <a:ext cx="198720" cy="190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82380" y="5108880"/>
                <a:ext cx="2224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2179140" y="5044440"/>
              <a:ext cx="168120" cy="168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67260" y="5032560"/>
                <a:ext cx="1918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2202180" y="5554920"/>
              <a:ext cx="289800" cy="2062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90300" y="5543040"/>
                <a:ext cx="3135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/>
              <p14:cNvContentPartPr/>
              <p14:nvPr/>
            </p14:nvContentPartPr>
            <p14:xfrm>
              <a:off x="2225580" y="5501280"/>
              <a:ext cx="174960" cy="1832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13340" y="5489400"/>
                <a:ext cx="199080" cy="207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BB7D867-0FE5-4BCB-A159-DE1861307384}"/>
              </a:ext>
            </a:extLst>
          </p:cNvPr>
          <p:cNvSpPr/>
          <p:nvPr/>
        </p:nvSpPr>
        <p:spPr bwMode="auto">
          <a:xfrm>
            <a:off x="4332577" y="5986894"/>
            <a:ext cx="990407" cy="3718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B3EC11-A81B-4D1D-9739-816C36A5A665}"/>
              </a:ext>
            </a:extLst>
          </p:cNvPr>
          <p:cNvSpPr/>
          <p:nvPr/>
        </p:nvSpPr>
        <p:spPr bwMode="auto">
          <a:xfrm>
            <a:off x="5817277" y="3666362"/>
            <a:ext cx="2620285" cy="28217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1683" grpId="0" build="p" bldLvl="4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3646488" y="79692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5" descr="thumbtack_in_yellow_sticky_note_16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88" y="768350"/>
            <a:ext cx="6858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-420000">
            <a:off x="508000" y="2187575"/>
            <a:ext cx="306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 rot="-420000">
            <a:off x="319088" y="2909888"/>
            <a:ext cx="380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takes account of the value of money over time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 rot="-420000">
            <a:off x="388938" y="3797300"/>
            <a:ext cx="42513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The value of all expected cash inflows is accounted for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 rot="300000">
            <a:off x="5430838" y="2201863"/>
            <a:ext cx="3065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u="sng">
                <a:latin typeface="Comic Sans MS" pitchFamily="66" charset="0"/>
              </a:rPr>
              <a:t>Disadvantages</a:t>
            </a:r>
            <a:endParaRPr lang="en-US" altLang="en-US" sz="2800" b="1" u="sng">
              <a:latin typeface="Comic Sans MS" pitchFamily="66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 rot="300000">
            <a:off x="5100638" y="2989263"/>
            <a:ext cx="405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is much more complex to calculate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 rot="300000">
            <a:off x="4986338" y="3736975"/>
            <a:ext cx="397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 requires more time to make a decision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 rot="-420000">
            <a:off x="493713" y="4691063"/>
            <a:ext cx="412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063" indent="-37306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The opportunity cost of the investment can be taken</a:t>
            </a:r>
            <a:b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into account 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42888"/>
            <a:ext cx="8658226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Advantages &amp; Disadvantages of NPV</a:t>
            </a:r>
            <a:endParaRPr lang="en-US" dirty="0"/>
          </a:p>
        </p:txBody>
      </p:sp>
      <p:pic>
        <p:nvPicPr>
          <p:cNvPr id="19468" name="Picture 17" descr="stick_figure_thumbs_up_400_cl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406525"/>
            <a:ext cx="1139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8" descr="figure_give_thumbs_down_400_cl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370013"/>
            <a:ext cx="11398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9" descr="backarrow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424613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 rot="300000">
            <a:off x="4887913" y="4524375"/>
            <a:ext cx="3979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063" indent="-37306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spcBef>
                <a:spcPct val="50000"/>
              </a:spcBef>
              <a:buFont typeface="Comic Sans MS" pitchFamily="66" charset="0"/>
              <a:buAutoNum type="arabicParenR" startAt="3"/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It’s accuracy depends on the choice of discount factor – which is usually an educated guess!</a:t>
            </a:r>
            <a:endParaRPr lang="en-US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589359" y="1803797"/>
            <a:ext cx="133947" cy="44649"/>
          </a:xfrm>
          <a:custGeom>
            <a:avLst/>
            <a:gdLst/>
            <a:ahLst/>
            <a:cxnLst/>
            <a:rect l="0" t="0" r="0" b="0"/>
            <a:pathLst>
              <a:path w="133947" h="44649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8929"/>
                </a:lnTo>
                <a:lnTo>
                  <a:pt x="116086" y="892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33946" y="35718"/>
                </a:lnTo>
                <a:lnTo>
                  <a:pt x="125016" y="35718"/>
                </a:lnTo>
                <a:lnTo>
                  <a:pt x="12501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19695" y="1759148"/>
            <a:ext cx="375048" cy="383978"/>
          </a:xfrm>
          <a:custGeom>
            <a:avLst/>
            <a:gdLst/>
            <a:ahLst/>
            <a:cxnLst/>
            <a:rect l="0" t="0" r="0" b="0"/>
            <a:pathLst>
              <a:path w="375048" h="383978">
                <a:moveTo>
                  <a:pt x="250032" y="17860"/>
                </a:moveTo>
                <a:lnTo>
                  <a:pt x="241102" y="17860"/>
                </a:lnTo>
                <a:lnTo>
                  <a:pt x="241102" y="8930"/>
                </a:lnTo>
                <a:lnTo>
                  <a:pt x="241102" y="8930"/>
                </a:lnTo>
                <a:lnTo>
                  <a:pt x="232172" y="8930"/>
                </a:lnTo>
                <a:lnTo>
                  <a:pt x="241102" y="8930"/>
                </a:lnTo>
                <a:lnTo>
                  <a:pt x="232172" y="8930"/>
                </a:lnTo>
                <a:lnTo>
                  <a:pt x="232172" y="0"/>
                </a:lnTo>
                <a:lnTo>
                  <a:pt x="223243" y="0"/>
                </a:lnTo>
                <a:lnTo>
                  <a:pt x="214313" y="0"/>
                </a:lnTo>
                <a:lnTo>
                  <a:pt x="205383" y="8930"/>
                </a:lnTo>
                <a:lnTo>
                  <a:pt x="187524" y="8930"/>
                </a:lnTo>
                <a:lnTo>
                  <a:pt x="169664" y="17860"/>
                </a:lnTo>
                <a:lnTo>
                  <a:pt x="160735" y="26789"/>
                </a:lnTo>
                <a:lnTo>
                  <a:pt x="142875" y="35719"/>
                </a:lnTo>
                <a:lnTo>
                  <a:pt x="125016" y="44649"/>
                </a:lnTo>
                <a:lnTo>
                  <a:pt x="107157" y="62508"/>
                </a:lnTo>
                <a:lnTo>
                  <a:pt x="98227" y="80367"/>
                </a:lnTo>
                <a:lnTo>
                  <a:pt x="80368" y="98227"/>
                </a:lnTo>
                <a:lnTo>
                  <a:pt x="62508" y="116086"/>
                </a:lnTo>
                <a:lnTo>
                  <a:pt x="44649" y="133946"/>
                </a:lnTo>
                <a:lnTo>
                  <a:pt x="26789" y="151805"/>
                </a:lnTo>
                <a:lnTo>
                  <a:pt x="17860" y="17859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1"/>
                </a:lnTo>
                <a:lnTo>
                  <a:pt x="8930" y="285750"/>
                </a:lnTo>
                <a:lnTo>
                  <a:pt x="17860" y="303610"/>
                </a:lnTo>
                <a:lnTo>
                  <a:pt x="26789" y="321469"/>
                </a:lnTo>
                <a:lnTo>
                  <a:pt x="35719" y="339328"/>
                </a:lnTo>
                <a:lnTo>
                  <a:pt x="53579" y="348258"/>
                </a:lnTo>
                <a:lnTo>
                  <a:pt x="71438" y="357188"/>
                </a:lnTo>
                <a:lnTo>
                  <a:pt x="89297" y="366117"/>
                </a:lnTo>
                <a:lnTo>
                  <a:pt x="107157" y="375047"/>
                </a:lnTo>
                <a:lnTo>
                  <a:pt x="125016" y="375047"/>
                </a:lnTo>
                <a:lnTo>
                  <a:pt x="151805" y="383977"/>
                </a:lnTo>
                <a:lnTo>
                  <a:pt x="169664" y="375047"/>
                </a:lnTo>
                <a:lnTo>
                  <a:pt x="196454" y="375047"/>
                </a:lnTo>
                <a:lnTo>
                  <a:pt x="223243" y="366117"/>
                </a:lnTo>
                <a:lnTo>
                  <a:pt x="241102" y="357188"/>
                </a:lnTo>
                <a:lnTo>
                  <a:pt x="258961" y="357188"/>
                </a:lnTo>
                <a:lnTo>
                  <a:pt x="276821" y="339328"/>
                </a:lnTo>
                <a:lnTo>
                  <a:pt x="294680" y="330399"/>
                </a:lnTo>
                <a:lnTo>
                  <a:pt x="312539" y="321469"/>
                </a:lnTo>
                <a:lnTo>
                  <a:pt x="321469" y="303610"/>
                </a:lnTo>
                <a:lnTo>
                  <a:pt x="339329" y="285750"/>
                </a:lnTo>
                <a:lnTo>
                  <a:pt x="348258" y="276821"/>
                </a:lnTo>
                <a:lnTo>
                  <a:pt x="357188" y="258961"/>
                </a:lnTo>
                <a:lnTo>
                  <a:pt x="357188" y="241102"/>
                </a:lnTo>
                <a:lnTo>
                  <a:pt x="366118" y="223242"/>
                </a:lnTo>
                <a:lnTo>
                  <a:pt x="366118" y="205383"/>
                </a:lnTo>
                <a:lnTo>
                  <a:pt x="366118" y="187524"/>
                </a:lnTo>
                <a:lnTo>
                  <a:pt x="375047" y="169664"/>
                </a:lnTo>
                <a:lnTo>
                  <a:pt x="375047" y="151805"/>
                </a:lnTo>
                <a:lnTo>
                  <a:pt x="375047" y="133946"/>
                </a:lnTo>
                <a:lnTo>
                  <a:pt x="366118" y="116086"/>
                </a:lnTo>
                <a:lnTo>
                  <a:pt x="366118" y="107156"/>
                </a:lnTo>
                <a:lnTo>
                  <a:pt x="357188" y="89297"/>
                </a:lnTo>
                <a:lnTo>
                  <a:pt x="357188" y="80367"/>
                </a:lnTo>
                <a:lnTo>
                  <a:pt x="348258" y="62508"/>
                </a:lnTo>
                <a:lnTo>
                  <a:pt x="339329" y="53578"/>
                </a:lnTo>
                <a:lnTo>
                  <a:pt x="330399" y="44649"/>
                </a:lnTo>
                <a:lnTo>
                  <a:pt x="312539" y="35719"/>
                </a:lnTo>
                <a:lnTo>
                  <a:pt x="294680" y="35719"/>
                </a:lnTo>
                <a:lnTo>
                  <a:pt x="285750" y="26789"/>
                </a:lnTo>
                <a:lnTo>
                  <a:pt x="267891" y="26789"/>
                </a:lnTo>
                <a:lnTo>
                  <a:pt x="250032" y="26789"/>
                </a:lnTo>
                <a:lnTo>
                  <a:pt x="232172" y="26789"/>
                </a:lnTo>
                <a:lnTo>
                  <a:pt x="214313" y="35719"/>
                </a:lnTo>
                <a:lnTo>
                  <a:pt x="196454" y="35719"/>
                </a:lnTo>
                <a:lnTo>
                  <a:pt x="178594" y="44649"/>
                </a:lnTo>
                <a:lnTo>
                  <a:pt x="160735" y="53578"/>
                </a:lnTo>
                <a:lnTo>
                  <a:pt x="151805" y="53578"/>
                </a:lnTo>
                <a:lnTo>
                  <a:pt x="151805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937617" y="1884164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044774" y="1750219"/>
            <a:ext cx="294680" cy="330399"/>
          </a:xfrm>
          <a:custGeom>
            <a:avLst/>
            <a:gdLst/>
            <a:ahLst/>
            <a:cxnLst/>
            <a:rect l="0" t="0" r="0" b="0"/>
            <a:pathLst>
              <a:path w="294680" h="330399">
                <a:moveTo>
                  <a:pt x="80367" y="0"/>
                </a:moveTo>
                <a:lnTo>
                  <a:pt x="89296" y="0"/>
                </a:lnTo>
                <a:lnTo>
                  <a:pt x="98226" y="0"/>
                </a:lnTo>
                <a:lnTo>
                  <a:pt x="107156" y="0"/>
                </a:lnTo>
                <a:lnTo>
                  <a:pt x="133945" y="0"/>
                </a:lnTo>
                <a:lnTo>
                  <a:pt x="151804" y="0"/>
                </a:lnTo>
                <a:lnTo>
                  <a:pt x="178593" y="0"/>
                </a:lnTo>
                <a:lnTo>
                  <a:pt x="205382" y="0"/>
                </a:lnTo>
                <a:lnTo>
                  <a:pt x="223242" y="0"/>
                </a:lnTo>
                <a:lnTo>
                  <a:pt x="250031" y="0"/>
                </a:lnTo>
                <a:lnTo>
                  <a:pt x="258960" y="8929"/>
                </a:lnTo>
                <a:lnTo>
                  <a:pt x="276820" y="8929"/>
                </a:lnTo>
                <a:lnTo>
                  <a:pt x="285749" y="8929"/>
                </a:lnTo>
                <a:lnTo>
                  <a:pt x="294679" y="8929"/>
                </a:lnTo>
                <a:lnTo>
                  <a:pt x="294679" y="8929"/>
                </a:lnTo>
                <a:lnTo>
                  <a:pt x="294679" y="8929"/>
                </a:lnTo>
                <a:lnTo>
                  <a:pt x="294679" y="8929"/>
                </a:lnTo>
                <a:lnTo>
                  <a:pt x="285749" y="8929"/>
                </a:lnTo>
                <a:lnTo>
                  <a:pt x="267890" y="8929"/>
                </a:lnTo>
                <a:lnTo>
                  <a:pt x="250031" y="8929"/>
                </a:lnTo>
                <a:lnTo>
                  <a:pt x="223242" y="8929"/>
                </a:lnTo>
                <a:lnTo>
                  <a:pt x="205382" y="8929"/>
                </a:lnTo>
                <a:lnTo>
                  <a:pt x="169664" y="17859"/>
                </a:lnTo>
                <a:lnTo>
                  <a:pt x="142875" y="26789"/>
                </a:lnTo>
                <a:lnTo>
                  <a:pt x="107156" y="35718"/>
                </a:lnTo>
                <a:lnTo>
                  <a:pt x="80367" y="44648"/>
                </a:lnTo>
                <a:lnTo>
                  <a:pt x="53578" y="53578"/>
                </a:lnTo>
                <a:lnTo>
                  <a:pt x="35718" y="62507"/>
                </a:lnTo>
                <a:lnTo>
                  <a:pt x="26789" y="80367"/>
                </a:lnTo>
                <a:lnTo>
                  <a:pt x="26789" y="89296"/>
                </a:lnTo>
                <a:lnTo>
                  <a:pt x="35718" y="107156"/>
                </a:lnTo>
                <a:lnTo>
                  <a:pt x="44648" y="116085"/>
                </a:lnTo>
                <a:lnTo>
                  <a:pt x="62507" y="133945"/>
                </a:lnTo>
                <a:lnTo>
                  <a:pt x="80367" y="151804"/>
                </a:lnTo>
                <a:lnTo>
                  <a:pt x="107156" y="160734"/>
                </a:lnTo>
                <a:lnTo>
                  <a:pt x="133945" y="178593"/>
                </a:lnTo>
                <a:lnTo>
                  <a:pt x="169664" y="187523"/>
                </a:lnTo>
                <a:lnTo>
                  <a:pt x="187523" y="205382"/>
                </a:lnTo>
                <a:lnTo>
                  <a:pt x="214312" y="223242"/>
                </a:lnTo>
                <a:lnTo>
                  <a:pt x="232171" y="232171"/>
                </a:lnTo>
                <a:lnTo>
                  <a:pt x="250031" y="250031"/>
                </a:lnTo>
                <a:lnTo>
                  <a:pt x="267890" y="258960"/>
                </a:lnTo>
                <a:lnTo>
                  <a:pt x="276820" y="276820"/>
                </a:lnTo>
                <a:lnTo>
                  <a:pt x="276820" y="285750"/>
                </a:lnTo>
                <a:lnTo>
                  <a:pt x="276820" y="303609"/>
                </a:lnTo>
                <a:lnTo>
                  <a:pt x="276820" y="312539"/>
                </a:lnTo>
                <a:lnTo>
                  <a:pt x="267890" y="321468"/>
                </a:lnTo>
                <a:lnTo>
                  <a:pt x="241101" y="330398"/>
                </a:lnTo>
                <a:lnTo>
                  <a:pt x="223242" y="330398"/>
                </a:lnTo>
                <a:lnTo>
                  <a:pt x="196453" y="330398"/>
                </a:lnTo>
                <a:lnTo>
                  <a:pt x="169664" y="330398"/>
                </a:lnTo>
                <a:lnTo>
                  <a:pt x="142875" y="330398"/>
                </a:lnTo>
                <a:lnTo>
                  <a:pt x="116085" y="330398"/>
                </a:lnTo>
                <a:lnTo>
                  <a:pt x="89296" y="330398"/>
                </a:lnTo>
                <a:lnTo>
                  <a:pt x="62507" y="321468"/>
                </a:lnTo>
                <a:lnTo>
                  <a:pt x="44648" y="321468"/>
                </a:lnTo>
                <a:lnTo>
                  <a:pt x="26789" y="321468"/>
                </a:lnTo>
                <a:lnTo>
                  <a:pt x="17859" y="312539"/>
                </a:lnTo>
                <a:lnTo>
                  <a:pt x="8929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348383" y="1660922"/>
            <a:ext cx="205384" cy="116087"/>
          </a:xfrm>
          <a:custGeom>
            <a:avLst/>
            <a:gdLst/>
            <a:ahLst/>
            <a:cxnLst/>
            <a:rect l="0" t="0" r="0" b="0"/>
            <a:pathLst>
              <a:path w="205384" h="116087">
                <a:moveTo>
                  <a:pt x="107156" y="35718"/>
                </a:moveTo>
                <a:lnTo>
                  <a:pt x="107156" y="35718"/>
                </a:lnTo>
                <a:lnTo>
                  <a:pt x="98226" y="35718"/>
                </a:lnTo>
                <a:lnTo>
                  <a:pt x="98226" y="35718"/>
                </a:lnTo>
                <a:lnTo>
                  <a:pt x="89297" y="35718"/>
                </a:lnTo>
                <a:lnTo>
                  <a:pt x="80367" y="44648"/>
                </a:lnTo>
                <a:lnTo>
                  <a:pt x="71437" y="53578"/>
                </a:lnTo>
                <a:lnTo>
                  <a:pt x="53578" y="71437"/>
                </a:lnTo>
                <a:lnTo>
                  <a:pt x="44648" y="80367"/>
                </a:lnTo>
                <a:lnTo>
                  <a:pt x="35719" y="98226"/>
                </a:lnTo>
                <a:lnTo>
                  <a:pt x="44648" y="107156"/>
                </a:lnTo>
                <a:lnTo>
                  <a:pt x="44648" y="10715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80367" y="116086"/>
                </a:lnTo>
                <a:lnTo>
                  <a:pt x="98226" y="107156"/>
                </a:lnTo>
                <a:lnTo>
                  <a:pt x="116086" y="98226"/>
                </a:lnTo>
                <a:lnTo>
                  <a:pt x="133945" y="89297"/>
                </a:lnTo>
                <a:lnTo>
                  <a:pt x="160734" y="71437"/>
                </a:lnTo>
                <a:lnTo>
                  <a:pt x="178594" y="62507"/>
                </a:lnTo>
                <a:lnTo>
                  <a:pt x="187523" y="44648"/>
                </a:lnTo>
                <a:lnTo>
                  <a:pt x="196453" y="35718"/>
                </a:lnTo>
                <a:lnTo>
                  <a:pt x="205383" y="26789"/>
                </a:lnTo>
                <a:lnTo>
                  <a:pt x="205383" y="17859"/>
                </a:lnTo>
                <a:lnTo>
                  <a:pt x="196453" y="8929"/>
                </a:lnTo>
                <a:lnTo>
                  <a:pt x="187523" y="0"/>
                </a:lnTo>
                <a:lnTo>
                  <a:pt x="169664" y="0"/>
                </a:lnTo>
                <a:lnTo>
                  <a:pt x="151805" y="0"/>
                </a:lnTo>
                <a:lnTo>
                  <a:pt x="133945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62508" y="26789"/>
                </a:lnTo>
                <a:lnTo>
                  <a:pt x="44648" y="35718"/>
                </a:lnTo>
                <a:lnTo>
                  <a:pt x="26789" y="44648"/>
                </a:lnTo>
                <a:lnTo>
                  <a:pt x="17859" y="6250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10891" y="1660922"/>
            <a:ext cx="303610" cy="401837"/>
          </a:xfrm>
          <a:custGeom>
            <a:avLst/>
            <a:gdLst/>
            <a:ahLst/>
            <a:cxnLst/>
            <a:rect l="0" t="0" r="0" b="0"/>
            <a:pathLst>
              <a:path w="303610" h="401837">
                <a:moveTo>
                  <a:pt x="303609" y="0"/>
                </a:moveTo>
                <a:lnTo>
                  <a:pt x="294679" y="8929"/>
                </a:lnTo>
                <a:lnTo>
                  <a:pt x="294679" y="26789"/>
                </a:lnTo>
                <a:lnTo>
                  <a:pt x="276820" y="44648"/>
                </a:lnTo>
                <a:lnTo>
                  <a:pt x="258961" y="71437"/>
                </a:lnTo>
                <a:lnTo>
                  <a:pt x="241101" y="107156"/>
                </a:lnTo>
                <a:lnTo>
                  <a:pt x="205382" y="142875"/>
                </a:lnTo>
                <a:lnTo>
                  <a:pt x="178593" y="178593"/>
                </a:lnTo>
                <a:lnTo>
                  <a:pt x="151804" y="214312"/>
                </a:lnTo>
                <a:lnTo>
                  <a:pt x="125015" y="250031"/>
                </a:lnTo>
                <a:lnTo>
                  <a:pt x="98226" y="285750"/>
                </a:lnTo>
                <a:lnTo>
                  <a:pt x="71437" y="312539"/>
                </a:lnTo>
                <a:lnTo>
                  <a:pt x="44648" y="339328"/>
                </a:lnTo>
                <a:lnTo>
                  <a:pt x="26789" y="366117"/>
                </a:lnTo>
                <a:lnTo>
                  <a:pt x="17859" y="383976"/>
                </a:lnTo>
                <a:lnTo>
                  <a:pt x="8929" y="401836"/>
                </a:lnTo>
                <a:lnTo>
                  <a:pt x="0" y="401836"/>
                </a:lnTo>
                <a:lnTo>
                  <a:pt x="0" y="4018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589484" y="1893094"/>
            <a:ext cx="196455" cy="151805"/>
          </a:xfrm>
          <a:custGeom>
            <a:avLst/>
            <a:gdLst/>
            <a:ahLst/>
            <a:cxnLst/>
            <a:rect l="0" t="0" r="0" b="0"/>
            <a:pathLst>
              <a:path w="196455" h="151805">
                <a:moveTo>
                  <a:pt x="0" y="53578"/>
                </a:moveTo>
                <a:lnTo>
                  <a:pt x="8930" y="62507"/>
                </a:lnTo>
                <a:lnTo>
                  <a:pt x="8930" y="62507"/>
                </a:lnTo>
                <a:lnTo>
                  <a:pt x="17860" y="71437"/>
                </a:lnTo>
                <a:lnTo>
                  <a:pt x="17860" y="89296"/>
                </a:lnTo>
                <a:lnTo>
                  <a:pt x="17860" y="107156"/>
                </a:lnTo>
                <a:lnTo>
                  <a:pt x="17860" y="116085"/>
                </a:lnTo>
                <a:lnTo>
                  <a:pt x="1786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51804"/>
                </a:lnTo>
                <a:lnTo>
                  <a:pt x="62508" y="151804"/>
                </a:lnTo>
                <a:lnTo>
                  <a:pt x="80368" y="142875"/>
                </a:lnTo>
                <a:lnTo>
                  <a:pt x="98227" y="133945"/>
                </a:lnTo>
                <a:lnTo>
                  <a:pt x="116086" y="125015"/>
                </a:lnTo>
                <a:lnTo>
                  <a:pt x="133946" y="107156"/>
                </a:lnTo>
                <a:lnTo>
                  <a:pt x="151805" y="89296"/>
                </a:lnTo>
                <a:lnTo>
                  <a:pt x="169664" y="71437"/>
                </a:lnTo>
                <a:lnTo>
                  <a:pt x="178594" y="53578"/>
                </a:lnTo>
                <a:lnTo>
                  <a:pt x="196454" y="35718"/>
                </a:lnTo>
                <a:lnTo>
                  <a:pt x="196454" y="26789"/>
                </a:lnTo>
                <a:lnTo>
                  <a:pt x="196454" y="8929"/>
                </a:lnTo>
                <a:lnTo>
                  <a:pt x="187524" y="8929"/>
                </a:lnTo>
                <a:lnTo>
                  <a:pt x="178594" y="0"/>
                </a:lnTo>
                <a:lnTo>
                  <a:pt x="151805" y="0"/>
                </a:lnTo>
                <a:lnTo>
                  <a:pt x="133946" y="0"/>
                </a:lnTo>
                <a:lnTo>
                  <a:pt x="107157" y="8929"/>
                </a:lnTo>
                <a:lnTo>
                  <a:pt x="71438" y="17859"/>
                </a:lnTo>
                <a:lnTo>
                  <a:pt x="53579" y="26789"/>
                </a:lnTo>
                <a:lnTo>
                  <a:pt x="35719" y="35718"/>
                </a:lnTo>
                <a:lnTo>
                  <a:pt x="35719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03609" y="1268016"/>
            <a:ext cx="241103" cy="375047"/>
          </a:xfrm>
          <a:custGeom>
            <a:avLst/>
            <a:gdLst/>
            <a:ahLst/>
            <a:cxnLst/>
            <a:rect l="0" t="0" r="0" b="0"/>
            <a:pathLst>
              <a:path w="241103" h="375047">
                <a:moveTo>
                  <a:pt x="98227" y="17859"/>
                </a:moveTo>
                <a:lnTo>
                  <a:pt x="89297" y="17859"/>
                </a:lnTo>
                <a:lnTo>
                  <a:pt x="89297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9297" y="17859"/>
                </a:lnTo>
                <a:lnTo>
                  <a:pt x="98227" y="8929"/>
                </a:lnTo>
                <a:lnTo>
                  <a:pt x="116086" y="8929"/>
                </a:lnTo>
                <a:lnTo>
                  <a:pt x="133946" y="8929"/>
                </a:lnTo>
                <a:lnTo>
                  <a:pt x="151805" y="0"/>
                </a:lnTo>
                <a:lnTo>
                  <a:pt x="169665" y="8929"/>
                </a:lnTo>
                <a:lnTo>
                  <a:pt x="187524" y="8929"/>
                </a:lnTo>
                <a:lnTo>
                  <a:pt x="196454" y="17859"/>
                </a:lnTo>
                <a:lnTo>
                  <a:pt x="205383" y="35718"/>
                </a:lnTo>
                <a:lnTo>
                  <a:pt x="214313" y="53578"/>
                </a:lnTo>
                <a:lnTo>
                  <a:pt x="223243" y="71437"/>
                </a:lnTo>
                <a:lnTo>
                  <a:pt x="223243" y="89297"/>
                </a:lnTo>
                <a:lnTo>
                  <a:pt x="223243" y="116086"/>
                </a:lnTo>
                <a:lnTo>
                  <a:pt x="214313" y="133945"/>
                </a:lnTo>
                <a:lnTo>
                  <a:pt x="205383" y="160734"/>
                </a:lnTo>
                <a:lnTo>
                  <a:pt x="187524" y="187523"/>
                </a:lnTo>
                <a:lnTo>
                  <a:pt x="169665" y="214312"/>
                </a:lnTo>
                <a:lnTo>
                  <a:pt x="151805" y="232171"/>
                </a:lnTo>
                <a:lnTo>
                  <a:pt x="125016" y="258960"/>
                </a:lnTo>
                <a:lnTo>
                  <a:pt x="98227" y="276820"/>
                </a:lnTo>
                <a:lnTo>
                  <a:pt x="71438" y="294679"/>
                </a:lnTo>
                <a:lnTo>
                  <a:pt x="44649" y="312538"/>
                </a:lnTo>
                <a:lnTo>
                  <a:pt x="26790" y="321468"/>
                </a:lnTo>
                <a:lnTo>
                  <a:pt x="8930" y="330398"/>
                </a:lnTo>
                <a:lnTo>
                  <a:pt x="0" y="330398"/>
                </a:lnTo>
                <a:lnTo>
                  <a:pt x="0" y="321468"/>
                </a:lnTo>
                <a:lnTo>
                  <a:pt x="0" y="321468"/>
                </a:lnTo>
                <a:lnTo>
                  <a:pt x="0" y="312538"/>
                </a:lnTo>
                <a:lnTo>
                  <a:pt x="8930" y="303609"/>
                </a:lnTo>
                <a:lnTo>
                  <a:pt x="17860" y="294679"/>
                </a:lnTo>
                <a:lnTo>
                  <a:pt x="35719" y="285749"/>
                </a:lnTo>
                <a:lnTo>
                  <a:pt x="53579" y="285749"/>
                </a:lnTo>
                <a:lnTo>
                  <a:pt x="80368" y="285749"/>
                </a:lnTo>
                <a:lnTo>
                  <a:pt x="98227" y="285749"/>
                </a:lnTo>
                <a:lnTo>
                  <a:pt x="116086" y="294679"/>
                </a:lnTo>
                <a:lnTo>
                  <a:pt x="142875" y="303609"/>
                </a:lnTo>
                <a:lnTo>
                  <a:pt x="160735" y="312538"/>
                </a:lnTo>
                <a:lnTo>
                  <a:pt x="178594" y="330398"/>
                </a:lnTo>
                <a:lnTo>
                  <a:pt x="196454" y="339328"/>
                </a:lnTo>
                <a:lnTo>
                  <a:pt x="205383" y="348257"/>
                </a:lnTo>
                <a:lnTo>
                  <a:pt x="214313" y="357187"/>
                </a:lnTo>
                <a:lnTo>
                  <a:pt x="232172" y="366117"/>
                </a:lnTo>
                <a:lnTo>
                  <a:pt x="241102" y="375046"/>
                </a:lnTo>
                <a:lnTo>
                  <a:pt x="241102" y="375046"/>
                </a:lnTo>
                <a:lnTo>
                  <a:pt x="241102" y="3750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41164" y="147339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901899" y="1259086"/>
            <a:ext cx="250032" cy="330399"/>
          </a:xfrm>
          <a:custGeom>
            <a:avLst/>
            <a:gdLst/>
            <a:ahLst/>
            <a:cxnLst/>
            <a:rect l="0" t="0" r="0" b="0"/>
            <a:pathLst>
              <a:path w="250032" h="330399">
                <a:moveTo>
                  <a:pt x="178593" y="35719"/>
                </a:moveTo>
                <a:lnTo>
                  <a:pt x="178593" y="35719"/>
                </a:lnTo>
                <a:lnTo>
                  <a:pt x="187523" y="26789"/>
                </a:lnTo>
                <a:lnTo>
                  <a:pt x="205382" y="26789"/>
                </a:lnTo>
                <a:lnTo>
                  <a:pt x="214312" y="17859"/>
                </a:lnTo>
                <a:lnTo>
                  <a:pt x="22324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205382" y="0"/>
                </a:lnTo>
                <a:lnTo>
                  <a:pt x="178593" y="8930"/>
                </a:lnTo>
                <a:lnTo>
                  <a:pt x="151804" y="8930"/>
                </a:lnTo>
                <a:lnTo>
                  <a:pt x="116085" y="26789"/>
                </a:lnTo>
                <a:lnTo>
                  <a:pt x="80367" y="35719"/>
                </a:lnTo>
                <a:lnTo>
                  <a:pt x="44648" y="53578"/>
                </a:lnTo>
                <a:lnTo>
                  <a:pt x="17859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29" y="125016"/>
                </a:lnTo>
                <a:lnTo>
                  <a:pt x="26789" y="142875"/>
                </a:lnTo>
                <a:lnTo>
                  <a:pt x="53578" y="160734"/>
                </a:lnTo>
                <a:lnTo>
                  <a:pt x="98226" y="169664"/>
                </a:lnTo>
                <a:lnTo>
                  <a:pt x="133945" y="187523"/>
                </a:lnTo>
                <a:lnTo>
                  <a:pt x="169664" y="205383"/>
                </a:lnTo>
                <a:lnTo>
                  <a:pt x="196453" y="214312"/>
                </a:lnTo>
                <a:lnTo>
                  <a:pt x="223242" y="232172"/>
                </a:lnTo>
                <a:lnTo>
                  <a:pt x="241101" y="241101"/>
                </a:lnTo>
                <a:lnTo>
                  <a:pt x="250031" y="258961"/>
                </a:lnTo>
                <a:lnTo>
                  <a:pt x="250031" y="267890"/>
                </a:lnTo>
                <a:lnTo>
                  <a:pt x="232171" y="285750"/>
                </a:lnTo>
                <a:lnTo>
                  <a:pt x="214312" y="294679"/>
                </a:lnTo>
                <a:lnTo>
                  <a:pt x="187523" y="303609"/>
                </a:lnTo>
                <a:lnTo>
                  <a:pt x="151804" y="312539"/>
                </a:lnTo>
                <a:lnTo>
                  <a:pt x="125015" y="321468"/>
                </a:lnTo>
                <a:lnTo>
                  <a:pt x="89296" y="321468"/>
                </a:lnTo>
                <a:lnTo>
                  <a:pt x="53578" y="330398"/>
                </a:lnTo>
                <a:lnTo>
                  <a:pt x="35718" y="330398"/>
                </a:lnTo>
                <a:lnTo>
                  <a:pt x="17859" y="330398"/>
                </a:lnTo>
                <a:lnTo>
                  <a:pt x="8929" y="321468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259086" y="1178719"/>
            <a:ext cx="214313" cy="125016"/>
          </a:xfrm>
          <a:custGeom>
            <a:avLst/>
            <a:gdLst/>
            <a:ahLst/>
            <a:cxnLst/>
            <a:rect l="0" t="0" r="0" b="0"/>
            <a:pathLst>
              <a:path w="214313" h="125016">
                <a:moveTo>
                  <a:pt x="178594" y="8929"/>
                </a:moveTo>
                <a:lnTo>
                  <a:pt x="178594" y="8929"/>
                </a:lnTo>
                <a:lnTo>
                  <a:pt x="169664" y="8929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8929"/>
                </a:lnTo>
                <a:lnTo>
                  <a:pt x="107156" y="17859"/>
                </a:lnTo>
                <a:lnTo>
                  <a:pt x="80367" y="35718"/>
                </a:lnTo>
                <a:lnTo>
                  <a:pt x="53578" y="53578"/>
                </a:lnTo>
                <a:lnTo>
                  <a:pt x="35719" y="71437"/>
                </a:lnTo>
                <a:lnTo>
                  <a:pt x="17859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16086"/>
                </a:lnTo>
                <a:lnTo>
                  <a:pt x="26789" y="125015"/>
                </a:lnTo>
                <a:lnTo>
                  <a:pt x="44648" y="125015"/>
                </a:lnTo>
                <a:lnTo>
                  <a:pt x="62508" y="116086"/>
                </a:lnTo>
                <a:lnTo>
                  <a:pt x="89297" y="107156"/>
                </a:lnTo>
                <a:lnTo>
                  <a:pt x="116086" y="98226"/>
                </a:lnTo>
                <a:lnTo>
                  <a:pt x="142875" y="80367"/>
                </a:lnTo>
                <a:lnTo>
                  <a:pt x="169664" y="71437"/>
                </a:lnTo>
                <a:lnTo>
                  <a:pt x="187523" y="53578"/>
                </a:lnTo>
                <a:lnTo>
                  <a:pt x="205383" y="35718"/>
                </a:lnTo>
                <a:lnTo>
                  <a:pt x="205383" y="17859"/>
                </a:lnTo>
                <a:lnTo>
                  <a:pt x="214312" y="8929"/>
                </a:lnTo>
                <a:lnTo>
                  <a:pt x="205383" y="8929"/>
                </a:lnTo>
                <a:lnTo>
                  <a:pt x="187523" y="8929"/>
                </a:lnTo>
                <a:lnTo>
                  <a:pt x="169664" y="8929"/>
                </a:lnTo>
                <a:lnTo>
                  <a:pt x="142875" y="26789"/>
                </a:lnTo>
                <a:lnTo>
                  <a:pt x="107156" y="35718"/>
                </a:lnTo>
                <a:lnTo>
                  <a:pt x="71437" y="53578"/>
                </a:lnTo>
                <a:lnTo>
                  <a:pt x="44648" y="71437"/>
                </a:lnTo>
                <a:lnTo>
                  <a:pt x="26789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375172" y="1160859"/>
            <a:ext cx="250032" cy="312540"/>
          </a:xfrm>
          <a:custGeom>
            <a:avLst/>
            <a:gdLst/>
            <a:ahLst/>
            <a:cxnLst/>
            <a:rect l="0" t="0" r="0" b="0"/>
            <a:pathLst>
              <a:path w="250032" h="312540">
                <a:moveTo>
                  <a:pt x="250031" y="0"/>
                </a:moveTo>
                <a:lnTo>
                  <a:pt x="250031" y="0"/>
                </a:lnTo>
                <a:lnTo>
                  <a:pt x="250031" y="8930"/>
                </a:lnTo>
                <a:lnTo>
                  <a:pt x="241101" y="26789"/>
                </a:lnTo>
                <a:lnTo>
                  <a:pt x="223242" y="53578"/>
                </a:lnTo>
                <a:lnTo>
                  <a:pt x="205383" y="89297"/>
                </a:lnTo>
                <a:lnTo>
                  <a:pt x="178594" y="116086"/>
                </a:lnTo>
                <a:lnTo>
                  <a:pt x="151805" y="151805"/>
                </a:lnTo>
                <a:lnTo>
                  <a:pt x="125016" y="187524"/>
                </a:lnTo>
                <a:lnTo>
                  <a:pt x="89297" y="214313"/>
                </a:lnTo>
                <a:lnTo>
                  <a:pt x="62508" y="250031"/>
                </a:lnTo>
                <a:lnTo>
                  <a:pt x="35719" y="276820"/>
                </a:lnTo>
                <a:lnTo>
                  <a:pt x="17859" y="294680"/>
                </a:lnTo>
                <a:lnTo>
                  <a:pt x="893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509117" y="1366242"/>
            <a:ext cx="187525" cy="107157"/>
          </a:xfrm>
          <a:custGeom>
            <a:avLst/>
            <a:gdLst/>
            <a:ahLst/>
            <a:cxnLst/>
            <a:rect l="0" t="0" r="0" b="0"/>
            <a:pathLst>
              <a:path w="187525" h="107157">
                <a:moveTo>
                  <a:pt x="17860" y="53578"/>
                </a:moveTo>
                <a:lnTo>
                  <a:pt x="1786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26789" y="107156"/>
                </a:lnTo>
                <a:lnTo>
                  <a:pt x="53578" y="107156"/>
                </a:lnTo>
                <a:lnTo>
                  <a:pt x="80367" y="98227"/>
                </a:lnTo>
                <a:lnTo>
                  <a:pt x="98227" y="80367"/>
                </a:lnTo>
                <a:lnTo>
                  <a:pt x="125016" y="62508"/>
                </a:lnTo>
                <a:lnTo>
                  <a:pt x="151805" y="53578"/>
                </a:lnTo>
                <a:lnTo>
                  <a:pt x="169664" y="35719"/>
                </a:lnTo>
                <a:lnTo>
                  <a:pt x="178594" y="26789"/>
                </a:lnTo>
                <a:lnTo>
                  <a:pt x="187524" y="17860"/>
                </a:lnTo>
                <a:lnTo>
                  <a:pt x="178594" y="8930"/>
                </a:lnTo>
                <a:lnTo>
                  <a:pt x="169664" y="0"/>
                </a:lnTo>
                <a:lnTo>
                  <a:pt x="142875" y="0"/>
                </a:lnTo>
                <a:lnTo>
                  <a:pt x="116086" y="0"/>
                </a:lnTo>
                <a:lnTo>
                  <a:pt x="89297" y="8930"/>
                </a:lnTo>
                <a:lnTo>
                  <a:pt x="53578" y="17860"/>
                </a:lnTo>
                <a:lnTo>
                  <a:pt x="26789" y="2678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071813" y="1178719"/>
            <a:ext cx="339329" cy="160735"/>
          </a:xfrm>
          <a:custGeom>
            <a:avLst/>
            <a:gdLst/>
            <a:ahLst/>
            <a:cxnLst/>
            <a:rect l="0" t="0" r="0" b="0"/>
            <a:pathLst>
              <a:path w="339329" h="160735">
                <a:moveTo>
                  <a:pt x="26789" y="53578"/>
                </a:moveTo>
                <a:lnTo>
                  <a:pt x="26789" y="53578"/>
                </a:lnTo>
                <a:lnTo>
                  <a:pt x="26789" y="62508"/>
                </a:lnTo>
                <a:lnTo>
                  <a:pt x="1785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25015"/>
                </a:lnTo>
                <a:lnTo>
                  <a:pt x="8929" y="107156"/>
                </a:lnTo>
                <a:lnTo>
                  <a:pt x="8929" y="89297"/>
                </a:lnTo>
                <a:lnTo>
                  <a:pt x="17859" y="71437"/>
                </a:lnTo>
                <a:lnTo>
                  <a:pt x="26789" y="53578"/>
                </a:lnTo>
                <a:lnTo>
                  <a:pt x="35718" y="35718"/>
                </a:lnTo>
                <a:lnTo>
                  <a:pt x="53578" y="17859"/>
                </a:lnTo>
                <a:lnTo>
                  <a:pt x="62507" y="8929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0"/>
                </a:lnTo>
                <a:lnTo>
                  <a:pt x="133945" y="8929"/>
                </a:lnTo>
                <a:lnTo>
                  <a:pt x="142875" y="26789"/>
                </a:lnTo>
                <a:lnTo>
                  <a:pt x="151804" y="44648"/>
                </a:lnTo>
                <a:lnTo>
                  <a:pt x="151804" y="62508"/>
                </a:lnTo>
                <a:lnTo>
                  <a:pt x="151804" y="80367"/>
                </a:lnTo>
                <a:lnTo>
                  <a:pt x="151804" y="98226"/>
                </a:lnTo>
                <a:lnTo>
                  <a:pt x="151804" y="107156"/>
                </a:lnTo>
                <a:lnTo>
                  <a:pt x="151804" y="125015"/>
                </a:lnTo>
                <a:lnTo>
                  <a:pt x="151804" y="133945"/>
                </a:lnTo>
                <a:lnTo>
                  <a:pt x="151804" y="133945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51804" y="133945"/>
                </a:lnTo>
                <a:lnTo>
                  <a:pt x="160734" y="116086"/>
                </a:lnTo>
                <a:lnTo>
                  <a:pt x="160734" y="107156"/>
                </a:lnTo>
                <a:lnTo>
                  <a:pt x="169664" y="89297"/>
                </a:lnTo>
                <a:lnTo>
                  <a:pt x="178593" y="71437"/>
                </a:lnTo>
                <a:lnTo>
                  <a:pt x="187523" y="53578"/>
                </a:lnTo>
                <a:lnTo>
                  <a:pt x="196453" y="35718"/>
                </a:lnTo>
                <a:lnTo>
                  <a:pt x="214312" y="26789"/>
                </a:lnTo>
                <a:lnTo>
                  <a:pt x="232171" y="17859"/>
                </a:lnTo>
                <a:lnTo>
                  <a:pt x="241101" y="8929"/>
                </a:lnTo>
                <a:lnTo>
                  <a:pt x="267890" y="0"/>
                </a:lnTo>
                <a:lnTo>
                  <a:pt x="276820" y="0"/>
                </a:lnTo>
                <a:lnTo>
                  <a:pt x="294679" y="8929"/>
                </a:lnTo>
                <a:lnTo>
                  <a:pt x="303609" y="17859"/>
                </a:lnTo>
                <a:lnTo>
                  <a:pt x="312539" y="26789"/>
                </a:lnTo>
                <a:lnTo>
                  <a:pt x="321468" y="35718"/>
                </a:lnTo>
                <a:lnTo>
                  <a:pt x="330398" y="53578"/>
                </a:lnTo>
                <a:lnTo>
                  <a:pt x="330398" y="71437"/>
                </a:lnTo>
                <a:lnTo>
                  <a:pt x="330398" y="89297"/>
                </a:lnTo>
                <a:lnTo>
                  <a:pt x="330398" y="107156"/>
                </a:lnTo>
                <a:lnTo>
                  <a:pt x="330398" y="116086"/>
                </a:lnTo>
                <a:lnTo>
                  <a:pt x="330398" y="133945"/>
                </a:lnTo>
                <a:lnTo>
                  <a:pt x="330398" y="133945"/>
                </a:lnTo>
                <a:lnTo>
                  <a:pt x="330398" y="142875"/>
                </a:lnTo>
                <a:lnTo>
                  <a:pt x="339328" y="151804"/>
                </a:lnTo>
                <a:lnTo>
                  <a:pt x="339328" y="151804"/>
                </a:lnTo>
                <a:lnTo>
                  <a:pt x="339328" y="160734"/>
                </a:lnTo>
                <a:lnTo>
                  <a:pt x="339328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509367" y="1169789"/>
            <a:ext cx="276822" cy="151806"/>
          </a:xfrm>
          <a:custGeom>
            <a:avLst/>
            <a:gdLst/>
            <a:ahLst/>
            <a:cxnLst/>
            <a:rect l="0" t="0" r="0" b="0"/>
            <a:pathLst>
              <a:path w="276822" h="151806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53578" y="116086"/>
                </a:lnTo>
                <a:lnTo>
                  <a:pt x="71438" y="107156"/>
                </a:lnTo>
                <a:lnTo>
                  <a:pt x="89297" y="89297"/>
                </a:lnTo>
                <a:lnTo>
                  <a:pt x="107156" y="80367"/>
                </a:lnTo>
                <a:lnTo>
                  <a:pt x="125016" y="62508"/>
                </a:lnTo>
                <a:lnTo>
                  <a:pt x="142875" y="44648"/>
                </a:lnTo>
                <a:lnTo>
                  <a:pt x="160735" y="26789"/>
                </a:lnTo>
                <a:lnTo>
                  <a:pt x="178594" y="17859"/>
                </a:lnTo>
                <a:lnTo>
                  <a:pt x="187524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14313" y="8930"/>
                </a:lnTo>
                <a:lnTo>
                  <a:pt x="232172" y="17859"/>
                </a:lnTo>
                <a:lnTo>
                  <a:pt x="241102" y="17859"/>
                </a:lnTo>
                <a:lnTo>
                  <a:pt x="250031" y="35719"/>
                </a:lnTo>
                <a:lnTo>
                  <a:pt x="250031" y="44648"/>
                </a:lnTo>
                <a:lnTo>
                  <a:pt x="258961" y="62508"/>
                </a:lnTo>
                <a:lnTo>
                  <a:pt x="258961" y="71438"/>
                </a:lnTo>
                <a:lnTo>
                  <a:pt x="258961" y="89297"/>
                </a:lnTo>
                <a:lnTo>
                  <a:pt x="258961" y="98227"/>
                </a:lnTo>
                <a:lnTo>
                  <a:pt x="258961" y="116086"/>
                </a:lnTo>
                <a:lnTo>
                  <a:pt x="258961" y="125016"/>
                </a:lnTo>
                <a:lnTo>
                  <a:pt x="267891" y="133945"/>
                </a:lnTo>
                <a:lnTo>
                  <a:pt x="267891" y="142875"/>
                </a:lnTo>
                <a:lnTo>
                  <a:pt x="267891" y="142875"/>
                </a:lnTo>
                <a:lnTo>
                  <a:pt x="276821" y="151805"/>
                </a:lnTo>
                <a:lnTo>
                  <a:pt x="276821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161234" y="1116211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107656" y="1053703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44649" y="8930"/>
                </a:move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107157" y="8930"/>
                </a:lnTo>
                <a:lnTo>
                  <a:pt x="133946" y="17859"/>
                </a:lnTo>
                <a:lnTo>
                  <a:pt x="160735" y="26789"/>
                </a:lnTo>
                <a:lnTo>
                  <a:pt x="178594" y="44648"/>
                </a:lnTo>
                <a:lnTo>
                  <a:pt x="205383" y="62508"/>
                </a:lnTo>
                <a:lnTo>
                  <a:pt x="214313" y="80367"/>
                </a:lnTo>
                <a:lnTo>
                  <a:pt x="223242" y="107156"/>
                </a:lnTo>
                <a:lnTo>
                  <a:pt x="223242" y="125016"/>
                </a:lnTo>
                <a:lnTo>
                  <a:pt x="214313" y="142875"/>
                </a:lnTo>
                <a:lnTo>
                  <a:pt x="205383" y="169664"/>
                </a:lnTo>
                <a:lnTo>
                  <a:pt x="196453" y="178594"/>
                </a:lnTo>
                <a:lnTo>
                  <a:pt x="178594" y="196453"/>
                </a:lnTo>
                <a:lnTo>
                  <a:pt x="160735" y="214313"/>
                </a:lnTo>
                <a:lnTo>
                  <a:pt x="133946" y="223242"/>
                </a:lnTo>
                <a:lnTo>
                  <a:pt x="107157" y="232172"/>
                </a:lnTo>
                <a:lnTo>
                  <a:pt x="80367" y="241102"/>
                </a:lnTo>
                <a:lnTo>
                  <a:pt x="53578" y="241102"/>
                </a:lnTo>
                <a:lnTo>
                  <a:pt x="35719" y="250031"/>
                </a:lnTo>
                <a:lnTo>
                  <a:pt x="17860" y="250031"/>
                </a:lnTo>
                <a:lnTo>
                  <a:pt x="8930" y="24110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375547" y="1044773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17859" y="169664"/>
                </a:moveTo>
                <a:lnTo>
                  <a:pt x="8930" y="178594"/>
                </a:lnTo>
                <a:lnTo>
                  <a:pt x="8930" y="187524"/>
                </a:lnTo>
                <a:lnTo>
                  <a:pt x="8930" y="196454"/>
                </a:lnTo>
                <a:lnTo>
                  <a:pt x="8930" y="205383"/>
                </a:lnTo>
                <a:lnTo>
                  <a:pt x="8930" y="223243"/>
                </a:lnTo>
                <a:lnTo>
                  <a:pt x="8930" y="223243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3"/>
                </a:lnTo>
                <a:lnTo>
                  <a:pt x="0" y="214313"/>
                </a:lnTo>
                <a:lnTo>
                  <a:pt x="0" y="205383"/>
                </a:lnTo>
                <a:lnTo>
                  <a:pt x="0" y="187524"/>
                </a:lnTo>
                <a:lnTo>
                  <a:pt x="8930" y="160735"/>
                </a:lnTo>
                <a:lnTo>
                  <a:pt x="17859" y="142875"/>
                </a:lnTo>
                <a:lnTo>
                  <a:pt x="26789" y="116086"/>
                </a:lnTo>
                <a:lnTo>
                  <a:pt x="35719" y="89297"/>
                </a:lnTo>
                <a:lnTo>
                  <a:pt x="53578" y="71438"/>
                </a:lnTo>
                <a:lnTo>
                  <a:pt x="71437" y="53578"/>
                </a:lnTo>
                <a:lnTo>
                  <a:pt x="89297" y="26789"/>
                </a:lnTo>
                <a:lnTo>
                  <a:pt x="107156" y="1786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8930"/>
                </a:lnTo>
                <a:lnTo>
                  <a:pt x="196453" y="17860"/>
                </a:lnTo>
                <a:lnTo>
                  <a:pt x="187523" y="35719"/>
                </a:lnTo>
                <a:lnTo>
                  <a:pt x="178594" y="53578"/>
                </a:lnTo>
                <a:lnTo>
                  <a:pt x="160734" y="62508"/>
                </a:lnTo>
                <a:lnTo>
                  <a:pt x="142875" y="80368"/>
                </a:lnTo>
                <a:lnTo>
                  <a:pt x="125016" y="89297"/>
                </a:lnTo>
                <a:lnTo>
                  <a:pt x="107156" y="98227"/>
                </a:lnTo>
                <a:lnTo>
                  <a:pt x="89297" y="107157"/>
                </a:lnTo>
                <a:lnTo>
                  <a:pt x="80367" y="116086"/>
                </a:lnTo>
                <a:lnTo>
                  <a:pt x="62508" y="125016"/>
                </a:lnTo>
                <a:lnTo>
                  <a:pt x="53578" y="133946"/>
                </a:lnTo>
                <a:lnTo>
                  <a:pt x="53578" y="142875"/>
                </a:lnTo>
                <a:lnTo>
                  <a:pt x="44648" y="151805"/>
                </a:lnTo>
                <a:lnTo>
                  <a:pt x="44648" y="160735"/>
                </a:lnTo>
                <a:lnTo>
                  <a:pt x="44648" y="160735"/>
                </a:lnTo>
                <a:lnTo>
                  <a:pt x="44648" y="169664"/>
                </a:lnTo>
                <a:lnTo>
                  <a:pt x="53578" y="178594"/>
                </a:lnTo>
                <a:lnTo>
                  <a:pt x="62508" y="187524"/>
                </a:lnTo>
                <a:lnTo>
                  <a:pt x="80367" y="196454"/>
                </a:lnTo>
                <a:lnTo>
                  <a:pt x="89297" y="196454"/>
                </a:lnTo>
                <a:lnTo>
                  <a:pt x="107156" y="205383"/>
                </a:lnTo>
                <a:lnTo>
                  <a:pt x="125016" y="205383"/>
                </a:lnTo>
                <a:lnTo>
                  <a:pt x="133945" y="205383"/>
                </a:lnTo>
                <a:lnTo>
                  <a:pt x="151805" y="205383"/>
                </a:lnTo>
                <a:lnTo>
                  <a:pt x="160734" y="205383"/>
                </a:lnTo>
                <a:lnTo>
                  <a:pt x="169664" y="205383"/>
                </a:lnTo>
                <a:lnTo>
                  <a:pt x="178594" y="205383"/>
                </a:lnTo>
                <a:lnTo>
                  <a:pt x="187523" y="196454"/>
                </a:lnTo>
                <a:lnTo>
                  <a:pt x="196453" y="187524"/>
                </a:lnTo>
                <a:lnTo>
                  <a:pt x="196453" y="187524"/>
                </a:lnTo>
                <a:lnTo>
                  <a:pt x="196453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714875" y="1107281"/>
            <a:ext cx="196454" cy="8931"/>
          </a:xfrm>
          <a:custGeom>
            <a:avLst/>
            <a:gdLst/>
            <a:ahLst/>
            <a:cxnLst/>
            <a:rect l="0" t="0" r="0" b="0"/>
            <a:pathLst>
              <a:path w="196454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71438" y="0"/>
                </a:lnTo>
                <a:lnTo>
                  <a:pt x="98227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786313" y="1241227"/>
            <a:ext cx="196454" cy="8930"/>
          </a:xfrm>
          <a:custGeom>
            <a:avLst/>
            <a:gdLst/>
            <a:ahLst/>
            <a:cxnLst/>
            <a:rect l="0" t="0" r="0" b="0"/>
            <a:pathLst>
              <a:path w="196454" h="893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26789" y="8929"/>
                </a:lnTo>
                <a:lnTo>
                  <a:pt x="62507" y="8929"/>
                </a:lnTo>
                <a:lnTo>
                  <a:pt x="98226" y="8929"/>
                </a:lnTo>
                <a:lnTo>
                  <a:pt x="125015" y="8929"/>
                </a:lnTo>
                <a:lnTo>
                  <a:pt x="160734" y="8929"/>
                </a:lnTo>
                <a:lnTo>
                  <a:pt x="187523" y="8929"/>
                </a:lnTo>
                <a:lnTo>
                  <a:pt x="196453" y="8929"/>
                </a:lnTo>
                <a:lnTo>
                  <a:pt x="196453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339953" y="1062633"/>
            <a:ext cx="250032" cy="294681"/>
          </a:xfrm>
          <a:custGeom>
            <a:avLst/>
            <a:gdLst/>
            <a:ahLst/>
            <a:cxnLst/>
            <a:rect l="0" t="0" r="0" b="0"/>
            <a:pathLst>
              <a:path w="250032" h="294681">
                <a:moveTo>
                  <a:pt x="89297" y="8929"/>
                </a:moveTo>
                <a:lnTo>
                  <a:pt x="8929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8929"/>
                </a:lnTo>
                <a:lnTo>
                  <a:pt x="196453" y="8929"/>
                </a:lnTo>
                <a:lnTo>
                  <a:pt x="214313" y="17859"/>
                </a:lnTo>
                <a:lnTo>
                  <a:pt x="232172" y="26789"/>
                </a:lnTo>
                <a:lnTo>
                  <a:pt x="241102" y="35718"/>
                </a:lnTo>
                <a:lnTo>
                  <a:pt x="250031" y="53578"/>
                </a:lnTo>
                <a:lnTo>
                  <a:pt x="241102" y="62508"/>
                </a:lnTo>
                <a:lnTo>
                  <a:pt x="241102" y="71437"/>
                </a:lnTo>
                <a:lnTo>
                  <a:pt x="223242" y="80367"/>
                </a:lnTo>
                <a:lnTo>
                  <a:pt x="205383" y="89297"/>
                </a:lnTo>
                <a:lnTo>
                  <a:pt x="178594" y="98226"/>
                </a:lnTo>
                <a:lnTo>
                  <a:pt x="151805" y="107156"/>
                </a:lnTo>
                <a:lnTo>
                  <a:pt x="125016" y="116086"/>
                </a:lnTo>
                <a:lnTo>
                  <a:pt x="107156" y="116086"/>
                </a:lnTo>
                <a:lnTo>
                  <a:pt x="89297" y="125015"/>
                </a:lnTo>
                <a:lnTo>
                  <a:pt x="80367" y="125015"/>
                </a:lnTo>
                <a:lnTo>
                  <a:pt x="80367" y="13394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25016" y="151804"/>
                </a:lnTo>
                <a:lnTo>
                  <a:pt x="151805" y="160734"/>
                </a:lnTo>
                <a:lnTo>
                  <a:pt x="178594" y="169664"/>
                </a:lnTo>
                <a:lnTo>
                  <a:pt x="205383" y="187523"/>
                </a:lnTo>
                <a:lnTo>
                  <a:pt x="223242" y="196453"/>
                </a:lnTo>
                <a:lnTo>
                  <a:pt x="232172" y="205383"/>
                </a:lnTo>
                <a:lnTo>
                  <a:pt x="241102" y="214312"/>
                </a:lnTo>
                <a:lnTo>
                  <a:pt x="250031" y="223242"/>
                </a:lnTo>
                <a:lnTo>
                  <a:pt x="250031" y="232172"/>
                </a:lnTo>
                <a:lnTo>
                  <a:pt x="241102" y="250031"/>
                </a:lnTo>
                <a:lnTo>
                  <a:pt x="232172" y="258961"/>
                </a:lnTo>
                <a:lnTo>
                  <a:pt x="223242" y="267890"/>
                </a:lnTo>
                <a:lnTo>
                  <a:pt x="205383" y="276820"/>
                </a:lnTo>
                <a:lnTo>
                  <a:pt x="178594" y="276820"/>
                </a:lnTo>
                <a:lnTo>
                  <a:pt x="160735" y="285750"/>
                </a:lnTo>
                <a:lnTo>
                  <a:pt x="133945" y="294680"/>
                </a:lnTo>
                <a:lnTo>
                  <a:pt x="107156" y="294680"/>
                </a:lnTo>
                <a:lnTo>
                  <a:pt x="80367" y="294680"/>
                </a:lnTo>
                <a:lnTo>
                  <a:pt x="62508" y="294680"/>
                </a:lnTo>
                <a:lnTo>
                  <a:pt x="44649" y="285750"/>
                </a:lnTo>
                <a:lnTo>
                  <a:pt x="26789" y="285750"/>
                </a:lnTo>
                <a:lnTo>
                  <a:pt x="17860" y="276820"/>
                </a:lnTo>
                <a:lnTo>
                  <a:pt x="8930" y="267890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768578" y="1062633"/>
            <a:ext cx="232173" cy="107157"/>
          </a:xfrm>
          <a:custGeom>
            <a:avLst/>
            <a:gdLst/>
            <a:ahLst/>
            <a:cxnLst/>
            <a:rect l="0" t="0" r="0" b="0"/>
            <a:pathLst>
              <a:path w="232173" h="107157">
                <a:moveTo>
                  <a:pt x="133945" y="0"/>
                </a:moveTo>
                <a:lnTo>
                  <a:pt x="133945" y="0"/>
                </a:lnTo>
                <a:lnTo>
                  <a:pt x="125016" y="8929"/>
                </a:lnTo>
                <a:lnTo>
                  <a:pt x="107156" y="8929"/>
                </a:lnTo>
                <a:lnTo>
                  <a:pt x="89297" y="26789"/>
                </a:lnTo>
                <a:lnTo>
                  <a:pt x="71438" y="35718"/>
                </a:lnTo>
                <a:lnTo>
                  <a:pt x="53578" y="53578"/>
                </a:lnTo>
                <a:lnTo>
                  <a:pt x="44649" y="62508"/>
                </a:lnTo>
                <a:lnTo>
                  <a:pt x="44649" y="80367"/>
                </a:lnTo>
                <a:lnTo>
                  <a:pt x="44649" y="89297"/>
                </a:lnTo>
                <a:lnTo>
                  <a:pt x="53578" y="98226"/>
                </a:lnTo>
                <a:lnTo>
                  <a:pt x="71438" y="107156"/>
                </a:lnTo>
                <a:lnTo>
                  <a:pt x="89297" y="107156"/>
                </a:lnTo>
                <a:lnTo>
                  <a:pt x="107156" y="107156"/>
                </a:lnTo>
                <a:lnTo>
                  <a:pt x="125016" y="107156"/>
                </a:lnTo>
                <a:lnTo>
                  <a:pt x="142875" y="98226"/>
                </a:lnTo>
                <a:lnTo>
                  <a:pt x="169664" y="89297"/>
                </a:lnTo>
                <a:lnTo>
                  <a:pt x="187524" y="80367"/>
                </a:lnTo>
                <a:lnTo>
                  <a:pt x="205383" y="62508"/>
                </a:lnTo>
                <a:lnTo>
                  <a:pt x="223242" y="53578"/>
                </a:lnTo>
                <a:lnTo>
                  <a:pt x="232172" y="35718"/>
                </a:lnTo>
                <a:lnTo>
                  <a:pt x="232172" y="26789"/>
                </a:lnTo>
                <a:lnTo>
                  <a:pt x="232172" y="17859"/>
                </a:lnTo>
                <a:lnTo>
                  <a:pt x="223242" y="8929"/>
                </a:lnTo>
                <a:lnTo>
                  <a:pt x="205383" y="8929"/>
                </a:lnTo>
                <a:lnTo>
                  <a:pt x="187524" y="0"/>
                </a:lnTo>
                <a:lnTo>
                  <a:pt x="160735" y="0"/>
                </a:lnTo>
                <a:lnTo>
                  <a:pt x="133945" y="8929"/>
                </a:lnTo>
                <a:lnTo>
                  <a:pt x="107156" y="8929"/>
                </a:lnTo>
                <a:lnTo>
                  <a:pt x="89297" y="17859"/>
                </a:lnTo>
                <a:lnTo>
                  <a:pt x="62508" y="26789"/>
                </a:lnTo>
                <a:lnTo>
                  <a:pt x="44649" y="35718"/>
                </a:lnTo>
                <a:lnTo>
                  <a:pt x="26789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777508" y="1062633"/>
            <a:ext cx="330399" cy="258962"/>
          </a:xfrm>
          <a:custGeom>
            <a:avLst/>
            <a:gdLst/>
            <a:ahLst/>
            <a:cxnLst/>
            <a:rect l="0" t="0" r="0" b="0"/>
            <a:pathLst>
              <a:path w="330399" h="258962">
                <a:moveTo>
                  <a:pt x="330398" y="0"/>
                </a:moveTo>
                <a:lnTo>
                  <a:pt x="330398" y="0"/>
                </a:lnTo>
                <a:lnTo>
                  <a:pt x="321469" y="8929"/>
                </a:lnTo>
                <a:lnTo>
                  <a:pt x="303609" y="17859"/>
                </a:lnTo>
                <a:lnTo>
                  <a:pt x="285750" y="35718"/>
                </a:lnTo>
                <a:lnTo>
                  <a:pt x="250031" y="62508"/>
                </a:lnTo>
                <a:lnTo>
                  <a:pt x="214312" y="89297"/>
                </a:lnTo>
                <a:lnTo>
                  <a:pt x="178594" y="116086"/>
                </a:lnTo>
                <a:lnTo>
                  <a:pt x="142875" y="142875"/>
                </a:lnTo>
                <a:lnTo>
                  <a:pt x="107156" y="169664"/>
                </a:lnTo>
                <a:lnTo>
                  <a:pt x="80367" y="187523"/>
                </a:lnTo>
                <a:lnTo>
                  <a:pt x="53578" y="214312"/>
                </a:lnTo>
                <a:lnTo>
                  <a:pt x="26789" y="232172"/>
                </a:lnTo>
                <a:lnTo>
                  <a:pt x="8930" y="25003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929313" y="1214437"/>
            <a:ext cx="205383" cy="116087"/>
          </a:xfrm>
          <a:custGeom>
            <a:avLst/>
            <a:gdLst/>
            <a:ahLst/>
            <a:cxnLst/>
            <a:rect l="0" t="0" r="0" b="0"/>
            <a:pathLst>
              <a:path w="205383" h="116087">
                <a:moveTo>
                  <a:pt x="17859" y="35719"/>
                </a:moveTo>
                <a:lnTo>
                  <a:pt x="17859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0" y="80368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7" y="116086"/>
                </a:lnTo>
                <a:lnTo>
                  <a:pt x="89296" y="107157"/>
                </a:lnTo>
                <a:lnTo>
                  <a:pt x="107156" y="107157"/>
                </a:lnTo>
                <a:lnTo>
                  <a:pt x="125015" y="98227"/>
                </a:lnTo>
                <a:lnTo>
                  <a:pt x="151804" y="80368"/>
                </a:lnTo>
                <a:lnTo>
                  <a:pt x="169664" y="71438"/>
                </a:lnTo>
                <a:lnTo>
                  <a:pt x="187523" y="53579"/>
                </a:lnTo>
                <a:lnTo>
                  <a:pt x="196453" y="44649"/>
                </a:lnTo>
                <a:lnTo>
                  <a:pt x="205382" y="44649"/>
                </a:lnTo>
                <a:lnTo>
                  <a:pt x="205382" y="35719"/>
                </a:lnTo>
                <a:lnTo>
                  <a:pt x="196453" y="26790"/>
                </a:lnTo>
                <a:lnTo>
                  <a:pt x="187523" y="17860"/>
                </a:lnTo>
                <a:lnTo>
                  <a:pt x="169664" y="8930"/>
                </a:lnTo>
                <a:lnTo>
                  <a:pt x="151804" y="8930"/>
                </a:lnTo>
                <a:lnTo>
                  <a:pt x="125015" y="0"/>
                </a:lnTo>
                <a:lnTo>
                  <a:pt x="98226" y="0"/>
                </a:lnTo>
                <a:lnTo>
                  <a:pt x="71437" y="893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545086" y="1009055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17859" y="17859"/>
                </a:moveTo>
                <a:lnTo>
                  <a:pt x="1785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768703" y="1116211"/>
            <a:ext cx="241103" cy="339329"/>
          </a:xfrm>
          <a:custGeom>
            <a:avLst/>
            <a:gdLst/>
            <a:ahLst/>
            <a:cxnLst/>
            <a:rect l="0" t="0" r="0" b="0"/>
            <a:pathLst>
              <a:path w="241103" h="339329">
                <a:moveTo>
                  <a:pt x="35719" y="187523"/>
                </a:moveTo>
                <a:lnTo>
                  <a:pt x="35719" y="187523"/>
                </a:lnTo>
                <a:lnTo>
                  <a:pt x="35719" y="196453"/>
                </a:lnTo>
                <a:lnTo>
                  <a:pt x="35719" y="196453"/>
                </a:lnTo>
                <a:lnTo>
                  <a:pt x="26789" y="214312"/>
                </a:lnTo>
                <a:lnTo>
                  <a:pt x="35719" y="232172"/>
                </a:lnTo>
                <a:lnTo>
                  <a:pt x="35719" y="250031"/>
                </a:lnTo>
                <a:lnTo>
                  <a:pt x="35719" y="267891"/>
                </a:lnTo>
                <a:lnTo>
                  <a:pt x="35719" y="276820"/>
                </a:lnTo>
                <a:lnTo>
                  <a:pt x="35719" y="285750"/>
                </a:lnTo>
                <a:lnTo>
                  <a:pt x="35719" y="294679"/>
                </a:lnTo>
                <a:lnTo>
                  <a:pt x="35719" y="294679"/>
                </a:lnTo>
                <a:lnTo>
                  <a:pt x="35719" y="294679"/>
                </a:lnTo>
                <a:lnTo>
                  <a:pt x="35719" y="294679"/>
                </a:lnTo>
                <a:lnTo>
                  <a:pt x="35719" y="285750"/>
                </a:lnTo>
                <a:lnTo>
                  <a:pt x="35719" y="276820"/>
                </a:lnTo>
                <a:lnTo>
                  <a:pt x="44649" y="267891"/>
                </a:lnTo>
                <a:lnTo>
                  <a:pt x="44649" y="250031"/>
                </a:lnTo>
                <a:lnTo>
                  <a:pt x="53578" y="223242"/>
                </a:lnTo>
                <a:lnTo>
                  <a:pt x="53578" y="196453"/>
                </a:lnTo>
                <a:lnTo>
                  <a:pt x="53578" y="169664"/>
                </a:lnTo>
                <a:lnTo>
                  <a:pt x="53578" y="133945"/>
                </a:lnTo>
                <a:lnTo>
                  <a:pt x="62508" y="107156"/>
                </a:lnTo>
                <a:lnTo>
                  <a:pt x="71438" y="80367"/>
                </a:lnTo>
                <a:lnTo>
                  <a:pt x="80367" y="53578"/>
                </a:lnTo>
                <a:lnTo>
                  <a:pt x="89297" y="35719"/>
                </a:lnTo>
                <a:lnTo>
                  <a:pt x="107156" y="17859"/>
                </a:lnTo>
                <a:lnTo>
                  <a:pt x="133945" y="8930"/>
                </a:lnTo>
                <a:lnTo>
                  <a:pt x="151805" y="0"/>
                </a:lnTo>
                <a:lnTo>
                  <a:pt x="187524" y="0"/>
                </a:lnTo>
                <a:lnTo>
                  <a:pt x="205383" y="8930"/>
                </a:lnTo>
                <a:lnTo>
                  <a:pt x="223242" y="17859"/>
                </a:lnTo>
                <a:lnTo>
                  <a:pt x="241102" y="26789"/>
                </a:lnTo>
                <a:lnTo>
                  <a:pt x="241102" y="44648"/>
                </a:lnTo>
                <a:lnTo>
                  <a:pt x="232172" y="62508"/>
                </a:lnTo>
                <a:lnTo>
                  <a:pt x="214313" y="71437"/>
                </a:lnTo>
                <a:lnTo>
                  <a:pt x="196453" y="89297"/>
                </a:lnTo>
                <a:lnTo>
                  <a:pt x="169664" y="107156"/>
                </a:lnTo>
                <a:lnTo>
                  <a:pt x="151805" y="125016"/>
                </a:lnTo>
                <a:lnTo>
                  <a:pt x="133945" y="142875"/>
                </a:lnTo>
                <a:lnTo>
                  <a:pt x="125016" y="151805"/>
                </a:lnTo>
                <a:lnTo>
                  <a:pt x="125016" y="169664"/>
                </a:lnTo>
                <a:lnTo>
                  <a:pt x="133945" y="187523"/>
                </a:lnTo>
                <a:lnTo>
                  <a:pt x="151805" y="196453"/>
                </a:lnTo>
                <a:lnTo>
                  <a:pt x="169664" y="214312"/>
                </a:lnTo>
                <a:lnTo>
                  <a:pt x="196453" y="223242"/>
                </a:lnTo>
                <a:lnTo>
                  <a:pt x="214313" y="241102"/>
                </a:lnTo>
                <a:lnTo>
                  <a:pt x="232172" y="250031"/>
                </a:lnTo>
                <a:lnTo>
                  <a:pt x="241102" y="258961"/>
                </a:lnTo>
                <a:lnTo>
                  <a:pt x="241102" y="276820"/>
                </a:lnTo>
                <a:lnTo>
                  <a:pt x="232172" y="285750"/>
                </a:lnTo>
                <a:lnTo>
                  <a:pt x="223242" y="294679"/>
                </a:lnTo>
                <a:lnTo>
                  <a:pt x="196453" y="303609"/>
                </a:lnTo>
                <a:lnTo>
                  <a:pt x="160735" y="312539"/>
                </a:lnTo>
                <a:lnTo>
                  <a:pt x="125016" y="321468"/>
                </a:lnTo>
                <a:lnTo>
                  <a:pt x="98227" y="330398"/>
                </a:lnTo>
                <a:lnTo>
                  <a:pt x="62508" y="330398"/>
                </a:lnTo>
                <a:lnTo>
                  <a:pt x="44649" y="339328"/>
                </a:lnTo>
                <a:lnTo>
                  <a:pt x="26789" y="339328"/>
                </a:lnTo>
                <a:lnTo>
                  <a:pt x="8930" y="330398"/>
                </a:lnTo>
                <a:lnTo>
                  <a:pt x="8930" y="330398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009805" y="1303734"/>
            <a:ext cx="232173" cy="133946"/>
          </a:xfrm>
          <a:custGeom>
            <a:avLst/>
            <a:gdLst/>
            <a:ahLst/>
            <a:cxnLst/>
            <a:rect l="0" t="0" r="0" b="0"/>
            <a:pathLst>
              <a:path w="232173" h="133946">
                <a:moveTo>
                  <a:pt x="62508" y="80368"/>
                </a:moveTo>
                <a:lnTo>
                  <a:pt x="62508" y="89297"/>
                </a:lnTo>
                <a:lnTo>
                  <a:pt x="62508" y="98227"/>
                </a:lnTo>
                <a:lnTo>
                  <a:pt x="62508" y="107156"/>
                </a:lnTo>
                <a:lnTo>
                  <a:pt x="71437" y="116086"/>
                </a:lnTo>
                <a:lnTo>
                  <a:pt x="80367" y="125016"/>
                </a:lnTo>
                <a:lnTo>
                  <a:pt x="98226" y="125016"/>
                </a:lnTo>
                <a:lnTo>
                  <a:pt x="116086" y="133945"/>
                </a:lnTo>
                <a:lnTo>
                  <a:pt x="133945" y="125016"/>
                </a:lnTo>
                <a:lnTo>
                  <a:pt x="160734" y="116086"/>
                </a:lnTo>
                <a:lnTo>
                  <a:pt x="178593" y="107156"/>
                </a:lnTo>
                <a:lnTo>
                  <a:pt x="196453" y="89297"/>
                </a:lnTo>
                <a:lnTo>
                  <a:pt x="214312" y="71438"/>
                </a:lnTo>
                <a:lnTo>
                  <a:pt x="223242" y="53579"/>
                </a:lnTo>
                <a:lnTo>
                  <a:pt x="232172" y="35719"/>
                </a:lnTo>
                <a:lnTo>
                  <a:pt x="232172" y="17860"/>
                </a:lnTo>
                <a:lnTo>
                  <a:pt x="223242" y="8930"/>
                </a:lnTo>
                <a:lnTo>
                  <a:pt x="205383" y="8930"/>
                </a:lnTo>
                <a:lnTo>
                  <a:pt x="178593" y="0"/>
                </a:lnTo>
                <a:lnTo>
                  <a:pt x="142875" y="8930"/>
                </a:lnTo>
                <a:lnTo>
                  <a:pt x="107156" y="17860"/>
                </a:lnTo>
                <a:lnTo>
                  <a:pt x="71437" y="26789"/>
                </a:lnTo>
                <a:lnTo>
                  <a:pt x="35718" y="44649"/>
                </a:lnTo>
                <a:lnTo>
                  <a:pt x="17859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286625" y="1125141"/>
            <a:ext cx="232173" cy="383977"/>
          </a:xfrm>
          <a:custGeom>
            <a:avLst/>
            <a:gdLst/>
            <a:ahLst/>
            <a:cxnLst/>
            <a:rect l="0" t="0" r="0" b="0"/>
            <a:pathLst>
              <a:path w="232173" h="383977">
                <a:moveTo>
                  <a:pt x="232172" y="0"/>
                </a:move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205383" y="0"/>
                </a:lnTo>
                <a:lnTo>
                  <a:pt x="187523" y="8929"/>
                </a:lnTo>
                <a:lnTo>
                  <a:pt x="160734" y="26789"/>
                </a:lnTo>
                <a:lnTo>
                  <a:pt x="133945" y="53578"/>
                </a:lnTo>
                <a:lnTo>
                  <a:pt x="107156" y="89296"/>
                </a:lnTo>
                <a:lnTo>
                  <a:pt x="80367" y="125015"/>
                </a:lnTo>
                <a:lnTo>
                  <a:pt x="53578" y="160734"/>
                </a:lnTo>
                <a:lnTo>
                  <a:pt x="35719" y="196453"/>
                </a:lnTo>
                <a:lnTo>
                  <a:pt x="17859" y="232172"/>
                </a:lnTo>
                <a:lnTo>
                  <a:pt x="8930" y="267890"/>
                </a:lnTo>
                <a:lnTo>
                  <a:pt x="8930" y="294679"/>
                </a:lnTo>
                <a:lnTo>
                  <a:pt x="0" y="321468"/>
                </a:lnTo>
                <a:lnTo>
                  <a:pt x="0" y="348257"/>
                </a:lnTo>
                <a:lnTo>
                  <a:pt x="0" y="366117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277695" y="1285875"/>
            <a:ext cx="151806" cy="8931"/>
          </a:xfrm>
          <a:custGeom>
            <a:avLst/>
            <a:gdLst/>
            <a:ahLst/>
            <a:cxnLst/>
            <a:rect l="0" t="0" r="0" b="0"/>
            <a:pathLst>
              <a:path w="151806" h="8931">
                <a:moveTo>
                  <a:pt x="0" y="8930"/>
                </a:move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8930"/>
                </a:lnTo>
                <a:lnTo>
                  <a:pt x="107157" y="8930"/>
                </a:lnTo>
                <a:lnTo>
                  <a:pt x="133946" y="8930"/>
                </a:lnTo>
                <a:lnTo>
                  <a:pt x="151805" y="8930"/>
                </a:lnTo>
                <a:lnTo>
                  <a:pt x="151805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0" name="Freeform 87039"/>
          <p:cNvSpPr/>
          <p:nvPr/>
        </p:nvSpPr>
        <p:spPr bwMode="auto">
          <a:xfrm>
            <a:off x="7670602" y="1169789"/>
            <a:ext cx="375047" cy="321470"/>
          </a:xfrm>
          <a:custGeom>
            <a:avLst/>
            <a:gdLst/>
            <a:ahLst/>
            <a:cxnLst/>
            <a:rect l="0" t="0" r="0" b="0"/>
            <a:pathLst>
              <a:path w="375047" h="321470">
                <a:moveTo>
                  <a:pt x="312539" y="35719"/>
                </a:moveTo>
                <a:lnTo>
                  <a:pt x="312539" y="26789"/>
                </a:lnTo>
                <a:lnTo>
                  <a:pt x="321468" y="26789"/>
                </a:lnTo>
                <a:lnTo>
                  <a:pt x="339328" y="26789"/>
                </a:lnTo>
                <a:lnTo>
                  <a:pt x="357187" y="17859"/>
                </a:lnTo>
                <a:lnTo>
                  <a:pt x="375046" y="17859"/>
                </a:lnTo>
                <a:lnTo>
                  <a:pt x="375046" y="8930"/>
                </a:lnTo>
                <a:lnTo>
                  <a:pt x="375046" y="8930"/>
                </a:lnTo>
                <a:lnTo>
                  <a:pt x="366117" y="8930"/>
                </a:lnTo>
                <a:lnTo>
                  <a:pt x="357187" y="0"/>
                </a:lnTo>
                <a:lnTo>
                  <a:pt x="330398" y="8930"/>
                </a:lnTo>
                <a:lnTo>
                  <a:pt x="294679" y="8930"/>
                </a:lnTo>
                <a:lnTo>
                  <a:pt x="250031" y="26789"/>
                </a:lnTo>
                <a:lnTo>
                  <a:pt x="205382" y="44648"/>
                </a:lnTo>
                <a:lnTo>
                  <a:pt x="160734" y="71438"/>
                </a:lnTo>
                <a:lnTo>
                  <a:pt x="116086" y="98227"/>
                </a:lnTo>
                <a:lnTo>
                  <a:pt x="80367" y="125016"/>
                </a:lnTo>
                <a:lnTo>
                  <a:pt x="44648" y="151805"/>
                </a:lnTo>
                <a:lnTo>
                  <a:pt x="17859" y="187524"/>
                </a:lnTo>
                <a:lnTo>
                  <a:pt x="8929" y="214313"/>
                </a:lnTo>
                <a:lnTo>
                  <a:pt x="0" y="241101"/>
                </a:lnTo>
                <a:lnTo>
                  <a:pt x="8929" y="267890"/>
                </a:lnTo>
                <a:lnTo>
                  <a:pt x="17859" y="285750"/>
                </a:lnTo>
                <a:lnTo>
                  <a:pt x="44648" y="303609"/>
                </a:lnTo>
                <a:lnTo>
                  <a:pt x="71437" y="312539"/>
                </a:lnTo>
                <a:lnTo>
                  <a:pt x="107156" y="321469"/>
                </a:lnTo>
                <a:lnTo>
                  <a:pt x="142875" y="321469"/>
                </a:lnTo>
                <a:lnTo>
                  <a:pt x="178593" y="312539"/>
                </a:lnTo>
                <a:lnTo>
                  <a:pt x="205382" y="312539"/>
                </a:lnTo>
                <a:lnTo>
                  <a:pt x="223242" y="303609"/>
                </a:lnTo>
                <a:lnTo>
                  <a:pt x="223242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1" name="Freeform 87040"/>
          <p:cNvSpPr/>
          <p:nvPr/>
        </p:nvSpPr>
        <p:spPr bwMode="auto">
          <a:xfrm>
            <a:off x="7724180" y="1330523"/>
            <a:ext cx="276821" cy="17861"/>
          </a:xfrm>
          <a:custGeom>
            <a:avLst/>
            <a:gdLst/>
            <a:ahLst/>
            <a:cxnLst/>
            <a:rect l="0" t="0" r="0" b="0"/>
            <a:pathLst>
              <a:path w="276821" h="17861">
                <a:moveTo>
                  <a:pt x="2678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35718" y="17860"/>
                </a:lnTo>
                <a:lnTo>
                  <a:pt x="71437" y="8930"/>
                </a:lnTo>
                <a:lnTo>
                  <a:pt x="116086" y="8930"/>
                </a:lnTo>
                <a:lnTo>
                  <a:pt x="169664" y="8930"/>
                </a:lnTo>
                <a:lnTo>
                  <a:pt x="223242" y="893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2" name="Freeform 87041"/>
          <p:cNvSpPr/>
          <p:nvPr/>
        </p:nvSpPr>
        <p:spPr bwMode="auto">
          <a:xfrm>
            <a:off x="8295679" y="1250156"/>
            <a:ext cx="223243" cy="285751"/>
          </a:xfrm>
          <a:custGeom>
            <a:avLst/>
            <a:gdLst/>
            <a:ahLst/>
            <a:cxnLst/>
            <a:rect l="0" t="0" r="0" b="0"/>
            <a:pathLst>
              <a:path w="223243" h="285751">
                <a:moveTo>
                  <a:pt x="107156" y="17860"/>
                </a:moveTo>
                <a:lnTo>
                  <a:pt x="10715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25016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205383" y="0"/>
                </a:lnTo>
                <a:lnTo>
                  <a:pt x="223242" y="0"/>
                </a:lnTo>
                <a:lnTo>
                  <a:pt x="223242" y="8930"/>
                </a:lnTo>
                <a:lnTo>
                  <a:pt x="223242" y="17860"/>
                </a:lnTo>
                <a:lnTo>
                  <a:pt x="214312" y="26789"/>
                </a:lnTo>
                <a:lnTo>
                  <a:pt x="196453" y="35719"/>
                </a:lnTo>
                <a:lnTo>
                  <a:pt x="178594" y="53578"/>
                </a:lnTo>
                <a:lnTo>
                  <a:pt x="160734" y="62508"/>
                </a:lnTo>
                <a:lnTo>
                  <a:pt x="151805" y="80367"/>
                </a:lnTo>
                <a:lnTo>
                  <a:pt x="142875" y="89297"/>
                </a:lnTo>
                <a:lnTo>
                  <a:pt x="151805" y="107157"/>
                </a:lnTo>
                <a:lnTo>
                  <a:pt x="160734" y="125016"/>
                </a:lnTo>
                <a:lnTo>
                  <a:pt x="178594" y="151805"/>
                </a:lnTo>
                <a:lnTo>
                  <a:pt x="196453" y="169664"/>
                </a:lnTo>
                <a:lnTo>
                  <a:pt x="205383" y="187523"/>
                </a:lnTo>
                <a:lnTo>
                  <a:pt x="205383" y="205383"/>
                </a:lnTo>
                <a:lnTo>
                  <a:pt x="205383" y="223242"/>
                </a:lnTo>
                <a:lnTo>
                  <a:pt x="196453" y="232172"/>
                </a:lnTo>
                <a:lnTo>
                  <a:pt x="187523" y="250031"/>
                </a:lnTo>
                <a:lnTo>
                  <a:pt x="169664" y="258961"/>
                </a:lnTo>
                <a:lnTo>
                  <a:pt x="142875" y="267891"/>
                </a:lnTo>
                <a:lnTo>
                  <a:pt x="116086" y="276820"/>
                </a:lnTo>
                <a:lnTo>
                  <a:pt x="89297" y="276820"/>
                </a:lnTo>
                <a:lnTo>
                  <a:pt x="62508" y="285750"/>
                </a:lnTo>
                <a:lnTo>
                  <a:pt x="44648" y="285750"/>
                </a:lnTo>
                <a:lnTo>
                  <a:pt x="26789" y="28575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3" name="Freeform 87042"/>
          <p:cNvSpPr/>
          <p:nvPr/>
        </p:nvSpPr>
        <p:spPr bwMode="auto">
          <a:xfrm>
            <a:off x="8617148" y="1250156"/>
            <a:ext cx="223243" cy="80368"/>
          </a:xfrm>
          <a:custGeom>
            <a:avLst/>
            <a:gdLst/>
            <a:ahLst/>
            <a:cxnLst/>
            <a:rect l="0" t="0" r="0" b="0"/>
            <a:pathLst>
              <a:path w="223243" h="80368">
                <a:moveTo>
                  <a:pt x="98226" y="44649"/>
                </a:moveTo>
                <a:lnTo>
                  <a:pt x="98226" y="44649"/>
                </a:lnTo>
                <a:lnTo>
                  <a:pt x="98226" y="44649"/>
                </a:lnTo>
                <a:lnTo>
                  <a:pt x="98226" y="53578"/>
                </a:lnTo>
                <a:lnTo>
                  <a:pt x="98226" y="62508"/>
                </a:lnTo>
                <a:lnTo>
                  <a:pt x="89297" y="62508"/>
                </a:lnTo>
                <a:lnTo>
                  <a:pt x="89297" y="71438"/>
                </a:lnTo>
                <a:lnTo>
                  <a:pt x="98226" y="8036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33945" y="71438"/>
                </a:lnTo>
                <a:lnTo>
                  <a:pt x="151804" y="71438"/>
                </a:lnTo>
                <a:lnTo>
                  <a:pt x="169664" y="62508"/>
                </a:lnTo>
                <a:lnTo>
                  <a:pt x="178593" y="53578"/>
                </a:lnTo>
                <a:lnTo>
                  <a:pt x="196453" y="44649"/>
                </a:lnTo>
                <a:lnTo>
                  <a:pt x="214312" y="26789"/>
                </a:lnTo>
                <a:lnTo>
                  <a:pt x="223242" y="17860"/>
                </a:lnTo>
                <a:lnTo>
                  <a:pt x="223242" y="8930"/>
                </a:lnTo>
                <a:lnTo>
                  <a:pt x="223242" y="0"/>
                </a:lnTo>
                <a:lnTo>
                  <a:pt x="214312" y="0"/>
                </a:lnTo>
                <a:lnTo>
                  <a:pt x="187523" y="0"/>
                </a:lnTo>
                <a:lnTo>
                  <a:pt x="160734" y="0"/>
                </a:lnTo>
                <a:lnTo>
                  <a:pt x="125015" y="8930"/>
                </a:lnTo>
                <a:lnTo>
                  <a:pt x="89297" y="17860"/>
                </a:lnTo>
                <a:lnTo>
                  <a:pt x="53578" y="26789"/>
                </a:lnTo>
                <a:lnTo>
                  <a:pt x="35718" y="35719"/>
                </a:lnTo>
                <a:lnTo>
                  <a:pt x="17859" y="44649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4" name="Freeform 87043"/>
          <p:cNvSpPr/>
          <p:nvPr/>
        </p:nvSpPr>
        <p:spPr bwMode="auto">
          <a:xfrm>
            <a:off x="8697515" y="1241227"/>
            <a:ext cx="276821" cy="241102"/>
          </a:xfrm>
          <a:custGeom>
            <a:avLst/>
            <a:gdLst/>
            <a:ahLst/>
            <a:cxnLst/>
            <a:rect l="0" t="0" r="0" b="0"/>
            <a:pathLst>
              <a:path w="276821" h="241102">
                <a:moveTo>
                  <a:pt x="276820" y="0"/>
                </a:moveTo>
                <a:lnTo>
                  <a:pt x="267890" y="8929"/>
                </a:lnTo>
                <a:lnTo>
                  <a:pt x="258961" y="17859"/>
                </a:lnTo>
                <a:lnTo>
                  <a:pt x="250031" y="35718"/>
                </a:lnTo>
                <a:lnTo>
                  <a:pt x="223242" y="53578"/>
                </a:lnTo>
                <a:lnTo>
                  <a:pt x="196453" y="80367"/>
                </a:lnTo>
                <a:lnTo>
                  <a:pt x="169664" y="107156"/>
                </a:lnTo>
                <a:lnTo>
                  <a:pt x="142875" y="133945"/>
                </a:lnTo>
                <a:lnTo>
                  <a:pt x="107156" y="151804"/>
                </a:lnTo>
                <a:lnTo>
                  <a:pt x="80367" y="178593"/>
                </a:lnTo>
                <a:lnTo>
                  <a:pt x="53578" y="196452"/>
                </a:lnTo>
                <a:lnTo>
                  <a:pt x="35719" y="214312"/>
                </a:lnTo>
                <a:lnTo>
                  <a:pt x="17859" y="232171"/>
                </a:lnTo>
                <a:lnTo>
                  <a:pt x="893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7" name="Freeform 87046"/>
          <p:cNvSpPr/>
          <p:nvPr/>
        </p:nvSpPr>
        <p:spPr bwMode="auto">
          <a:xfrm>
            <a:off x="8777882" y="1419820"/>
            <a:ext cx="187524" cy="98228"/>
          </a:xfrm>
          <a:custGeom>
            <a:avLst/>
            <a:gdLst/>
            <a:ahLst/>
            <a:cxnLst/>
            <a:rect l="0" t="0" r="0" b="0"/>
            <a:pathLst>
              <a:path w="187524" h="98228">
                <a:moveTo>
                  <a:pt x="17859" y="35719"/>
                </a:moveTo>
                <a:lnTo>
                  <a:pt x="17859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26789" y="89297"/>
                </a:lnTo>
                <a:lnTo>
                  <a:pt x="44648" y="98227"/>
                </a:lnTo>
                <a:lnTo>
                  <a:pt x="71438" y="98227"/>
                </a:lnTo>
                <a:lnTo>
                  <a:pt x="98227" y="89297"/>
                </a:lnTo>
                <a:lnTo>
                  <a:pt x="125016" y="80367"/>
                </a:lnTo>
                <a:lnTo>
                  <a:pt x="142875" y="71438"/>
                </a:lnTo>
                <a:lnTo>
                  <a:pt x="160734" y="62508"/>
                </a:lnTo>
                <a:lnTo>
                  <a:pt x="178594" y="53578"/>
                </a:lnTo>
                <a:lnTo>
                  <a:pt x="187523" y="44649"/>
                </a:lnTo>
                <a:lnTo>
                  <a:pt x="187523" y="35719"/>
                </a:lnTo>
                <a:lnTo>
                  <a:pt x="187523" y="26789"/>
                </a:lnTo>
                <a:lnTo>
                  <a:pt x="169664" y="17859"/>
                </a:lnTo>
                <a:lnTo>
                  <a:pt x="151805" y="8930"/>
                </a:lnTo>
                <a:lnTo>
                  <a:pt x="133945" y="8930"/>
                </a:lnTo>
                <a:lnTo>
                  <a:pt x="107156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8" name="Freeform 87047"/>
          <p:cNvSpPr/>
          <p:nvPr/>
        </p:nvSpPr>
        <p:spPr bwMode="auto">
          <a:xfrm>
            <a:off x="6429375" y="1946672"/>
            <a:ext cx="294681" cy="330399"/>
          </a:xfrm>
          <a:custGeom>
            <a:avLst/>
            <a:gdLst/>
            <a:ahLst/>
            <a:cxnLst/>
            <a:rect l="0" t="0" r="0" b="0"/>
            <a:pathLst>
              <a:path w="294681" h="330399">
                <a:moveTo>
                  <a:pt x="26789" y="178593"/>
                </a:moveTo>
                <a:lnTo>
                  <a:pt x="26789" y="187523"/>
                </a:lnTo>
                <a:lnTo>
                  <a:pt x="26789" y="196453"/>
                </a:lnTo>
                <a:lnTo>
                  <a:pt x="17859" y="205382"/>
                </a:lnTo>
                <a:lnTo>
                  <a:pt x="17859" y="22324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67890"/>
                </a:lnTo>
                <a:lnTo>
                  <a:pt x="8930" y="285750"/>
                </a:lnTo>
                <a:lnTo>
                  <a:pt x="8930" y="303609"/>
                </a:lnTo>
                <a:lnTo>
                  <a:pt x="8930" y="312539"/>
                </a:lnTo>
                <a:lnTo>
                  <a:pt x="8930" y="321468"/>
                </a:lnTo>
                <a:lnTo>
                  <a:pt x="17859" y="321468"/>
                </a:lnTo>
                <a:lnTo>
                  <a:pt x="17859" y="321468"/>
                </a:lnTo>
                <a:lnTo>
                  <a:pt x="17859" y="330398"/>
                </a:lnTo>
                <a:lnTo>
                  <a:pt x="17859" y="321468"/>
                </a:lnTo>
                <a:lnTo>
                  <a:pt x="17859" y="321468"/>
                </a:lnTo>
                <a:lnTo>
                  <a:pt x="17859" y="312539"/>
                </a:lnTo>
                <a:lnTo>
                  <a:pt x="8930" y="303609"/>
                </a:lnTo>
                <a:lnTo>
                  <a:pt x="8930" y="285750"/>
                </a:lnTo>
                <a:lnTo>
                  <a:pt x="8930" y="267890"/>
                </a:lnTo>
                <a:lnTo>
                  <a:pt x="0" y="250031"/>
                </a:lnTo>
                <a:lnTo>
                  <a:pt x="0" y="223242"/>
                </a:lnTo>
                <a:lnTo>
                  <a:pt x="0" y="205382"/>
                </a:lnTo>
                <a:lnTo>
                  <a:pt x="8930" y="178593"/>
                </a:lnTo>
                <a:lnTo>
                  <a:pt x="17859" y="151804"/>
                </a:lnTo>
                <a:lnTo>
                  <a:pt x="26789" y="125015"/>
                </a:lnTo>
                <a:lnTo>
                  <a:pt x="44648" y="98226"/>
                </a:lnTo>
                <a:lnTo>
                  <a:pt x="62508" y="71437"/>
                </a:lnTo>
                <a:lnTo>
                  <a:pt x="89297" y="44648"/>
                </a:lnTo>
                <a:lnTo>
                  <a:pt x="116086" y="26789"/>
                </a:lnTo>
                <a:lnTo>
                  <a:pt x="133945" y="8929"/>
                </a:lnTo>
                <a:lnTo>
                  <a:pt x="160734" y="0"/>
                </a:lnTo>
                <a:lnTo>
                  <a:pt x="187523" y="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8929"/>
                </a:lnTo>
                <a:lnTo>
                  <a:pt x="214313" y="26789"/>
                </a:lnTo>
                <a:lnTo>
                  <a:pt x="205383" y="35718"/>
                </a:lnTo>
                <a:lnTo>
                  <a:pt x="187523" y="53578"/>
                </a:lnTo>
                <a:lnTo>
                  <a:pt x="178594" y="71437"/>
                </a:lnTo>
                <a:lnTo>
                  <a:pt x="169664" y="89297"/>
                </a:lnTo>
                <a:lnTo>
                  <a:pt x="160734" y="98226"/>
                </a:lnTo>
                <a:lnTo>
                  <a:pt x="160734" y="107156"/>
                </a:lnTo>
                <a:lnTo>
                  <a:pt x="160734" y="125015"/>
                </a:lnTo>
                <a:lnTo>
                  <a:pt x="169664" y="133945"/>
                </a:lnTo>
                <a:lnTo>
                  <a:pt x="187523" y="142875"/>
                </a:lnTo>
                <a:lnTo>
                  <a:pt x="214313" y="160734"/>
                </a:lnTo>
                <a:lnTo>
                  <a:pt x="232172" y="169664"/>
                </a:lnTo>
                <a:lnTo>
                  <a:pt x="258961" y="187523"/>
                </a:lnTo>
                <a:lnTo>
                  <a:pt x="276820" y="196453"/>
                </a:lnTo>
                <a:lnTo>
                  <a:pt x="285750" y="214312"/>
                </a:lnTo>
                <a:lnTo>
                  <a:pt x="294680" y="223242"/>
                </a:lnTo>
                <a:lnTo>
                  <a:pt x="294680" y="241101"/>
                </a:lnTo>
                <a:lnTo>
                  <a:pt x="285750" y="250031"/>
                </a:lnTo>
                <a:lnTo>
                  <a:pt x="276820" y="258961"/>
                </a:lnTo>
                <a:lnTo>
                  <a:pt x="258961" y="267890"/>
                </a:lnTo>
                <a:lnTo>
                  <a:pt x="232172" y="276820"/>
                </a:lnTo>
                <a:lnTo>
                  <a:pt x="205383" y="285750"/>
                </a:lnTo>
                <a:lnTo>
                  <a:pt x="169664" y="294679"/>
                </a:lnTo>
                <a:lnTo>
                  <a:pt x="142875" y="294679"/>
                </a:lnTo>
                <a:lnTo>
                  <a:pt x="116086" y="294679"/>
                </a:lnTo>
                <a:lnTo>
                  <a:pt x="89297" y="294679"/>
                </a:lnTo>
                <a:lnTo>
                  <a:pt x="71438" y="294679"/>
                </a:lnTo>
                <a:lnTo>
                  <a:pt x="62508" y="294679"/>
                </a:lnTo>
                <a:lnTo>
                  <a:pt x="53578" y="285750"/>
                </a:lnTo>
                <a:lnTo>
                  <a:pt x="44648" y="285750"/>
                </a:lnTo>
                <a:lnTo>
                  <a:pt x="44648" y="276820"/>
                </a:lnTo>
                <a:lnTo>
                  <a:pt x="44648" y="276820"/>
                </a:lnTo>
                <a:lnTo>
                  <a:pt x="44648" y="267890"/>
                </a:lnTo>
                <a:lnTo>
                  <a:pt x="44648" y="2678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49" name="Freeform 87048"/>
          <p:cNvSpPr/>
          <p:nvPr/>
        </p:nvSpPr>
        <p:spPr bwMode="auto">
          <a:xfrm>
            <a:off x="6929438" y="2178844"/>
            <a:ext cx="196454" cy="133946"/>
          </a:xfrm>
          <a:custGeom>
            <a:avLst/>
            <a:gdLst/>
            <a:ahLst/>
            <a:cxnLst/>
            <a:rect l="0" t="0" r="0" b="0"/>
            <a:pathLst>
              <a:path w="196454" h="133946">
                <a:moveTo>
                  <a:pt x="26789" y="53578"/>
                </a:moveTo>
                <a:lnTo>
                  <a:pt x="17859" y="62507"/>
                </a:lnTo>
                <a:lnTo>
                  <a:pt x="17859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17859" y="116085"/>
                </a:lnTo>
                <a:lnTo>
                  <a:pt x="35718" y="125015"/>
                </a:lnTo>
                <a:lnTo>
                  <a:pt x="44648" y="133945"/>
                </a:lnTo>
                <a:lnTo>
                  <a:pt x="62507" y="133945"/>
                </a:lnTo>
                <a:lnTo>
                  <a:pt x="89296" y="133945"/>
                </a:lnTo>
                <a:lnTo>
                  <a:pt x="107156" y="125015"/>
                </a:lnTo>
                <a:lnTo>
                  <a:pt x="125015" y="116085"/>
                </a:lnTo>
                <a:lnTo>
                  <a:pt x="142875" y="107156"/>
                </a:lnTo>
                <a:lnTo>
                  <a:pt x="160734" y="89296"/>
                </a:lnTo>
                <a:lnTo>
                  <a:pt x="178593" y="71437"/>
                </a:lnTo>
                <a:lnTo>
                  <a:pt x="196453" y="53578"/>
                </a:lnTo>
                <a:lnTo>
                  <a:pt x="196453" y="35718"/>
                </a:lnTo>
                <a:lnTo>
                  <a:pt x="196453" y="17859"/>
                </a:lnTo>
                <a:lnTo>
                  <a:pt x="187523" y="8929"/>
                </a:lnTo>
                <a:lnTo>
                  <a:pt x="160734" y="0"/>
                </a:lnTo>
                <a:lnTo>
                  <a:pt x="133945" y="0"/>
                </a:lnTo>
                <a:lnTo>
                  <a:pt x="107156" y="0"/>
                </a:lnTo>
                <a:lnTo>
                  <a:pt x="80367" y="0"/>
                </a:lnTo>
                <a:lnTo>
                  <a:pt x="53578" y="8929"/>
                </a:lnTo>
                <a:lnTo>
                  <a:pt x="26789" y="17859"/>
                </a:lnTo>
                <a:lnTo>
                  <a:pt x="8929" y="2678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0" name="Freeform 87049"/>
          <p:cNvSpPr/>
          <p:nvPr/>
        </p:nvSpPr>
        <p:spPr bwMode="auto">
          <a:xfrm>
            <a:off x="7179469" y="2044898"/>
            <a:ext cx="223243" cy="348259"/>
          </a:xfrm>
          <a:custGeom>
            <a:avLst/>
            <a:gdLst/>
            <a:ahLst/>
            <a:cxnLst/>
            <a:rect l="0" t="0" r="0" b="0"/>
            <a:pathLst>
              <a:path w="223243" h="348259">
                <a:moveTo>
                  <a:pt x="223242" y="0"/>
                </a:moveTo>
                <a:lnTo>
                  <a:pt x="223242" y="0"/>
                </a:lnTo>
                <a:lnTo>
                  <a:pt x="214312" y="0"/>
                </a:lnTo>
                <a:lnTo>
                  <a:pt x="205383" y="0"/>
                </a:lnTo>
                <a:lnTo>
                  <a:pt x="187523" y="8930"/>
                </a:lnTo>
                <a:lnTo>
                  <a:pt x="169664" y="17860"/>
                </a:lnTo>
                <a:lnTo>
                  <a:pt x="142875" y="35719"/>
                </a:lnTo>
                <a:lnTo>
                  <a:pt x="116086" y="62508"/>
                </a:lnTo>
                <a:lnTo>
                  <a:pt x="98226" y="89297"/>
                </a:lnTo>
                <a:lnTo>
                  <a:pt x="71437" y="125016"/>
                </a:lnTo>
                <a:lnTo>
                  <a:pt x="53578" y="160735"/>
                </a:lnTo>
                <a:lnTo>
                  <a:pt x="35719" y="196453"/>
                </a:lnTo>
                <a:lnTo>
                  <a:pt x="26789" y="232172"/>
                </a:lnTo>
                <a:lnTo>
                  <a:pt x="17859" y="258961"/>
                </a:lnTo>
                <a:lnTo>
                  <a:pt x="8929" y="285750"/>
                </a:lnTo>
                <a:lnTo>
                  <a:pt x="8929" y="312539"/>
                </a:lnTo>
                <a:lnTo>
                  <a:pt x="0" y="330399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3" name="Freeform 87052"/>
          <p:cNvSpPr/>
          <p:nvPr/>
        </p:nvSpPr>
        <p:spPr bwMode="auto">
          <a:xfrm>
            <a:off x="7134820" y="2152054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35719" y="8930"/>
                </a:lnTo>
                <a:lnTo>
                  <a:pt x="62508" y="8930"/>
                </a:lnTo>
                <a:lnTo>
                  <a:pt x="98227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6" name="Freeform 87055"/>
          <p:cNvSpPr/>
          <p:nvPr/>
        </p:nvSpPr>
        <p:spPr bwMode="auto">
          <a:xfrm>
            <a:off x="7527727" y="2035969"/>
            <a:ext cx="330399" cy="285751"/>
          </a:xfrm>
          <a:custGeom>
            <a:avLst/>
            <a:gdLst/>
            <a:ahLst/>
            <a:cxnLst/>
            <a:rect l="0" t="0" r="0" b="0"/>
            <a:pathLst>
              <a:path w="330399" h="285751">
                <a:moveTo>
                  <a:pt x="35718" y="35718"/>
                </a:moveTo>
                <a:lnTo>
                  <a:pt x="35718" y="35718"/>
                </a:lnTo>
                <a:lnTo>
                  <a:pt x="44648" y="26789"/>
                </a:lnTo>
                <a:lnTo>
                  <a:pt x="53578" y="26789"/>
                </a:lnTo>
                <a:lnTo>
                  <a:pt x="80367" y="17859"/>
                </a:lnTo>
                <a:lnTo>
                  <a:pt x="98226" y="8929"/>
                </a:lnTo>
                <a:lnTo>
                  <a:pt x="133945" y="8929"/>
                </a:lnTo>
                <a:lnTo>
                  <a:pt x="169664" y="0"/>
                </a:lnTo>
                <a:lnTo>
                  <a:pt x="205382" y="0"/>
                </a:lnTo>
                <a:lnTo>
                  <a:pt x="232171" y="8929"/>
                </a:lnTo>
                <a:lnTo>
                  <a:pt x="250031" y="8929"/>
                </a:lnTo>
                <a:lnTo>
                  <a:pt x="267890" y="8929"/>
                </a:lnTo>
                <a:lnTo>
                  <a:pt x="276820" y="17859"/>
                </a:lnTo>
                <a:lnTo>
                  <a:pt x="267890" y="26789"/>
                </a:lnTo>
                <a:lnTo>
                  <a:pt x="267890" y="44648"/>
                </a:lnTo>
                <a:lnTo>
                  <a:pt x="250031" y="62507"/>
                </a:lnTo>
                <a:lnTo>
                  <a:pt x="232171" y="80367"/>
                </a:lnTo>
                <a:lnTo>
                  <a:pt x="214312" y="98226"/>
                </a:lnTo>
                <a:lnTo>
                  <a:pt x="187523" y="116085"/>
                </a:lnTo>
                <a:lnTo>
                  <a:pt x="160734" y="133945"/>
                </a:lnTo>
                <a:lnTo>
                  <a:pt x="133945" y="160734"/>
                </a:lnTo>
                <a:lnTo>
                  <a:pt x="107156" y="178593"/>
                </a:lnTo>
                <a:lnTo>
                  <a:pt x="80367" y="196453"/>
                </a:lnTo>
                <a:lnTo>
                  <a:pt x="62507" y="214312"/>
                </a:lnTo>
                <a:lnTo>
                  <a:pt x="35718" y="223242"/>
                </a:lnTo>
                <a:lnTo>
                  <a:pt x="17859" y="241101"/>
                </a:lnTo>
                <a:lnTo>
                  <a:pt x="8929" y="250031"/>
                </a:lnTo>
                <a:lnTo>
                  <a:pt x="0" y="267890"/>
                </a:lnTo>
                <a:lnTo>
                  <a:pt x="0" y="267890"/>
                </a:lnTo>
                <a:lnTo>
                  <a:pt x="0" y="276820"/>
                </a:lnTo>
                <a:lnTo>
                  <a:pt x="8929" y="285750"/>
                </a:lnTo>
                <a:lnTo>
                  <a:pt x="26789" y="285750"/>
                </a:lnTo>
                <a:lnTo>
                  <a:pt x="53578" y="285750"/>
                </a:lnTo>
                <a:lnTo>
                  <a:pt x="80367" y="285750"/>
                </a:lnTo>
                <a:lnTo>
                  <a:pt x="116086" y="285750"/>
                </a:lnTo>
                <a:lnTo>
                  <a:pt x="160734" y="285750"/>
                </a:lnTo>
                <a:lnTo>
                  <a:pt x="196453" y="285750"/>
                </a:lnTo>
                <a:lnTo>
                  <a:pt x="223242" y="285750"/>
                </a:lnTo>
                <a:lnTo>
                  <a:pt x="258961" y="276820"/>
                </a:lnTo>
                <a:lnTo>
                  <a:pt x="285750" y="276820"/>
                </a:lnTo>
                <a:lnTo>
                  <a:pt x="303609" y="276820"/>
                </a:lnTo>
                <a:lnTo>
                  <a:pt x="321468" y="276820"/>
                </a:lnTo>
                <a:lnTo>
                  <a:pt x="321468" y="276820"/>
                </a:lnTo>
                <a:lnTo>
                  <a:pt x="330398" y="276820"/>
                </a:lnTo>
                <a:lnTo>
                  <a:pt x="330398" y="285750"/>
                </a:lnTo>
                <a:lnTo>
                  <a:pt x="330398" y="285750"/>
                </a:lnTo>
                <a:lnTo>
                  <a:pt x="330398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7" name="Freeform 87056"/>
          <p:cNvSpPr/>
          <p:nvPr/>
        </p:nvSpPr>
        <p:spPr bwMode="auto">
          <a:xfrm>
            <a:off x="8188523" y="1964531"/>
            <a:ext cx="116087" cy="392907"/>
          </a:xfrm>
          <a:custGeom>
            <a:avLst/>
            <a:gdLst/>
            <a:ahLst/>
            <a:cxnLst/>
            <a:rect l="0" t="0" r="0" b="0"/>
            <a:pathLst>
              <a:path w="116087" h="392907">
                <a:moveTo>
                  <a:pt x="116086" y="0"/>
                </a:moveTo>
                <a:lnTo>
                  <a:pt x="107156" y="0"/>
                </a:lnTo>
                <a:lnTo>
                  <a:pt x="107156" y="8930"/>
                </a:lnTo>
                <a:lnTo>
                  <a:pt x="107156" y="17859"/>
                </a:lnTo>
                <a:lnTo>
                  <a:pt x="98226" y="44648"/>
                </a:lnTo>
                <a:lnTo>
                  <a:pt x="98226" y="62508"/>
                </a:lnTo>
                <a:lnTo>
                  <a:pt x="80367" y="98227"/>
                </a:lnTo>
                <a:lnTo>
                  <a:pt x="71437" y="125016"/>
                </a:lnTo>
                <a:lnTo>
                  <a:pt x="62507" y="151805"/>
                </a:lnTo>
                <a:lnTo>
                  <a:pt x="53578" y="187523"/>
                </a:lnTo>
                <a:lnTo>
                  <a:pt x="44648" y="214313"/>
                </a:lnTo>
                <a:lnTo>
                  <a:pt x="35718" y="250031"/>
                </a:lnTo>
                <a:lnTo>
                  <a:pt x="26789" y="276820"/>
                </a:lnTo>
                <a:lnTo>
                  <a:pt x="17859" y="294680"/>
                </a:lnTo>
                <a:lnTo>
                  <a:pt x="17859" y="321469"/>
                </a:lnTo>
                <a:lnTo>
                  <a:pt x="8929" y="339328"/>
                </a:lnTo>
                <a:lnTo>
                  <a:pt x="0" y="357188"/>
                </a:lnTo>
                <a:lnTo>
                  <a:pt x="0" y="375047"/>
                </a:lnTo>
                <a:lnTo>
                  <a:pt x="0" y="383977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8" name="Freeform 87057"/>
          <p:cNvSpPr/>
          <p:nvPr/>
        </p:nvSpPr>
        <p:spPr bwMode="auto">
          <a:xfrm>
            <a:off x="8304609" y="2027039"/>
            <a:ext cx="258962" cy="276821"/>
          </a:xfrm>
          <a:custGeom>
            <a:avLst/>
            <a:gdLst/>
            <a:ahLst/>
            <a:cxnLst/>
            <a:rect l="0" t="0" r="0" b="0"/>
            <a:pathLst>
              <a:path w="258962" h="276821">
                <a:moveTo>
                  <a:pt x="160734" y="8930"/>
                </a:moveTo>
                <a:lnTo>
                  <a:pt x="151804" y="8930"/>
                </a:lnTo>
                <a:lnTo>
                  <a:pt x="151804" y="8930"/>
                </a:lnTo>
                <a:lnTo>
                  <a:pt x="151804" y="17859"/>
                </a:lnTo>
                <a:lnTo>
                  <a:pt x="142875" y="26789"/>
                </a:lnTo>
                <a:lnTo>
                  <a:pt x="133945" y="44648"/>
                </a:lnTo>
                <a:lnTo>
                  <a:pt x="116086" y="62508"/>
                </a:lnTo>
                <a:lnTo>
                  <a:pt x="98226" y="80367"/>
                </a:lnTo>
                <a:lnTo>
                  <a:pt x="80367" y="116086"/>
                </a:lnTo>
                <a:lnTo>
                  <a:pt x="62507" y="142875"/>
                </a:lnTo>
                <a:lnTo>
                  <a:pt x="44648" y="169664"/>
                </a:lnTo>
                <a:lnTo>
                  <a:pt x="26789" y="196453"/>
                </a:lnTo>
                <a:lnTo>
                  <a:pt x="17859" y="223242"/>
                </a:lnTo>
                <a:lnTo>
                  <a:pt x="8929" y="241101"/>
                </a:lnTo>
                <a:lnTo>
                  <a:pt x="8929" y="250031"/>
                </a:lnTo>
                <a:lnTo>
                  <a:pt x="8929" y="267890"/>
                </a:lnTo>
                <a:lnTo>
                  <a:pt x="17859" y="276820"/>
                </a:lnTo>
                <a:lnTo>
                  <a:pt x="26789" y="276820"/>
                </a:lnTo>
                <a:lnTo>
                  <a:pt x="53578" y="276820"/>
                </a:lnTo>
                <a:lnTo>
                  <a:pt x="71437" y="267890"/>
                </a:lnTo>
                <a:lnTo>
                  <a:pt x="89296" y="250031"/>
                </a:lnTo>
                <a:lnTo>
                  <a:pt x="125015" y="223242"/>
                </a:lnTo>
                <a:lnTo>
                  <a:pt x="151804" y="205383"/>
                </a:lnTo>
                <a:lnTo>
                  <a:pt x="187523" y="169664"/>
                </a:lnTo>
                <a:lnTo>
                  <a:pt x="214312" y="142875"/>
                </a:lnTo>
                <a:lnTo>
                  <a:pt x="232171" y="116086"/>
                </a:lnTo>
                <a:lnTo>
                  <a:pt x="250031" y="89297"/>
                </a:lnTo>
                <a:lnTo>
                  <a:pt x="258961" y="62508"/>
                </a:lnTo>
                <a:lnTo>
                  <a:pt x="258961" y="44648"/>
                </a:lnTo>
                <a:lnTo>
                  <a:pt x="250031" y="26789"/>
                </a:lnTo>
                <a:lnTo>
                  <a:pt x="232171" y="8930"/>
                </a:lnTo>
                <a:lnTo>
                  <a:pt x="205382" y="0"/>
                </a:lnTo>
                <a:lnTo>
                  <a:pt x="178593" y="0"/>
                </a:lnTo>
                <a:lnTo>
                  <a:pt x="151804" y="0"/>
                </a:lnTo>
                <a:lnTo>
                  <a:pt x="116086" y="8930"/>
                </a:lnTo>
                <a:lnTo>
                  <a:pt x="89296" y="26789"/>
                </a:lnTo>
                <a:lnTo>
                  <a:pt x="62507" y="44648"/>
                </a:lnTo>
                <a:lnTo>
                  <a:pt x="35718" y="62508"/>
                </a:lnTo>
                <a:lnTo>
                  <a:pt x="17859" y="89297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59" name="Freeform 87058"/>
          <p:cNvSpPr/>
          <p:nvPr/>
        </p:nvSpPr>
        <p:spPr bwMode="auto">
          <a:xfrm>
            <a:off x="8545710" y="2027039"/>
            <a:ext cx="321470" cy="303610"/>
          </a:xfrm>
          <a:custGeom>
            <a:avLst/>
            <a:gdLst/>
            <a:ahLst/>
            <a:cxnLst/>
            <a:rect l="0" t="0" r="0" b="0"/>
            <a:pathLst>
              <a:path w="321470" h="303610">
                <a:moveTo>
                  <a:pt x="107156" y="71437"/>
                </a:moveTo>
                <a:lnTo>
                  <a:pt x="107156" y="80367"/>
                </a:lnTo>
                <a:lnTo>
                  <a:pt x="98227" y="89297"/>
                </a:lnTo>
                <a:lnTo>
                  <a:pt x="80367" y="107156"/>
                </a:lnTo>
                <a:lnTo>
                  <a:pt x="71438" y="133945"/>
                </a:lnTo>
                <a:lnTo>
                  <a:pt x="53578" y="169664"/>
                </a:lnTo>
                <a:lnTo>
                  <a:pt x="35719" y="196453"/>
                </a:lnTo>
                <a:lnTo>
                  <a:pt x="26789" y="223242"/>
                </a:lnTo>
                <a:lnTo>
                  <a:pt x="26789" y="250031"/>
                </a:lnTo>
                <a:lnTo>
                  <a:pt x="26789" y="267890"/>
                </a:lnTo>
                <a:lnTo>
                  <a:pt x="35719" y="285750"/>
                </a:lnTo>
                <a:lnTo>
                  <a:pt x="44649" y="294680"/>
                </a:lnTo>
                <a:lnTo>
                  <a:pt x="62508" y="303609"/>
                </a:lnTo>
                <a:lnTo>
                  <a:pt x="89297" y="303609"/>
                </a:lnTo>
                <a:lnTo>
                  <a:pt x="116086" y="303609"/>
                </a:lnTo>
                <a:lnTo>
                  <a:pt x="142875" y="294680"/>
                </a:lnTo>
                <a:lnTo>
                  <a:pt x="169664" y="276820"/>
                </a:lnTo>
                <a:lnTo>
                  <a:pt x="196453" y="250031"/>
                </a:lnTo>
                <a:lnTo>
                  <a:pt x="232172" y="223242"/>
                </a:lnTo>
                <a:lnTo>
                  <a:pt x="258961" y="196453"/>
                </a:lnTo>
                <a:lnTo>
                  <a:pt x="285750" y="169664"/>
                </a:lnTo>
                <a:lnTo>
                  <a:pt x="303610" y="133945"/>
                </a:lnTo>
                <a:lnTo>
                  <a:pt x="312539" y="107156"/>
                </a:lnTo>
                <a:lnTo>
                  <a:pt x="321469" y="80367"/>
                </a:lnTo>
                <a:lnTo>
                  <a:pt x="312539" y="62508"/>
                </a:lnTo>
                <a:lnTo>
                  <a:pt x="294680" y="35719"/>
                </a:lnTo>
                <a:lnTo>
                  <a:pt x="276820" y="17859"/>
                </a:lnTo>
                <a:lnTo>
                  <a:pt x="250031" y="8930"/>
                </a:lnTo>
                <a:lnTo>
                  <a:pt x="214313" y="0"/>
                </a:lnTo>
                <a:lnTo>
                  <a:pt x="178594" y="0"/>
                </a:lnTo>
                <a:lnTo>
                  <a:pt x="142875" y="0"/>
                </a:lnTo>
                <a:lnTo>
                  <a:pt x="107156" y="8930"/>
                </a:lnTo>
                <a:lnTo>
                  <a:pt x="71438" y="26789"/>
                </a:lnTo>
                <a:lnTo>
                  <a:pt x="44649" y="53578"/>
                </a:lnTo>
                <a:lnTo>
                  <a:pt x="1786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60" name="Freeform 87059"/>
          <p:cNvSpPr/>
          <p:nvPr/>
        </p:nvSpPr>
        <p:spPr bwMode="auto">
          <a:xfrm>
            <a:off x="8768952" y="1910953"/>
            <a:ext cx="285751" cy="169665"/>
          </a:xfrm>
          <a:custGeom>
            <a:avLst/>
            <a:gdLst/>
            <a:ahLst/>
            <a:cxnLst/>
            <a:rect l="0" t="0" r="0" b="0"/>
            <a:pathLst>
              <a:path w="285751" h="169665">
                <a:moveTo>
                  <a:pt x="169664" y="80367"/>
                </a:moveTo>
                <a:lnTo>
                  <a:pt x="169664" y="80367"/>
                </a:lnTo>
                <a:lnTo>
                  <a:pt x="160735" y="80367"/>
                </a:lnTo>
                <a:lnTo>
                  <a:pt x="151805" y="89297"/>
                </a:lnTo>
                <a:lnTo>
                  <a:pt x="142875" y="98226"/>
                </a:lnTo>
                <a:lnTo>
                  <a:pt x="133946" y="107156"/>
                </a:lnTo>
                <a:lnTo>
                  <a:pt x="133946" y="116086"/>
                </a:lnTo>
                <a:lnTo>
                  <a:pt x="142875" y="116086"/>
                </a:lnTo>
                <a:lnTo>
                  <a:pt x="151805" y="125016"/>
                </a:lnTo>
                <a:lnTo>
                  <a:pt x="169664" y="125016"/>
                </a:lnTo>
                <a:lnTo>
                  <a:pt x="187524" y="116086"/>
                </a:lnTo>
                <a:lnTo>
                  <a:pt x="205383" y="107156"/>
                </a:lnTo>
                <a:lnTo>
                  <a:pt x="232172" y="98226"/>
                </a:lnTo>
                <a:lnTo>
                  <a:pt x="250032" y="80367"/>
                </a:lnTo>
                <a:lnTo>
                  <a:pt x="267891" y="71437"/>
                </a:lnTo>
                <a:lnTo>
                  <a:pt x="276821" y="53578"/>
                </a:lnTo>
                <a:lnTo>
                  <a:pt x="285750" y="35719"/>
                </a:lnTo>
                <a:lnTo>
                  <a:pt x="285750" y="17859"/>
                </a:lnTo>
                <a:lnTo>
                  <a:pt x="285750" y="8930"/>
                </a:lnTo>
                <a:lnTo>
                  <a:pt x="267891" y="0"/>
                </a:lnTo>
                <a:lnTo>
                  <a:pt x="241102" y="0"/>
                </a:lnTo>
                <a:lnTo>
                  <a:pt x="214313" y="0"/>
                </a:lnTo>
                <a:lnTo>
                  <a:pt x="178594" y="17859"/>
                </a:lnTo>
                <a:lnTo>
                  <a:pt x="142875" y="35719"/>
                </a:lnTo>
                <a:lnTo>
                  <a:pt x="98227" y="53578"/>
                </a:lnTo>
                <a:lnTo>
                  <a:pt x="62508" y="80367"/>
                </a:lnTo>
                <a:lnTo>
                  <a:pt x="35719" y="98226"/>
                </a:lnTo>
                <a:lnTo>
                  <a:pt x="1786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61" name="Freeform 87060"/>
          <p:cNvSpPr/>
          <p:nvPr/>
        </p:nvSpPr>
        <p:spPr bwMode="auto">
          <a:xfrm>
            <a:off x="8679655" y="2000250"/>
            <a:ext cx="428626" cy="375048"/>
          </a:xfrm>
          <a:custGeom>
            <a:avLst/>
            <a:gdLst/>
            <a:ahLst/>
            <a:cxnLst/>
            <a:rect l="0" t="0" r="0" b="0"/>
            <a:pathLst>
              <a:path w="428626" h="375048">
                <a:moveTo>
                  <a:pt x="428625" y="0"/>
                </a:moveTo>
                <a:lnTo>
                  <a:pt x="428625" y="8929"/>
                </a:lnTo>
                <a:lnTo>
                  <a:pt x="410766" y="26789"/>
                </a:lnTo>
                <a:lnTo>
                  <a:pt x="392907" y="53578"/>
                </a:lnTo>
                <a:lnTo>
                  <a:pt x="366118" y="89297"/>
                </a:lnTo>
                <a:lnTo>
                  <a:pt x="321469" y="125015"/>
                </a:lnTo>
                <a:lnTo>
                  <a:pt x="285750" y="160734"/>
                </a:lnTo>
                <a:lnTo>
                  <a:pt x="241102" y="196453"/>
                </a:lnTo>
                <a:lnTo>
                  <a:pt x="187524" y="232172"/>
                </a:lnTo>
                <a:lnTo>
                  <a:pt x="142875" y="258961"/>
                </a:lnTo>
                <a:lnTo>
                  <a:pt x="98227" y="294679"/>
                </a:lnTo>
                <a:lnTo>
                  <a:pt x="62508" y="321469"/>
                </a:lnTo>
                <a:lnTo>
                  <a:pt x="26790" y="348258"/>
                </a:lnTo>
                <a:lnTo>
                  <a:pt x="8930" y="366117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62" name="Freeform 87061"/>
          <p:cNvSpPr/>
          <p:nvPr/>
        </p:nvSpPr>
        <p:spPr bwMode="auto">
          <a:xfrm>
            <a:off x="8777882" y="2312789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98227" y="0"/>
                </a:moveTo>
                <a:lnTo>
                  <a:pt x="89297" y="8930"/>
                </a:lnTo>
                <a:lnTo>
                  <a:pt x="71438" y="17859"/>
                </a:lnTo>
                <a:lnTo>
                  <a:pt x="53578" y="35719"/>
                </a:lnTo>
                <a:lnTo>
                  <a:pt x="26789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063" name="Freeform 87062"/>
          <p:cNvSpPr/>
          <p:nvPr/>
        </p:nvSpPr>
        <p:spPr bwMode="auto">
          <a:xfrm>
            <a:off x="8804671" y="2294929"/>
            <a:ext cx="178595" cy="107158"/>
          </a:xfrm>
          <a:custGeom>
            <a:avLst/>
            <a:gdLst/>
            <a:ahLst/>
            <a:cxnLst/>
            <a:rect l="0" t="0" r="0" b="0"/>
            <a:pathLst>
              <a:path w="178595" h="107158">
                <a:moveTo>
                  <a:pt x="98227" y="17860"/>
                </a:moveTo>
                <a:lnTo>
                  <a:pt x="98227" y="17860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80367" y="17860"/>
                </a:lnTo>
                <a:lnTo>
                  <a:pt x="71438" y="26790"/>
                </a:lnTo>
                <a:lnTo>
                  <a:pt x="44649" y="35719"/>
                </a:lnTo>
                <a:lnTo>
                  <a:pt x="26789" y="53579"/>
                </a:lnTo>
                <a:lnTo>
                  <a:pt x="893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17859" y="107157"/>
                </a:lnTo>
                <a:lnTo>
                  <a:pt x="26789" y="107157"/>
                </a:lnTo>
                <a:lnTo>
                  <a:pt x="53578" y="107157"/>
                </a:lnTo>
                <a:lnTo>
                  <a:pt x="71438" y="98227"/>
                </a:lnTo>
                <a:lnTo>
                  <a:pt x="98227" y="80368"/>
                </a:lnTo>
                <a:lnTo>
                  <a:pt x="133945" y="71438"/>
                </a:lnTo>
                <a:lnTo>
                  <a:pt x="151805" y="53579"/>
                </a:lnTo>
                <a:lnTo>
                  <a:pt x="169664" y="35719"/>
                </a:lnTo>
                <a:lnTo>
                  <a:pt x="178594" y="17860"/>
                </a:lnTo>
                <a:lnTo>
                  <a:pt x="169664" y="8930"/>
                </a:lnTo>
                <a:lnTo>
                  <a:pt x="160734" y="8930"/>
                </a:lnTo>
                <a:lnTo>
                  <a:pt x="142875" y="0"/>
                </a:lnTo>
                <a:lnTo>
                  <a:pt x="107156" y="8930"/>
                </a:lnTo>
                <a:lnTo>
                  <a:pt x="80367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51" grpId="0"/>
      <p:bldP spid="87052" grpId="0"/>
      <p:bldP spid="8705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187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36AC2C-F104-4683-AC18-087FB15D1864}"/>
              </a:ext>
            </a:extLst>
          </p:cNvPr>
          <p:cNvSpPr/>
          <p:nvPr/>
        </p:nvSpPr>
        <p:spPr>
          <a:xfrm>
            <a:off x="7733595" y="1289470"/>
            <a:ext cx="202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DF = </a:t>
            </a:r>
            <a:r>
              <a:rPr lang="en-GB" sz="2000" b="1" u="sng" dirty="0"/>
              <a:t>	  A       </a:t>
            </a:r>
            <a:r>
              <a:rPr lang="en-GB" sz="2000" b="1" dirty="0"/>
              <a:t>	</a:t>
            </a:r>
          </a:p>
          <a:p>
            <a:pPr marL="0" indent="0">
              <a:buNone/>
            </a:pPr>
            <a:r>
              <a:rPr lang="en-GB" sz="2800" b="1" dirty="0"/>
              <a:t>         (1+r) </a:t>
            </a:r>
            <a:r>
              <a:rPr lang="en-GB" sz="3600" b="1" baseline="30000" dirty="0"/>
              <a:t>n</a:t>
            </a:r>
            <a:endParaRPr lang="en-GB" sz="2800" b="1" baseline="30000" dirty="0"/>
          </a:p>
        </p:txBody>
      </p:sp>
      <p:sp>
        <p:nvSpPr>
          <p:cNvPr id="3" name="Freeform 2"/>
          <p:cNvSpPr/>
          <p:nvPr/>
        </p:nvSpPr>
        <p:spPr bwMode="auto">
          <a:xfrm>
            <a:off x="571500" y="705445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26789" y="893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1608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5180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8930" y="267891"/>
                </a:lnTo>
                <a:lnTo>
                  <a:pt x="17859" y="267891"/>
                </a:lnTo>
                <a:lnTo>
                  <a:pt x="8930" y="267891"/>
                </a:lnTo>
                <a:lnTo>
                  <a:pt x="8930" y="276821"/>
                </a:lnTo>
                <a:lnTo>
                  <a:pt x="8930" y="28575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94680" y="1035844"/>
            <a:ext cx="562571" cy="26790"/>
          </a:xfrm>
          <a:custGeom>
            <a:avLst/>
            <a:gdLst/>
            <a:ahLst/>
            <a:cxnLst/>
            <a:rect l="0" t="0" r="0" b="0"/>
            <a:pathLst>
              <a:path w="562571" h="26790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80367" y="17859"/>
                </a:lnTo>
                <a:lnTo>
                  <a:pt x="116086" y="17859"/>
                </a:lnTo>
                <a:lnTo>
                  <a:pt x="151804" y="17859"/>
                </a:lnTo>
                <a:lnTo>
                  <a:pt x="187523" y="17859"/>
                </a:lnTo>
                <a:lnTo>
                  <a:pt x="223242" y="17859"/>
                </a:lnTo>
                <a:lnTo>
                  <a:pt x="258961" y="8929"/>
                </a:lnTo>
                <a:lnTo>
                  <a:pt x="294679" y="8929"/>
                </a:lnTo>
                <a:lnTo>
                  <a:pt x="330398" y="8929"/>
                </a:lnTo>
                <a:lnTo>
                  <a:pt x="366117" y="8929"/>
                </a:lnTo>
                <a:lnTo>
                  <a:pt x="401836" y="0"/>
                </a:lnTo>
                <a:lnTo>
                  <a:pt x="437554" y="0"/>
                </a:lnTo>
                <a:lnTo>
                  <a:pt x="464344" y="0"/>
                </a:lnTo>
                <a:lnTo>
                  <a:pt x="482203" y="0"/>
                </a:lnTo>
                <a:lnTo>
                  <a:pt x="508992" y="0"/>
                </a:lnTo>
                <a:lnTo>
                  <a:pt x="526851" y="0"/>
                </a:lnTo>
                <a:lnTo>
                  <a:pt x="544711" y="0"/>
                </a:lnTo>
                <a:lnTo>
                  <a:pt x="553640" y="0"/>
                </a:lnTo>
                <a:lnTo>
                  <a:pt x="562570" y="0"/>
                </a:lnTo>
                <a:lnTo>
                  <a:pt x="562570" y="0"/>
                </a:lnTo>
                <a:lnTo>
                  <a:pt x="56257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48258" y="1151930"/>
            <a:ext cx="8931" cy="241102"/>
          </a:xfrm>
          <a:custGeom>
            <a:avLst/>
            <a:gdLst/>
            <a:ahLst/>
            <a:cxnLst/>
            <a:rect l="0" t="0" r="0" b="0"/>
            <a:pathLst>
              <a:path w="8931" h="24110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23242"/>
                </a:lnTo>
                <a:lnTo>
                  <a:pt x="0" y="232172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35781" y="1169789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1786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46484" y="1196578"/>
            <a:ext cx="151806" cy="44650"/>
          </a:xfrm>
          <a:custGeom>
            <a:avLst/>
            <a:gdLst/>
            <a:ahLst/>
            <a:cxnLst/>
            <a:rect l="0" t="0" r="0" b="0"/>
            <a:pathLst>
              <a:path w="151806" h="44650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35719" y="26789"/>
                </a:lnTo>
                <a:lnTo>
                  <a:pt x="62508" y="26789"/>
                </a:lnTo>
                <a:lnTo>
                  <a:pt x="89297" y="17859"/>
                </a:lnTo>
                <a:lnTo>
                  <a:pt x="107157" y="17859"/>
                </a:lnTo>
                <a:lnTo>
                  <a:pt x="133946" y="8930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51867" y="1160859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26789" y="2678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71438"/>
                </a:lnTo>
                <a:lnTo>
                  <a:pt x="17860" y="89297"/>
                </a:lnTo>
                <a:lnTo>
                  <a:pt x="1786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7"/>
                </a:lnTo>
                <a:lnTo>
                  <a:pt x="0" y="89297"/>
                </a:lnTo>
                <a:lnTo>
                  <a:pt x="8930" y="71438"/>
                </a:lnTo>
                <a:lnTo>
                  <a:pt x="8930" y="62508"/>
                </a:lnTo>
                <a:lnTo>
                  <a:pt x="8930" y="44649"/>
                </a:lnTo>
                <a:lnTo>
                  <a:pt x="17860" y="35719"/>
                </a:lnTo>
                <a:lnTo>
                  <a:pt x="17860" y="26789"/>
                </a:lnTo>
                <a:lnTo>
                  <a:pt x="17860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8930"/>
                </a:lnTo>
                <a:lnTo>
                  <a:pt x="133946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23305" y="1035844"/>
            <a:ext cx="196454" cy="321470"/>
          </a:xfrm>
          <a:custGeom>
            <a:avLst/>
            <a:gdLst/>
            <a:ahLst/>
            <a:cxnLst/>
            <a:rect l="0" t="0" r="0" b="0"/>
            <a:pathLst>
              <a:path w="196454" h="321470">
                <a:moveTo>
                  <a:pt x="107156" y="0"/>
                </a:moveTo>
                <a:lnTo>
                  <a:pt x="107156" y="0"/>
                </a:lnTo>
                <a:lnTo>
                  <a:pt x="116086" y="8929"/>
                </a:lnTo>
                <a:lnTo>
                  <a:pt x="125015" y="8929"/>
                </a:lnTo>
                <a:lnTo>
                  <a:pt x="142875" y="26789"/>
                </a:lnTo>
                <a:lnTo>
                  <a:pt x="160734" y="44648"/>
                </a:lnTo>
                <a:lnTo>
                  <a:pt x="178594" y="62507"/>
                </a:lnTo>
                <a:lnTo>
                  <a:pt x="187523" y="98226"/>
                </a:lnTo>
                <a:lnTo>
                  <a:pt x="196453" y="116086"/>
                </a:lnTo>
                <a:lnTo>
                  <a:pt x="196453" y="151804"/>
                </a:lnTo>
                <a:lnTo>
                  <a:pt x="178594" y="178593"/>
                </a:lnTo>
                <a:lnTo>
                  <a:pt x="160734" y="205383"/>
                </a:lnTo>
                <a:lnTo>
                  <a:pt x="142875" y="223242"/>
                </a:lnTo>
                <a:lnTo>
                  <a:pt x="125015" y="250031"/>
                </a:lnTo>
                <a:lnTo>
                  <a:pt x="107156" y="267890"/>
                </a:lnTo>
                <a:lnTo>
                  <a:pt x="80367" y="276820"/>
                </a:lnTo>
                <a:lnTo>
                  <a:pt x="62508" y="294679"/>
                </a:lnTo>
                <a:lnTo>
                  <a:pt x="35719" y="303609"/>
                </a:lnTo>
                <a:lnTo>
                  <a:pt x="8929" y="31253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60734" y="1044773"/>
            <a:ext cx="160736" cy="357189"/>
          </a:xfrm>
          <a:custGeom>
            <a:avLst/>
            <a:gdLst/>
            <a:ahLst/>
            <a:cxnLst/>
            <a:rect l="0" t="0" r="0" b="0"/>
            <a:pathLst>
              <a:path w="160736" h="357189">
                <a:moveTo>
                  <a:pt x="151805" y="0"/>
                </a:moveTo>
                <a:lnTo>
                  <a:pt x="151805" y="0"/>
                </a:lnTo>
                <a:lnTo>
                  <a:pt x="142875" y="8930"/>
                </a:lnTo>
                <a:lnTo>
                  <a:pt x="133946" y="17860"/>
                </a:lnTo>
                <a:lnTo>
                  <a:pt x="116086" y="35719"/>
                </a:lnTo>
                <a:lnTo>
                  <a:pt x="98227" y="62508"/>
                </a:lnTo>
                <a:lnTo>
                  <a:pt x="71438" y="89297"/>
                </a:lnTo>
                <a:lnTo>
                  <a:pt x="53579" y="116086"/>
                </a:lnTo>
                <a:lnTo>
                  <a:pt x="26790" y="151805"/>
                </a:lnTo>
                <a:lnTo>
                  <a:pt x="8930" y="187524"/>
                </a:lnTo>
                <a:lnTo>
                  <a:pt x="0" y="223243"/>
                </a:lnTo>
                <a:lnTo>
                  <a:pt x="0" y="250032"/>
                </a:lnTo>
                <a:lnTo>
                  <a:pt x="8930" y="276821"/>
                </a:lnTo>
                <a:lnTo>
                  <a:pt x="17860" y="303610"/>
                </a:lnTo>
                <a:lnTo>
                  <a:pt x="44649" y="321469"/>
                </a:lnTo>
                <a:lnTo>
                  <a:pt x="71438" y="339329"/>
                </a:lnTo>
                <a:lnTo>
                  <a:pt x="107157" y="348258"/>
                </a:lnTo>
                <a:lnTo>
                  <a:pt x="133946" y="348258"/>
                </a:lnTo>
                <a:lnTo>
                  <a:pt x="160735" y="357188"/>
                </a:lnTo>
                <a:lnTo>
                  <a:pt x="160735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035844" y="982266"/>
            <a:ext cx="160735" cy="107157"/>
          </a:xfrm>
          <a:custGeom>
            <a:avLst/>
            <a:gdLst/>
            <a:ahLst/>
            <a:cxnLst/>
            <a:rect l="0" t="0" r="0" b="0"/>
            <a:pathLst>
              <a:path w="160735" h="107157">
                <a:moveTo>
                  <a:pt x="26789" y="26789"/>
                </a:moveTo>
                <a:lnTo>
                  <a:pt x="17859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8930" y="89296"/>
                </a:lnTo>
                <a:lnTo>
                  <a:pt x="8930" y="71437"/>
                </a:lnTo>
                <a:lnTo>
                  <a:pt x="17859" y="62507"/>
                </a:lnTo>
                <a:lnTo>
                  <a:pt x="35719" y="44648"/>
                </a:lnTo>
                <a:lnTo>
                  <a:pt x="44648" y="26789"/>
                </a:lnTo>
                <a:lnTo>
                  <a:pt x="62508" y="17859"/>
                </a:lnTo>
                <a:lnTo>
                  <a:pt x="80367" y="8929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42875" y="44648"/>
                </a:lnTo>
                <a:lnTo>
                  <a:pt x="151805" y="53578"/>
                </a:lnTo>
                <a:lnTo>
                  <a:pt x="151805" y="62507"/>
                </a:lnTo>
                <a:lnTo>
                  <a:pt x="160734" y="80367"/>
                </a:lnTo>
                <a:lnTo>
                  <a:pt x="160734" y="89296"/>
                </a:lnTo>
                <a:lnTo>
                  <a:pt x="160734" y="98226"/>
                </a:lnTo>
                <a:lnTo>
                  <a:pt x="160734" y="98226"/>
                </a:lnTo>
                <a:lnTo>
                  <a:pt x="160734" y="107156"/>
                </a:lnTo>
                <a:lnTo>
                  <a:pt x="160734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741289" y="1205508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500188" y="1419820"/>
            <a:ext cx="473274" cy="8931"/>
          </a:xfrm>
          <a:custGeom>
            <a:avLst/>
            <a:gdLst/>
            <a:ahLst/>
            <a:cxnLst/>
            <a:rect l="0" t="0" r="0" b="0"/>
            <a:pathLst>
              <a:path w="473274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62507" y="8930"/>
                </a:lnTo>
                <a:lnTo>
                  <a:pt x="89296" y="8930"/>
                </a:lnTo>
                <a:lnTo>
                  <a:pt x="125015" y="8930"/>
                </a:lnTo>
                <a:lnTo>
                  <a:pt x="160734" y="8930"/>
                </a:lnTo>
                <a:lnTo>
                  <a:pt x="196453" y="8930"/>
                </a:lnTo>
                <a:lnTo>
                  <a:pt x="232171" y="8930"/>
                </a:lnTo>
                <a:lnTo>
                  <a:pt x="267890" y="8930"/>
                </a:lnTo>
                <a:lnTo>
                  <a:pt x="303609" y="8930"/>
                </a:lnTo>
                <a:lnTo>
                  <a:pt x="339328" y="8930"/>
                </a:lnTo>
                <a:lnTo>
                  <a:pt x="366117" y="8930"/>
                </a:lnTo>
                <a:lnTo>
                  <a:pt x="392906" y="8930"/>
                </a:lnTo>
                <a:lnTo>
                  <a:pt x="419695" y="8930"/>
                </a:lnTo>
                <a:lnTo>
                  <a:pt x="437554" y="8930"/>
                </a:lnTo>
                <a:lnTo>
                  <a:pt x="446484" y="8930"/>
                </a:lnTo>
                <a:lnTo>
                  <a:pt x="455414" y="8930"/>
                </a:lnTo>
                <a:lnTo>
                  <a:pt x="473273" y="8930"/>
                </a:lnTo>
                <a:lnTo>
                  <a:pt x="473273" y="8930"/>
                </a:lnTo>
                <a:lnTo>
                  <a:pt x="473273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562695" y="1428750"/>
            <a:ext cx="26790" cy="196454"/>
          </a:xfrm>
          <a:custGeom>
            <a:avLst/>
            <a:gdLst/>
            <a:ahLst/>
            <a:cxnLst/>
            <a:rect l="0" t="0" r="0" b="0"/>
            <a:pathLst>
              <a:path w="26790" h="196454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0" y="1500187"/>
            <a:ext cx="267892" cy="285751"/>
          </a:xfrm>
          <a:custGeom>
            <a:avLst/>
            <a:gdLst/>
            <a:ahLst/>
            <a:cxnLst/>
            <a:rect l="0" t="0" r="0" b="0"/>
            <a:pathLst>
              <a:path w="267892" h="285751">
                <a:moveTo>
                  <a:pt x="125016" y="0"/>
                </a:moveTo>
                <a:lnTo>
                  <a:pt x="125016" y="0"/>
                </a:lnTo>
                <a:lnTo>
                  <a:pt x="125016" y="8930"/>
                </a:lnTo>
                <a:lnTo>
                  <a:pt x="133945" y="8930"/>
                </a:lnTo>
                <a:lnTo>
                  <a:pt x="142875" y="17860"/>
                </a:lnTo>
                <a:lnTo>
                  <a:pt x="160734" y="17860"/>
                </a:lnTo>
                <a:lnTo>
                  <a:pt x="178594" y="26789"/>
                </a:lnTo>
                <a:lnTo>
                  <a:pt x="196453" y="26789"/>
                </a:lnTo>
                <a:lnTo>
                  <a:pt x="214313" y="26789"/>
                </a:lnTo>
                <a:lnTo>
                  <a:pt x="232172" y="26789"/>
                </a:lnTo>
                <a:lnTo>
                  <a:pt x="250031" y="2678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67891" y="2678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41102" y="26789"/>
                </a:lnTo>
                <a:lnTo>
                  <a:pt x="214313" y="26789"/>
                </a:lnTo>
                <a:lnTo>
                  <a:pt x="187524" y="35719"/>
                </a:lnTo>
                <a:lnTo>
                  <a:pt x="151805" y="35719"/>
                </a:lnTo>
                <a:lnTo>
                  <a:pt x="125016" y="44649"/>
                </a:lnTo>
                <a:lnTo>
                  <a:pt x="98227" y="53578"/>
                </a:lnTo>
                <a:lnTo>
                  <a:pt x="71438" y="62508"/>
                </a:lnTo>
                <a:lnTo>
                  <a:pt x="53578" y="71438"/>
                </a:lnTo>
                <a:lnTo>
                  <a:pt x="44649" y="80367"/>
                </a:lnTo>
                <a:lnTo>
                  <a:pt x="44649" y="98227"/>
                </a:lnTo>
                <a:lnTo>
                  <a:pt x="44649" y="107157"/>
                </a:lnTo>
                <a:lnTo>
                  <a:pt x="44649" y="125016"/>
                </a:lnTo>
                <a:lnTo>
                  <a:pt x="62508" y="133946"/>
                </a:lnTo>
                <a:lnTo>
                  <a:pt x="71438" y="151805"/>
                </a:lnTo>
                <a:lnTo>
                  <a:pt x="89297" y="160735"/>
                </a:lnTo>
                <a:lnTo>
                  <a:pt x="116086" y="178594"/>
                </a:lnTo>
                <a:lnTo>
                  <a:pt x="133945" y="187524"/>
                </a:lnTo>
                <a:lnTo>
                  <a:pt x="151805" y="196453"/>
                </a:lnTo>
                <a:lnTo>
                  <a:pt x="160734" y="214313"/>
                </a:lnTo>
                <a:lnTo>
                  <a:pt x="169664" y="223242"/>
                </a:lnTo>
                <a:lnTo>
                  <a:pt x="169664" y="232172"/>
                </a:lnTo>
                <a:lnTo>
                  <a:pt x="178594" y="241102"/>
                </a:lnTo>
                <a:lnTo>
                  <a:pt x="169664" y="250032"/>
                </a:lnTo>
                <a:lnTo>
                  <a:pt x="151805" y="258961"/>
                </a:lnTo>
                <a:lnTo>
                  <a:pt x="142875" y="267891"/>
                </a:lnTo>
                <a:lnTo>
                  <a:pt x="125016" y="276821"/>
                </a:lnTo>
                <a:lnTo>
                  <a:pt x="98227" y="285750"/>
                </a:lnTo>
                <a:lnTo>
                  <a:pt x="71438" y="285750"/>
                </a:lnTo>
                <a:lnTo>
                  <a:pt x="53578" y="285750"/>
                </a:lnTo>
                <a:lnTo>
                  <a:pt x="35719" y="285750"/>
                </a:lnTo>
                <a:lnTo>
                  <a:pt x="17860" y="285750"/>
                </a:lnTo>
                <a:lnTo>
                  <a:pt x="8930" y="276821"/>
                </a:lnTo>
                <a:lnTo>
                  <a:pt x="0" y="276821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67891" y="1446609"/>
            <a:ext cx="223243" cy="142876"/>
          </a:xfrm>
          <a:custGeom>
            <a:avLst/>
            <a:gdLst/>
            <a:ahLst/>
            <a:cxnLst/>
            <a:rect l="0" t="0" r="0" b="0"/>
            <a:pathLst>
              <a:path w="223243" h="142876">
                <a:moveTo>
                  <a:pt x="89297" y="8930"/>
                </a:moveTo>
                <a:lnTo>
                  <a:pt x="8036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44649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80367"/>
                </a:lnTo>
                <a:lnTo>
                  <a:pt x="80367" y="89297"/>
                </a:lnTo>
                <a:lnTo>
                  <a:pt x="98226" y="98227"/>
                </a:lnTo>
                <a:lnTo>
                  <a:pt x="116086" y="98227"/>
                </a:lnTo>
                <a:lnTo>
                  <a:pt x="133945" y="98227"/>
                </a:lnTo>
                <a:lnTo>
                  <a:pt x="151804" y="89297"/>
                </a:lnTo>
                <a:lnTo>
                  <a:pt x="169664" y="80367"/>
                </a:lnTo>
                <a:lnTo>
                  <a:pt x="187523" y="71438"/>
                </a:lnTo>
                <a:lnTo>
                  <a:pt x="205383" y="53578"/>
                </a:lnTo>
                <a:lnTo>
                  <a:pt x="214312" y="35719"/>
                </a:lnTo>
                <a:lnTo>
                  <a:pt x="223242" y="26789"/>
                </a:lnTo>
                <a:lnTo>
                  <a:pt x="223242" y="17860"/>
                </a:lnTo>
                <a:lnTo>
                  <a:pt x="214312" y="8930"/>
                </a:lnTo>
                <a:lnTo>
                  <a:pt x="196453" y="0"/>
                </a:lnTo>
                <a:lnTo>
                  <a:pt x="178593" y="8930"/>
                </a:lnTo>
                <a:lnTo>
                  <a:pt x="151804" y="17860"/>
                </a:lnTo>
                <a:lnTo>
                  <a:pt x="125015" y="26789"/>
                </a:lnTo>
                <a:lnTo>
                  <a:pt x="89297" y="44649"/>
                </a:lnTo>
                <a:lnTo>
                  <a:pt x="62508" y="53578"/>
                </a:lnTo>
                <a:lnTo>
                  <a:pt x="35718" y="71438"/>
                </a:lnTo>
                <a:lnTo>
                  <a:pt x="17859" y="89297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21469" y="1446609"/>
            <a:ext cx="303610" cy="312540"/>
          </a:xfrm>
          <a:custGeom>
            <a:avLst/>
            <a:gdLst/>
            <a:ahLst/>
            <a:cxnLst/>
            <a:rect l="0" t="0" r="0" b="0"/>
            <a:pathLst>
              <a:path w="303610" h="312540">
                <a:moveTo>
                  <a:pt x="303609" y="0"/>
                </a:moveTo>
                <a:lnTo>
                  <a:pt x="294680" y="0"/>
                </a:lnTo>
                <a:lnTo>
                  <a:pt x="285750" y="17860"/>
                </a:lnTo>
                <a:lnTo>
                  <a:pt x="267890" y="35719"/>
                </a:lnTo>
                <a:lnTo>
                  <a:pt x="241101" y="71438"/>
                </a:lnTo>
                <a:lnTo>
                  <a:pt x="205383" y="116086"/>
                </a:lnTo>
                <a:lnTo>
                  <a:pt x="160734" y="151805"/>
                </a:lnTo>
                <a:lnTo>
                  <a:pt x="125015" y="187524"/>
                </a:lnTo>
                <a:lnTo>
                  <a:pt x="89297" y="223242"/>
                </a:lnTo>
                <a:lnTo>
                  <a:pt x="53578" y="258961"/>
                </a:lnTo>
                <a:lnTo>
                  <a:pt x="26789" y="285750"/>
                </a:lnTo>
                <a:lnTo>
                  <a:pt x="8930" y="303610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55414" y="1634133"/>
            <a:ext cx="187525" cy="133946"/>
          </a:xfrm>
          <a:custGeom>
            <a:avLst/>
            <a:gdLst/>
            <a:ahLst/>
            <a:cxnLst/>
            <a:rect l="0" t="0" r="0" b="0"/>
            <a:pathLst>
              <a:path w="187525" h="133946">
                <a:moveTo>
                  <a:pt x="26789" y="89296"/>
                </a:moveTo>
                <a:lnTo>
                  <a:pt x="17860" y="89296"/>
                </a:lnTo>
                <a:lnTo>
                  <a:pt x="17860" y="98226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25015"/>
                </a:lnTo>
                <a:lnTo>
                  <a:pt x="26789" y="133945"/>
                </a:lnTo>
                <a:lnTo>
                  <a:pt x="44649" y="125015"/>
                </a:lnTo>
                <a:lnTo>
                  <a:pt x="71438" y="125015"/>
                </a:lnTo>
                <a:lnTo>
                  <a:pt x="89297" y="107156"/>
                </a:lnTo>
                <a:lnTo>
                  <a:pt x="116086" y="98226"/>
                </a:lnTo>
                <a:lnTo>
                  <a:pt x="142875" y="80367"/>
                </a:lnTo>
                <a:lnTo>
                  <a:pt x="160735" y="53578"/>
                </a:lnTo>
                <a:lnTo>
                  <a:pt x="178594" y="35718"/>
                </a:lnTo>
                <a:lnTo>
                  <a:pt x="187524" y="26789"/>
                </a:lnTo>
                <a:lnTo>
                  <a:pt x="187524" y="8929"/>
                </a:lnTo>
                <a:lnTo>
                  <a:pt x="178594" y="0"/>
                </a:lnTo>
                <a:lnTo>
                  <a:pt x="160735" y="0"/>
                </a:lnTo>
                <a:lnTo>
                  <a:pt x="133945" y="0"/>
                </a:lnTo>
                <a:lnTo>
                  <a:pt x="98227" y="8929"/>
                </a:lnTo>
                <a:lnTo>
                  <a:pt x="53578" y="17859"/>
                </a:lnTo>
                <a:lnTo>
                  <a:pt x="26789" y="2678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696641" y="1509117"/>
            <a:ext cx="44649" cy="44649"/>
          </a:xfrm>
          <a:custGeom>
            <a:avLst/>
            <a:gdLst/>
            <a:ahLst/>
            <a:cxnLst/>
            <a:rect l="0" t="0" r="0" b="0"/>
            <a:pathLst>
              <a:path w="44649" h="44649">
                <a:moveTo>
                  <a:pt x="26789" y="17859"/>
                </a:moveTo>
                <a:lnTo>
                  <a:pt x="26789" y="17859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902023" y="1491258"/>
            <a:ext cx="151806" cy="89297"/>
          </a:xfrm>
          <a:custGeom>
            <a:avLst/>
            <a:gdLst/>
            <a:ahLst/>
            <a:cxnLst/>
            <a:rect l="0" t="0" r="0" b="0"/>
            <a:pathLst>
              <a:path w="151806" h="89297">
                <a:moveTo>
                  <a:pt x="62508" y="0"/>
                </a:moveTo>
                <a:lnTo>
                  <a:pt x="62508" y="0"/>
                </a:lnTo>
                <a:lnTo>
                  <a:pt x="53579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90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6"/>
                </a:lnTo>
                <a:lnTo>
                  <a:pt x="17860" y="89296"/>
                </a:lnTo>
                <a:lnTo>
                  <a:pt x="26790" y="89296"/>
                </a:lnTo>
                <a:lnTo>
                  <a:pt x="44649" y="89296"/>
                </a:lnTo>
                <a:lnTo>
                  <a:pt x="62508" y="89296"/>
                </a:lnTo>
                <a:lnTo>
                  <a:pt x="71438" y="80367"/>
                </a:lnTo>
                <a:lnTo>
                  <a:pt x="89297" y="80367"/>
                </a:lnTo>
                <a:lnTo>
                  <a:pt x="107157" y="71437"/>
                </a:lnTo>
                <a:lnTo>
                  <a:pt x="116086" y="62507"/>
                </a:lnTo>
                <a:lnTo>
                  <a:pt x="133946" y="53578"/>
                </a:lnTo>
                <a:lnTo>
                  <a:pt x="142875" y="44648"/>
                </a:lnTo>
                <a:lnTo>
                  <a:pt x="151805" y="44648"/>
                </a:lnTo>
                <a:lnTo>
                  <a:pt x="151805" y="35718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33946" y="17859"/>
                </a:lnTo>
                <a:lnTo>
                  <a:pt x="133946" y="8929"/>
                </a:lnTo>
                <a:lnTo>
                  <a:pt x="125016" y="8929"/>
                </a:lnTo>
                <a:lnTo>
                  <a:pt x="12501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187773" y="1410890"/>
            <a:ext cx="169666" cy="223244"/>
          </a:xfrm>
          <a:custGeom>
            <a:avLst/>
            <a:gdLst/>
            <a:ahLst/>
            <a:cxnLst/>
            <a:rect l="0" t="0" r="0" b="0"/>
            <a:pathLst>
              <a:path w="169666" h="22324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0735" y="8930"/>
                </a:lnTo>
                <a:lnTo>
                  <a:pt x="169665" y="8930"/>
                </a:lnTo>
                <a:lnTo>
                  <a:pt x="169665" y="8930"/>
                </a:lnTo>
                <a:lnTo>
                  <a:pt x="169665" y="8930"/>
                </a:lnTo>
                <a:lnTo>
                  <a:pt x="169665" y="8930"/>
                </a:lnTo>
                <a:lnTo>
                  <a:pt x="169665" y="8930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33946" y="8930"/>
                </a:lnTo>
                <a:lnTo>
                  <a:pt x="116086" y="8930"/>
                </a:lnTo>
                <a:lnTo>
                  <a:pt x="107157" y="8930"/>
                </a:lnTo>
                <a:lnTo>
                  <a:pt x="89297" y="8930"/>
                </a:lnTo>
                <a:lnTo>
                  <a:pt x="80368" y="17860"/>
                </a:lnTo>
                <a:lnTo>
                  <a:pt x="62508" y="17860"/>
                </a:lnTo>
                <a:lnTo>
                  <a:pt x="53579" y="26789"/>
                </a:lnTo>
                <a:lnTo>
                  <a:pt x="35719" y="35719"/>
                </a:lnTo>
                <a:lnTo>
                  <a:pt x="26790" y="35719"/>
                </a:lnTo>
                <a:lnTo>
                  <a:pt x="17860" y="44649"/>
                </a:lnTo>
                <a:lnTo>
                  <a:pt x="17860" y="53579"/>
                </a:lnTo>
                <a:lnTo>
                  <a:pt x="17860" y="53579"/>
                </a:lnTo>
                <a:lnTo>
                  <a:pt x="17860" y="62508"/>
                </a:lnTo>
                <a:lnTo>
                  <a:pt x="26790" y="71438"/>
                </a:lnTo>
                <a:lnTo>
                  <a:pt x="26790" y="89297"/>
                </a:lnTo>
                <a:lnTo>
                  <a:pt x="44649" y="98227"/>
                </a:lnTo>
                <a:lnTo>
                  <a:pt x="53579" y="107157"/>
                </a:lnTo>
                <a:lnTo>
                  <a:pt x="71438" y="116086"/>
                </a:lnTo>
                <a:lnTo>
                  <a:pt x="89297" y="125016"/>
                </a:lnTo>
                <a:lnTo>
                  <a:pt x="107157" y="133946"/>
                </a:lnTo>
                <a:lnTo>
                  <a:pt x="116086" y="142875"/>
                </a:lnTo>
                <a:lnTo>
                  <a:pt x="133946" y="151805"/>
                </a:lnTo>
                <a:lnTo>
                  <a:pt x="142875" y="160735"/>
                </a:lnTo>
                <a:lnTo>
                  <a:pt x="151805" y="169664"/>
                </a:lnTo>
                <a:lnTo>
                  <a:pt x="160735" y="178594"/>
                </a:lnTo>
                <a:lnTo>
                  <a:pt x="169665" y="187524"/>
                </a:lnTo>
                <a:lnTo>
                  <a:pt x="169665" y="187524"/>
                </a:lnTo>
                <a:lnTo>
                  <a:pt x="169665" y="196454"/>
                </a:lnTo>
                <a:lnTo>
                  <a:pt x="169665" y="196454"/>
                </a:lnTo>
                <a:lnTo>
                  <a:pt x="160735" y="205383"/>
                </a:lnTo>
                <a:lnTo>
                  <a:pt x="151805" y="214313"/>
                </a:lnTo>
                <a:lnTo>
                  <a:pt x="133946" y="214313"/>
                </a:lnTo>
                <a:lnTo>
                  <a:pt x="125016" y="223243"/>
                </a:lnTo>
                <a:lnTo>
                  <a:pt x="107157" y="223243"/>
                </a:lnTo>
                <a:lnTo>
                  <a:pt x="89297" y="223243"/>
                </a:lnTo>
                <a:lnTo>
                  <a:pt x="71438" y="223243"/>
                </a:lnTo>
                <a:lnTo>
                  <a:pt x="44649" y="223243"/>
                </a:lnTo>
                <a:lnTo>
                  <a:pt x="35719" y="214313"/>
                </a:lnTo>
                <a:lnTo>
                  <a:pt x="17860" y="214313"/>
                </a:lnTo>
                <a:lnTo>
                  <a:pt x="8930" y="20538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946672" y="133945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910953" y="1303734"/>
            <a:ext cx="321470" cy="35720"/>
          </a:xfrm>
          <a:custGeom>
            <a:avLst/>
            <a:gdLst/>
            <a:ahLst/>
            <a:cxnLst/>
            <a:rect l="0" t="0" r="0" b="0"/>
            <a:pathLst>
              <a:path w="321470" h="35720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35719"/>
                </a:lnTo>
                <a:lnTo>
                  <a:pt x="44649" y="35719"/>
                </a:lnTo>
                <a:lnTo>
                  <a:pt x="62508" y="35719"/>
                </a:lnTo>
                <a:lnTo>
                  <a:pt x="80367" y="26789"/>
                </a:lnTo>
                <a:lnTo>
                  <a:pt x="98227" y="26789"/>
                </a:lnTo>
                <a:lnTo>
                  <a:pt x="125016" y="26789"/>
                </a:lnTo>
                <a:lnTo>
                  <a:pt x="151805" y="17860"/>
                </a:lnTo>
                <a:lnTo>
                  <a:pt x="178594" y="17860"/>
                </a:lnTo>
                <a:lnTo>
                  <a:pt x="196453" y="17860"/>
                </a:lnTo>
                <a:lnTo>
                  <a:pt x="223242" y="8930"/>
                </a:lnTo>
                <a:lnTo>
                  <a:pt x="250031" y="8930"/>
                </a:lnTo>
                <a:lnTo>
                  <a:pt x="267891" y="8930"/>
                </a:lnTo>
                <a:lnTo>
                  <a:pt x="285750" y="0"/>
                </a:lnTo>
                <a:lnTo>
                  <a:pt x="303610" y="0"/>
                </a:lnTo>
                <a:lnTo>
                  <a:pt x="31253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312914" y="1205508"/>
            <a:ext cx="26790" cy="205383"/>
          </a:xfrm>
          <a:custGeom>
            <a:avLst/>
            <a:gdLst/>
            <a:ahLst/>
            <a:cxnLst/>
            <a:rect l="0" t="0" r="0" b="0"/>
            <a:pathLst>
              <a:path w="26790" h="205383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2053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045023" y="1473398"/>
            <a:ext cx="535783" cy="53579"/>
          </a:xfrm>
          <a:custGeom>
            <a:avLst/>
            <a:gdLst/>
            <a:ahLst/>
            <a:cxnLst/>
            <a:rect l="0" t="0" r="0" b="0"/>
            <a:pathLst>
              <a:path w="535783" h="53579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17860" y="53578"/>
                </a:lnTo>
                <a:lnTo>
                  <a:pt x="44649" y="53578"/>
                </a:lnTo>
                <a:lnTo>
                  <a:pt x="80368" y="44649"/>
                </a:lnTo>
                <a:lnTo>
                  <a:pt x="125016" y="35719"/>
                </a:lnTo>
                <a:lnTo>
                  <a:pt x="178594" y="35719"/>
                </a:lnTo>
                <a:lnTo>
                  <a:pt x="241102" y="26789"/>
                </a:lnTo>
                <a:lnTo>
                  <a:pt x="294680" y="17860"/>
                </a:lnTo>
                <a:lnTo>
                  <a:pt x="348258" y="8930"/>
                </a:lnTo>
                <a:lnTo>
                  <a:pt x="401836" y="8930"/>
                </a:lnTo>
                <a:lnTo>
                  <a:pt x="437555" y="0"/>
                </a:lnTo>
                <a:lnTo>
                  <a:pt x="482204" y="0"/>
                </a:lnTo>
                <a:lnTo>
                  <a:pt x="508993" y="0"/>
                </a:lnTo>
                <a:lnTo>
                  <a:pt x="517922" y="0"/>
                </a:lnTo>
                <a:lnTo>
                  <a:pt x="535782" y="0"/>
                </a:lnTo>
                <a:lnTo>
                  <a:pt x="53578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053953" y="1509117"/>
            <a:ext cx="17861" cy="196454"/>
          </a:xfrm>
          <a:custGeom>
            <a:avLst/>
            <a:gdLst/>
            <a:ahLst/>
            <a:cxnLst/>
            <a:rect l="0" t="0" r="0" b="0"/>
            <a:pathLst>
              <a:path w="17861" h="196454">
                <a:moveTo>
                  <a:pt x="17860" y="0"/>
                </a:move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23617" y="1589484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348633" y="1491258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44648" y="17859"/>
                </a:moveTo>
                <a:lnTo>
                  <a:pt x="44648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59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17859" y="133945"/>
                </a:lnTo>
                <a:lnTo>
                  <a:pt x="35719" y="133945"/>
                </a:lnTo>
                <a:lnTo>
                  <a:pt x="53578" y="142875"/>
                </a:lnTo>
                <a:lnTo>
                  <a:pt x="71437" y="142875"/>
                </a:lnTo>
                <a:lnTo>
                  <a:pt x="89297" y="133945"/>
                </a:lnTo>
                <a:lnTo>
                  <a:pt x="116086" y="125015"/>
                </a:lnTo>
                <a:lnTo>
                  <a:pt x="133945" y="116086"/>
                </a:lnTo>
                <a:lnTo>
                  <a:pt x="151805" y="98226"/>
                </a:lnTo>
                <a:lnTo>
                  <a:pt x="169664" y="80367"/>
                </a:lnTo>
                <a:lnTo>
                  <a:pt x="187523" y="62507"/>
                </a:lnTo>
                <a:lnTo>
                  <a:pt x="196453" y="44648"/>
                </a:lnTo>
                <a:lnTo>
                  <a:pt x="196453" y="35718"/>
                </a:lnTo>
                <a:lnTo>
                  <a:pt x="178594" y="17859"/>
                </a:lnTo>
                <a:lnTo>
                  <a:pt x="169664" y="8929"/>
                </a:lnTo>
                <a:lnTo>
                  <a:pt x="133945" y="8929"/>
                </a:lnTo>
                <a:lnTo>
                  <a:pt x="107156" y="0"/>
                </a:lnTo>
                <a:lnTo>
                  <a:pt x="80367" y="0"/>
                </a:lnTo>
                <a:lnTo>
                  <a:pt x="53578" y="8929"/>
                </a:lnTo>
                <a:lnTo>
                  <a:pt x="35719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580805" y="1446609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62508" y="8930"/>
                </a:moveTo>
                <a:lnTo>
                  <a:pt x="62508" y="8930"/>
                </a:lnTo>
                <a:lnTo>
                  <a:pt x="7143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5180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0"/>
                </a:lnTo>
                <a:lnTo>
                  <a:pt x="80367" y="8930"/>
                </a:lnTo>
                <a:lnTo>
                  <a:pt x="53578" y="17860"/>
                </a:lnTo>
                <a:lnTo>
                  <a:pt x="35718" y="26789"/>
                </a:lnTo>
                <a:lnTo>
                  <a:pt x="35718" y="35719"/>
                </a:lnTo>
                <a:lnTo>
                  <a:pt x="35718" y="44649"/>
                </a:lnTo>
                <a:lnTo>
                  <a:pt x="44648" y="62508"/>
                </a:lnTo>
                <a:lnTo>
                  <a:pt x="71437" y="71438"/>
                </a:lnTo>
                <a:lnTo>
                  <a:pt x="89297" y="89297"/>
                </a:lnTo>
                <a:lnTo>
                  <a:pt x="125015" y="107156"/>
                </a:lnTo>
                <a:lnTo>
                  <a:pt x="151804" y="116086"/>
                </a:lnTo>
                <a:lnTo>
                  <a:pt x="169664" y="133945"/>
                </a:lnTo>
                <a:lnTo>
                  <a:pt x="178593" y="133945"/>
                </a:lnTo>
                <a:lnTo>
                  <a:pt x="187523" y="142875"/>
                </a:lnTo>
                <a:lnTo>
                  <a:pt x="178593" y="151805"/>
                </a:lnTo>
                <a:lnTo>
                  <a:pt x="169664" y="160735"/>
                </a:lnTo>
                <a:lnTo>
                  <a:pt x="151804" y="160735"/>
                </a:lnTo>
                <a:lnTo>
                  <a:pt x="133945" y="169664"/>
                </a:lnTo>
                <a:lnTo>
                  <a:pt x="116086" y="169664"/>
                </a:lnTo>
                <a:lnTo>
                  <a:pt x="80367" y="169664"/>
                </a:lnTo>
                <a:lnTo>
                  <a:pt x="53578" y="169664"/>
                </a:lnTo>
                <a:lnTo>
                  <a:pt x="35718" y="169664"/>
                </a:lnTo>
                <a:lnTo>
                  <a:pt x="8929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821906" y="1384102"/>
            <a:ext cx="133947" cy="285750"/>
          </a:xfrm>
          <a:custGeom>
            <a:avLst/>
            <a:gdLst/>
            <a:ahLst/>
            <a:cxnLst/>
            <a:rect l="0" t="0" r="0" b="0"/>
            <a:pathLst>
              <a:path w="133947" h="285750">
                <a:moveTo>
                  <a:pt x="116086" y="0"/>
                </a:moveTo>
                <a:lnTo>
                  <a:pt x="116086" y="8929"/>
                </a:lnTo>
                <a:lnTo>
                  <a:pt x="116086" y="8929"/>
                </a:lnTo>
                <a:lnTo>
                  <a:pt x="125016" y="26788"/>
                </a:lnTo>
                <a:lnTo>
                  <a:pt x="133946" y="53577"/>
                </a:lnTo>
                <a:lnTo>
                  <a:pt x="133946" y="80367"/>
                </a:lnTo>
                <a:lnTo>
                  <a:pt x="133946" y="107156"/>
                </a:lnTo>
                <a:lnTo>
                  <a:pt x="125016" y="142874"/>
                </a:lnTo>
                <a:lnTo>
                  <a:pt x="107157" y="178593"/>
                </a:lnTo>
                <a:lnTo>
                  <a:pt x="89297" y="205382"/>
                </a:lnTo>
                <a:lnTo>
                  <a:pt x="62508" y="232171"/>
                </a:lnTo>
                <a:lnTo>
                  <a:pt x="44649" y="258960"/>
                </a:lnTo>
                <a:lnTo>
                  <a:pt x="17860" y="276820"/>
                </a:lnTo>
                <a:lnTo>
                  <a:pt x="0" y="285749"/>
                </a:lnTo>
                <a:lnTo>
                  <a:pt x="0" y="2857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750344" y="1428750"/>
            <a:ext cx="116087" cy="348259"/>
          </a:xfrm>
          <a:custGeom>
            <a:avLst/>
            <a:gdLst/>
            <a:ahLst/>
            <a:cxnLst/>
            <a:rect l="0" t="0" r="0" b="0"/>
            <a:pathLst>
              <a:path w="116087" h="348259">
                <a:moveTo>
                  <a:pt x="116086" y="0"/>
                </a:moveTo>
                <a:lnTo>
                  <a:pt x="107156" y="8929"/>
                </a:lnTo>
                <a:lnTo>
                  <a:pt x="89297" y="17859"/>
                </a:lnTo>
                <a:lnTo>
                  <a:pt x="71437" y="44648"/>
                </a:lnTo>
                <a:lnTo>
                  <a:pt x="53578" y="89297"/>
                </a:lnTo>
                <a:lnTo>
                  <a:pt x="26789" y="133945"/>
                </a:lnTo>
                <a:lnTo>
                  <a:pt x="17859" y="178594"/>
                </a:lnTo>
                <a:lnTo>
                  <a:pt x="8929" y="223242"/>
                </a:lnTo>
                <a:lnTo>
                  <a:pt x="0" y="258961"/>
                </a:lnTo>
                <a:lnTo>
                  <a:pt x="8929" y="303609"/>
                </a:lnTo>
                <a:lnTo>
                  <a:pt x="8929" y="330398"/>
                </a:lnTo>
                <a:lnTo>
                  <a:pt x="17859" y="348258"/>
                </a:lnTo>
                <a:lnTo>
                  <a:pt x="17859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4" name="Freeform 1023"/>
          <p:cNvSpPr/>
          <p:nvPr/>
        </p:nvSpPr>
        <p:spPr bwMode="auto">
          <a:xfrm>
            <a:off x="5661422" y="1196578"/>
            <a:ext cx="285751" cy="35720"/>
          </a:xfrm>
          <a:custGeom>
            <a:avLst/>
            <a:gdLst/>
            <a:ahLst/>
            <a:cxnLst/>
            <a:rect l="0" t="0" r="0" b="0"/>
            <a:pathLst>
              <a:path w="285751" h="35720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53578" y="17859"/>
                </a:lnTo>
                <a:lnTo>
                  <a:pt x="89297" y="17859"/>
                </a:lnTo>
                <a:lnTo>
                  <a:pt x="116086" y="8930"/>
                </a:lnTo>
                <a:lnTo>
                  <a:pt x="151805" y="0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0"/>
                </a:lnTo>
                <a:lnTo>
                  <a:pt x="258961" y="8930"/>
                </a:lnTo>
                <a:lnTo>
                  <a:pt x="276820" y="8930"/>
                </a:lnTo>
                <a:lnTo>
                  <a:pt x="285750" y="17859"/>
                </a:lnTo>
                <a:lnTo>
                  <a:pt x="285750" y="17859"/>
                </a:lnTo>
                <a:lnTo>
                  <a:pt x="28575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5" name="Freeform 1024"/>
          <p:cNvSpPr/>
          <p:nvPr/>
        </p:nvSpPr>
        <p:spPr bwMode="auto">
          <a:xfrm>
            <a:off x="5652492" y="1357313"/>
            <a:ext cx="196454" cy="26790"/>
          </a:xfrm>
          <a:custGeom>
            <a:avLst/>
            <a:gdLst/>
            <a:ahLst/>
            <a:cxnLst/>
            <a:rect l="0" t="0" r="0" b="0"/>
            <a:pathLst>
              <a:path w="196454" h="2679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17860" y="17859"/>
                </a:lnTo>
                <a:lnTo>
                  <a:pt x="26789" y="26789"/>
                </a:lnTo>
                <a:lnTo>
                  <a:pt x="53578" y="26789"/>
                </a:lnTo>
                <a:lnTo>
                  <a:pt x="80367" y="26789"/>
                </a:lnTo>
                <a:lnTo>
                  <a:pt x="98227" y="17859"/>
                </a:lnTo>
                <a:lnTo>
                  <a:pt x="125016" y="17859"/>
                </a:lnTo>
                <a:lnTo>
                  <a:pt x="151805" y="8929"/>
                </a:lnTo>
                <a:lnTo>
                  <a:pt x="169664" y="8929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7" name="Freeform 1026"/>
          <p:cNvSpPr/>
          <p:nvPr/>
        </p:nvSpPr>
        <p:spPr bwMode="auto">
          <a:xfrm>
            <a:off x="6090047" y="1160859"/>
            <a:ext cx="330399" cy="250032"/>
          </a:xfrm>
          <a:custGeom>
            <a:avLst/>
            <a:gdLst/>
            <a:ahLst/>
            <a:cxnLst/>
            <a:rect l="0" t="0" r="0" b="0"/>
            <a:pathLst>
              <a:path w="330399" h="250032">
                <a:moveTo>
                  <a:pt x="125016" y="17860"/>
                </a:moveTo>
                <a:lnTo>
                  <a:pt x="125016" y="17860"/>
                </a:lnTo>
                <a:lnTo>
                  <a:pt x="116086" y="26789"/>
                </a:lnTo>
                <a:lnTo>
                  <a:pt x="98226" y="35719"/>
                </a:lnTo>
                <a:lnTo>
                  <a:pt x="80367" y="53578"/>
                </a:lnTo>
                <a:lnTo>
                  <a:pt x="53578" y="80368"/>
                </a:lnTo>
                <a:lnTo>
                  <a:pt x="26789" y="98227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4"/>
                </a:lnTo>
                <a:lnTo>
                  <a:pt x="8930" y="214313"/>
                </a:lnTo>
                <a:lnTo>
                  <a:pt x="26789" y="232172"/>
                </a:lnTo>
                <a:lnTo>
                  <a:pt x="44648" y="241102"/>
                </a:lnTo>
                <a:lnTo>
                  <a:pt x="71437" y="250031"/>
                </a:lnTo>
                <a:lnTo>
                  <a:pt x="98226" y="250031"/>
                </a:lnTo>
                <a:lnTo>
                  <a:pt x="125016" y="241102"/>
                </a:lnTo>
                <a:lnTo>
                  <a:pt x="160734" y="232172"/>
                </a:lnTo>
                <a:lnTo>
                  <a:pt x="196453" y="223243"/>
                </a:lnTo>
                <a:lnTo>
                  <a:pt x="223242" y="205383"/>
                </a:lnTo>
                <a:lnTo>
                  <a:pt x="250031" y="187524"/>
                </a:lnTo>
                <a:lnTo>
                  <a:pt x="285750" y="160735"/>
                </a:lnTo>
                <a:lnTo>
                  <a:pt x="303609" y="142875"/>
                </a:lnTo>
                <a:lnTo>
                  <a:pt x="321469" y="125016"/>
                </a:lnTo>
                <a:lnTo>
                  <a:pt x="330398" y="98227"/>
                </a:lnTo>
                <a:lnTo>
                  <a:pt x="330398" y="71438"/>
                </a:lnTo>
                <a:lnTo>
                  <a:pt x="321469" y="53578"/>
                </a:lnTo>
                <a:lnTo>
                  <a:pt x="312539" y="35719"/>
                </a:lnTo>
                <a:lnTo>
                  <a:pt x="285750" y="17860"/>
                </a:lnTo>
                <a:lnTo>
                  <a:pt x="267891" y="8930"/>
                </a:lnTo>
                <a:lnTo>
                  <a:pt x="232172" y="8930"/>
                </a:lnTo>
                <a:lnTo>
                  <a:pt x="205383" y="0"/>
                </a:lnTo>
                <a:lnTo>
                  <a:pt x="169664" y="0"/>
                </a:lnTo>
                <a:lnTo>
                  <a:pt x="133945" y="8930"/>
                </a:lnTo>
                <a:lnTo>
                  <a:pt x="107156" y="17860"/>
                </a:lnTo>
                <a:lnTo>
                  <a:pt x="80367" y="26789"/>
                </a:lnTo>
                <a:lnTo>
                  <a:pt x="53578" y="35719"/>
                </a:lnTo>
                <a:lnTo>
                  <a:pt x="44648" y="53578"/>
                </a:lnTo>
                <a:lnTo>
                  <a:pt x="26789" y="53578"/>
                </a:lnTo>
                <a:lnTo>
                  <a:pt x="26789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8" name="Freeform 1027"/>
          <p:cNvSpPr/>
          <p:nvPr/>
        </p:nvSpPr>
        <p:spPr bwMode="auto">
          <a:xfrm>
            <a:off x="6474023" y="1268016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35719" y="0"/>
                </a:moveTo>
                <a:lnTo>
                  <a:pt x="26790" y="0"/>
                </a:lnTo>
                <a:lnTo>
                  <a:pt x="26790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9" name="Freeform 1028"/>
          <p:cNvSpPr/>
          <p:nvPr/>
        </p:nvSpPr>
        <p:spPr bwMode="auto">
          <a:xfrm>
            <a:off x="6572250" y="1089422"/>
            <a:ext cx="276821" cy="250032"/>
          </a:xfrm>
          <a:custGeom>
            <a:avLst/>
            <a:gdLst/>
            <a:ahLst/>
            <a:cxnLst/>
            <a:rect l="0" t="0" r="0" b="0"/>
            <a:pathLst>
              <a:path w="276821" h="250032">
                <a:moveTo>
                  <a:pt x="214313" y="0"/>
                </a:moveTo>
                <a:lnTo>
                  <a:pt x="205383" y="8929"/>
                </a:lnTo>
                <a:lnTo>
                  <a:pt x="196453" y="8929"/>
                </a:lnTo>
                <a:lnTo>
                  <a:pt x="169664" y="26789"/>
                </a:lnTo>
                <a:lnTo>
                  <a:pt x="133945" y="53578"/>
                </a:lnTo>
                <a:lnTo>
                  <a:pt x="98227" y="80367"/>
                </a:lnTo>
                <a:lnTo>
                  <a:pt x="62508" y="116086"/>
                </a:lnTo>
                <a:lnTo>
                  <a:pt x="35719" y="14287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26789" y="241101"/>
                </a:lnTo>
                <a:lnTo>
                  <a:pt x="44648" y="250031"/>
                </a:lnTo>
                <a:lnTo>
                  <a:pt x="71438" y="250031"/>
                </a:lnTo>
                <a:lnTo>
                  <a:pt x="107156" y="250031"/>
                </a:lnTo>
                <a:lnTo>
                  <a:pt x="133945" y="241101"/>
                </a:lnTo>
                <a:lnTo>
                  <a:pt x="169664" y="232172"/>
                </a:lnTo>
                <a:lnTo>
                  <a:pt x="205383" y="223242"/>
                </a:lnTo>
                <a:lnTo>
                  <a:pt x="232172" y="205383"/>
                </a:lnTo>
                <a:lnTo>
                  <a:pt x="250031" y="196453"/>
                </a:lnTo>
                <a:lnTo>
                  <a:pt x="267891" y="178594"/>
                </a:lnTo>
                <a:lnTo>
                  <a:pt x="276820" y="169664"/>
                </a:lnTo>
                <a:lnTo>
                  <a:pt x="276820" y="151805"/>
                </a:lnTo>
                <a:lnTo>
                  <a:pt x="267891" y="142875"/>
                </a:lnTo>
                <a:lnTo>
                  <a:pt x="258961" y="125015"/>
                </a:lnTo>
                <a:lnTo>
                  <a:pt x="232172" y="116086"/>
                </a:lnTo>
                <a:lnTo>
                  <a:pt x="205383" y="116086"/>
                </a:lnTo>
                <a:lnTo>
                  <a:pt x="169664" y="107156"/>
                </a:lnTo>
                <a:lnTo>
                  <a:pt x="142875" y="116086"/>
                </a:lnTo>
                <a:lnTo>
                  <a:pt x="107156" y="125015"/>
                </a:lnTo>
                <a:lnTo>
                  <a:pt x="80367" y="133945"/>
                </a:lnTo>
                <a:lnTo>
                  <a:pt x="62508" y="151805"/>
                </a:lnTo>
                <a:lnTo>
                  <a:pt x="44648" y="169664"/>
                </a:lnTo>
                <a:lnTo>
                  <a:pt x="44648" y="169664"/>
                </a:lnTo>
                <a:lnTo>
                  <a:pt x="44648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0" name="Freeform 1029"/>
          <p:cNvSpPr/>
          <p:nvPr/>
        </p:nvSpPr>
        <p:spPr bwMode="auto">
          <a:xfrm>
            <a:off x="6920508" y="1107281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133945" y="0"/>
                </a:moveTo>
                <a:lnTo>
                  <a:pt x="133945" y="8930"/>
                </a:lnTo>
                <a:lnTo>
                  <a:pt x="125015" y="8930"/>
                </a:lnTo>
                <a:lnTo>
                  <a:pt x="116086" y="26789"/>
                </a:lnTo>
                <a:lnTo>
                  <a:pt x="98226" y="44649"/>
                </a:lnTo>
                <a:lnTo>
                  <a:pt x="80367" y="71438"/>
                </a:lnTo>
                <a:lnTo>
                  <a:pt x="62508" y="98227"/>
                </a:lnTo>
                <a:lnTo>
                  <a:pt x="44648" y="133946"/>
                </a:lnTo>
                <a:lnTo>
                  <a:pt x="26789" y="151805"/>
                </a:lnTo>
                <a:lnTo>
                  <a:pt x="17859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1" name="Freeform 1030"/>
          <p:cNvSpPr/>
          <p:nvPr/>
        </p:nvSpPr>
        <p:spPr bwMode="auto">
          <a:xfrm>
            <a:off x="7072313" y="1053703"/>
            <a:ext cx="294680" cy="258962"/>
          </a:xfrm>
          <a:custGeom>
            <a:avLst/>
            <a:gdLst/>
            <a:ahLst/>
            <a:cxnLst/>
            <a:rect l="0" t="0" r="0" b="0"/>
            <a:pathLst>
              <a:path w="294680" h="258962">
                <a:moveTo>
                  <a:pt x="187523" y="0"/>
                </a:move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17859"/>
                </a:lnTo>
                <a:lnTo>
                  <a:pt x="178593" y="35719"/>
                </a:lnTo>
                <a:lnTo>
                  <a:pt x="169664" y="53578"/>
                </a:lnTo>
                <a:lnTo>
                  <a:pt x="160734" y="80367"/>
                </a:lnTo>
                <a:lnTo>
                  <a:pt x="142875" y="107156"/>
                </a:lnTo>
                <a:lnTo>
                  <a:pt x="133945" y="133945"/>
                </a:lnTo>
                <a:lnTo>
                  <a:pt x="107156" y="151805"/>
                </a:lnTo>
                <a:lnTo>
                  <a:pt x="89296" y="178594"/>
                </a:lnTo>
                <a:lnTo>
                  <a:pt x="62507" y="196453"/>
                </a:lnTo>
                <a:lnTo>
                  <a:pt x="44648" y="214313"/>
                </a:lnTo>
                <a:lnTo>
                  <a:pt x="26789" y="232172"/>
                </a:lnTo>
                <a:lnTo>
                  <a:pt x="17859" y="241102"/>
                </a:lnTo>
                <a:lnTo>
                  <a:pt x="8929" y="25003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8929" y="258961"/>
                </a:lnTo>
                <a:lnTo>
                  <a:pt x="35718" y="258961"/>
                </a:lnTo>
                <a:lnTo>
                  <a:pt x="62507" y="250031"/>
                </a:lnTo>
                <a:lnTo>
                  <a:pt x="89296" y="250031"/>
                </a:lnTo>
                <a:lnTo>
                  <a:pt x="125015" y="250031"/>
                </a:lnTo>
                <a:lnTo>
                  <a:pt x="169664" y="241102"/>
                </a:lnTo>
                <a:lnTo>
                  <a:pt x="205382" y="241102"/>
                </a:lnTo>
                <a:lnTo>
                  <a:pt x="232171" y="232172"/>
                </a:lnTo>
                <a:lnTo>
                  <a:pt x="258960" y="223242"/>
                </a:lnTo>
                <a:lnTo>
                  <a:pt x="276820" y="214313"/>
                </a:lnTo>
                <a:lnTo>
                  <a:pt x="285750" y="205383"/>
                </a:lnTo>
                <a:lnTo>
                  <a:pt x="294679" y="196453"/>
                </a:lnTo>
                <a:lnTo>
                  <a:pt x="294679" y="196453"/>
                </a:lnTo>
                <a:lnTo>
                  <a:pt x="294679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2" name="Freeform 1031"/>
          <p:cNvSpPr/>
          <p:nvPr/>
        </p:nvSpPr>
        <p:spPr bwMode="auto">
          <a:xfrm>
            <a:off x="7241977" y="1187648"/>
            <a:ext cx="62508" cy="223243"/>
          </a:xfrm>
          <a:custGeom>
            <a:avLst/>
            <a:gdLst/>
            <a:ahLst/>
            <a:cxnLst/>
            <a:rect l="0" t="0" r="0" b="0"/>
            <a:pathLst>
              <a:path w="62508" h="223243">
                <a:moveTo>
                  <a:pt x="62507" y="0"/>
                </a:moveTo>
                <a:lnTo>
                  <a:pt x="62507" y="0"/>
                </a:lnTo>
                <a:lnTo>
                  <a:pt x="62507" y="17860"/>
                </a:lnTo>
                <a:lnTo>
                  <a:pt x="53578" y="26789"/>
                </a:lnTo>
                <a:lnTo>
                  <a:pt x="44648" y="44649"/>
                </a:lnTo>
                <a:lnTo>
                  <a:pt x="35718" y="71438"/>
                </a:lnTo>
                <a:lnTo>
                  <a:pt x="26789" y="98227"/>
                </a:lnTo>
                <a:lnTo>
                  <a:pt x="17859" y="125016"/>
                </a:lnTo>
                <a:lnTo>
                  <a:pt x="8929" y="142875"/>
                </a:lnTo>
                <a:lnTo>
                  <a:pt x="8929" y="169665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3" name="Freeform 1032"/>
          <p:cNvSpPr/>
          <p:nvPr/>
        </p:nvSpPr>
        <p:spPr bwMode="auto">
          <a:xfrm>
            <a:off x="4098727" y="1214437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90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71438"/>
                </a:lnTo>
                <a:lnTo>
                  <a:pt x="8929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4" name="Freeform 1033"/>
          <p:cNvSpPr/>
          <p:nvPr/>
        </p:nvSpPr>
        <p:spPr bwMode="auto">
          <a:xfrm>
            <a:off x="4268391" y="1169789"/>
            <a:ext cx="214313" cy="142876"/>
          </a:xfrm>
          <a:custGeom>
            <a:avLst/>
            <a:gdLst/>
            <a:ahLst/>
            <a:cxnLst/>
            <a:rect l="0" t="0" r="0" b="0"/>
            <a:pathLst>
              <a:path w="214313" h="142876">
                <a:moveTo>
                  <a:pt x="62507" y="44648"/>
                </a:moveTo>
                <a:lnTo>
                  <a:pt x="62507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44648" y="53578"/>
                </a:lnTo>
                <a:lnTo>
                  <a:pt x="26789" y="62508"/>
                </a:lnTo>
                <a:lnTo>
                  <a:pt x="17859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33945"/>
                </a:lnTo>
                <a:lnTo>
                  <a:pt x="17859" y="142875"/>
                </a:lnTo>
                <a:lnTo>
                  <a:pt x="35718" y="142875"/>
                </a:lnTo>
                <a:lnTo>
                  <a:pt x="53578" y="142875"/>
                </a:lnTo>
                <a:lnTo>
                  <a:pt x="71437" y="133945"/>
                </a:lnTo>
                <a:lnTo>
                  <a:pt x="98226" y="125016"/>
                </a:lnTo>
                <a:lnTo>
                  <a:pt x="116086" y="116086"/>
                </a:lnTo>
                <a:lnTo>
                  <a:pt x="133945" y="107156"/>
                </a:lnTo>
                <a:lnTo>
                  <a:pt x="160734" y="89297"/>
                </a:lnTo>
                <a:lnTo>
                  <a:pt x="178593" y="71438"/>
                </a:lnTo>
                <a:lnTo>
                  <a:pt x="196453" y="62508"/>
                </a:lnTo>
                <a:lnTo>
                  <a:pt x="214312" y="44648"/>
                </a:lnTo>
                <a:lnTo>
                  <a:pt x="214312" y="35719"/>
                </a:lnTo>
                <a:lnTo>
                  <a:pt x="214312" y="26789"/>
                </a:lnTo>
                <a:lnTo>
                  <a:pt x="214312" y="17859"/>
                </a:lnTo>
                <a:lnTo>
                  <a:pt x="196453" y="8930"/>
                </a:lnTo>
                <a:lnTo>
                  <a:pt x="169664" y="8930"/>
                </a:lnTo>
                <a:lnTo>
                  <a:pt x="142875" y="0"/>
                </a:lnTo>
                <a:lnTo>
                  <a:pt x="116086" y="0"/>
                </a:lnTo>
                <a:lnTo>
                  <a:pt x="98226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5" name="Freeform 1034"/>
          <p:cNvSpPr/>
          <p:nvPr/>
        </p:nvSpPr>
        <p:spPr bwMode="auto">
          <a:xfrm>
            <a:off x="1812727" y="1937742"/>
            <a:ext cx="491133" cy="1134071"/>
          </a:xfrm>
          <a:custGeom>
            <a:avLst/>
            <a:gdLst/>
            <a:ahLst/>
            <a:cxnLst/>
            <a:rect l="0" t="0" r="0" b="0"/>
            <a:pathLst>
              <a:path w="491133" h="1134071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53578" y="17859"/>
                </a:lnTo>
                <a:lnTo>
                  <a:pt x="80367" y="17859"/>
                </a:lnTo>
                <a:lnTo>
                  <a:pt x="98226" y="17859"/>
                </a:lnTo>
                <a:lnTo>
                  <a:pt x="116086" y="17859"/>
                </a:lnTo>
                <a:lnTo>
                  <a:pt x="133945" y="17859"/>
                </a:lnTo>
                <a:lnTo>
                  <a:pt x="160734" y="17859"/>
                </a:lnTo>
                <a:lnTo>
                  <a:pt x="187523" y="17859"/>
                </a:lnTo>
                <a:lnTo>
                  <a:pt x="205382" y="8930"/>
                </a:lnTo>
                <a:lnTo>
                  <a:pt x="232171" y="8930"/>
                </a:lnTo>
                <a:lnTo>
                  <a:pt x="258961" y="8930"/>
                </a:lnTo>
                <a:lnTo>
                  <a:pt x="276820" y="8930"/>
                </a:lnTo>
                <a:lnTo>
                  <a:pt x="294679" y="8930"/>
                </a:lnTo>
                <a:lnTo>
                  <a:pt x="312539" y="0"/>
                </a:lnTo>
                <a:lnTo>
                  <a:pt x="339328" y="0"/>
                </a:lnTo>
                <a:lnTo>
                  <a:pt x="348257" y="0"/>
                </a:lnTo>
                <a:lnTo>
                  <a:pt x="366117" y="0"/>
                </a:lnTo>
                <a:lnTo>
                  <a:pt x="375046" y="0"/>
                </a:lnTo>
                <a:lnTo>
                  <a:pt x="392906" y="0"/>
                </a:lnTo>
                <a:lnTo>
                  <a:pt x="401836" y="0"/>
                </a:lnTo>
                <a:lnTo>
                  <a:pt x="401836" y="0"/>
                </a:lnTo>
                <a:lnTo>
                  <a:pt x="410765" y="0"/>
                </a:lnTo>
                <a:lnTo>
                  <a:pt x="419695" y="0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8930"/>
                </a:lnTo>
                <a:lnTo>
                  <a:pt x="428625" y="8930"/>
                </a:lnTo>
                <a:lnTo>
                  <a:pt x="437554" y="8930"/>
                </a:lnTo>
                <a:lnTo>
                  <a:pt x="437554" y="8930"/>
                </a:lnTo>
                <a:lnTo>
                  <a:pt x="437554" y="17859"/>
                </a:lnTo>
                <a:lnTo>
                  <a:pt x="446484" y="17859"/>
                </a:lnTo>
                <a:lnTo>
                  <a:pt x="446484" y="26789"/>
                </a:lnTo>
                <a:lnTo>
                  <a:pt x="446484" y="26789"/>
                </a:lnTo>
                <a:lnTo>
                  <a:pt x="446484" y="35719"/>
                </a:lnTo>
                <a:lnTo>
                  <a:pt x="446484" y="44648"/>
                </a:lnTo>
                <a:lnTo>
                  <a:pt x="446484" y="53578"/>
                </a:lnTo>
                <a:lnTo>
                  <a:pt x="446484" y="62508"/>
                </a:lnTo>
                <a:lnTo>
                  <a:pt x="446484" y="71437"/>
                </a:lnTo>
                <a:lnTo>
                  <a:pt x="455414" y="80367"/>
                </a:lnTo>
                <a:lnTo>
                  <a:pt x="455414" y="98227"/>
                </a:lnTo>
                <a:lnTo>
                  <a:pt x="455414" y="107156"/>
                </a:lnTo>
                <a:lnTo>
                  <a:pt x="464343" y="116086"/>
                </a:lnTo>
                <a:lnTo>
                  <a:pt x="464343" y="125016"/>
                </a:lnTo>
                <a:lnTo>
                  <a:pt x="473273" y="142875"/>
                </a:lnTo>
                <a:lnTo>
                  <a:pt x="473273" y="151805"/>
                </a:lnTo>
                <a:lnTo>
                  <a:pt x="482203" y="169664"/>
                </a:lnTo>
                <a:lnTo>
                  <a:pt x="482203" y="187523"/>
                </a:lnTo>
                <a:lnTo>
                  <a:pt x="482203" y="196453"/>
                </a:lnTo>
                <a:lnTo>
                  <a:pt x="482203" y="214312"/>
                </a:lnTo>
                <a:lnTo>
                  <a:pt x="482203" y="223242"/>
                </a:lnTo>
                <a:lnTo>
                  <a:pt x="491132" y="250031"/>
                </a:lnTo>
                <a:lnTo>
                  <a:pt x="491132" y="267891"/>
                </a:lnTo>
                <a:lnTo>
                  <a:pt x="491132" y="285750"/>
                </a:lnTo>
                <a:lnTo>
                  <a:pt x="491132" y="312539"/>
                </a:lnTo>
                <a:lnTo>
                  <a:pt x="491132" y="321469"/>
                </a:lnTo>
                <a:lnTo>
                  <a:pt x="491132" y="339328"/>
                </a:lnTo>
                <a:lnTo>
                  <a:pt x="491132" y="348258"/>
                </a:lnTo>
                <a:lnTo>
                  <a:pt x="491132" y="366117"/>
                </a:lnTo>
                <a:lnTo>
                  <a:pt x="491132" y="383977"/>
                </a:lnTo>
                <a:lnTo>
                  <a:pt x="491132" y="401836"/>
                </a:lnTo>
                <a:lnTo>
                  <a:pt x="491132" y="410766"/>
                </a:lnTo>
                <a:lnTo>
                  <a:pt x="491132" y="428625"/>
                </a:lnTo>
                <a:lnTo>
                  <a:pt x="491132" y="446484"/>
                </a:lnTo>
                <a:lnTo>
                  <a:pt x="482203" y="464344"/>
                </a:lnTo>
                <a:lnTo>
                  <a:pt x="482203" y="482203"/>
                </a:lnTo>
                <a:lnTo>
                  <a:pt x="482203" y="508992"/>
                </a:lnTo>
                <a:lnTo>
                  <a:pt x="482203" y="526852"/>
                </a:lnTo>
                <a:lnTo>
                  <a:pt x="482203" y="544711"/>
                </a:lnTo>
                <a:lnTo>
                  <a:pt x="482203" y="562571"/>
                </a:lnTo>
                <a:lnTo>
                  <a:pt x="482203" y="580430"/>
                </a:lnTo>
                <a:lnTo>
                  <a:pt x="482203" y="598289"/>
                </a:lnTo>
                <a:lnTo>
                  <a:pt x="473273" y="616149"/>
                </a:lnTo>
                <a:lnTo>
                  <a:pt x="473273" y="634008"/>
                </a:lnTo>
                <a:lnTo>
                  <a:pt x="473273" y="642938"/>
                </a:lnTo>
                <a:lnTo>
                  <a:pt x="473273" y="660797"/>
                </a:lnTo>
                <a:lnTo>
                  <a:pt x="473273" y="678656"/>
                </a:lnTo>
                <a:lnTo>
                  <a:pt x="473273" y="696516"/>
                </a:lnTo>
                <a:lnTo>
                  <a:pt x="473273" y="714375"/>
                </a:lnTo>
                <a:lnTo>
                  <a:pt x="473273" y="723305"/>
                </a:lnTo>
                <a:lnTo>
                  <a:pt x="464343" y="741164"/>
                </a:lnTo>
                <a:lnTo>
                  <a:pt x="464343" y="759024"/>
                </a:lnTo>
                <a:lnTo>
                  <a:pt x="464343" y="776883"/>
                </a:lnTo>
                <a:lnTo>
                  <a:pt x="455414" y="785813"/>
                </a:lnTo>
                <a:lnTo>
                  <a:pt x="455414" y="803672"/>
                </a:lnTo>
                <a:lnTo>
                  <a:pt x="455414" y="821531"/>
                </a:lnTo>
                <a:lnTo>
                  <a:pt x="446484" y="830461"/>
                </a:lnTo>
                <a:lnTo>
                  <a:pt x="446484" y="848321"/>
                </a:lnTo>
                <a:lnTo>
                  <a:pt x="437554" y="857250"/>
                </a:lnTo>
                <a:lnTo>
                  <a:pt x="437554" y="875109"/>
                </a:lnTo>
                <a:lnTo>
                  <a:pt x="437554" y="884039"/>
                </a:lnTo>
                <a:lnTo>
                  <a:pt x="428625" y="901898"/>
                </a:lnTo>
                <a:lnTo>
                  <a:pt x="428625" y="910828"/>
                </a:lnTo>
                <a:lnTo>
                  <a:pt x="428625" y="919758"/>
                </a:lnTo>
                <a:lnTo>
                  <a:pt x="428625" y="928687"/>
                </a:lnTo>
                <a:lnTo>
                  <a:pt x="419695" y="946547"/>
                </a:lnTo>
                <a:lnTo>
                  <a:pt x="419695" y="964406"/>
                </a:lnTo>
                <a:lnTo>
                  <a:pt x="419695" y="982265"/>
                </a:lnTo>
                <a:lnTo>
                  <a:pt x="419695" y="991195"/>
                </a:lnTo>
                <a:lnTo>
                  <a:pt x="410765" y="1000125"/>
                </a:lnTo>
                <a:lnTo>
                  <a:pt x="410765" y="1009054"/>
                </a:lnTo>
                <a:lnTo>
                  <a:pt x="410765" y="1026914"/>
                </a:lnTo>
                <a:lnTo>
                  <a:pt x="410765" y="1053703"/>
                </a:lnTo>
                <a:lnTo>
                  <a:pt x="419695" y="1071562"/>
                </a:lnTo>
                <a:lnTo>
                  <a:pt x="419695" y="1089422"/>
                </a:lnTo>
                <a:lnTo>
                  <a:pt x="419695" y="1089422"/>
                </a:lnTo>
                <a:lnTo>
                  <a:pt x="419695" y="1098351"/>
                </a:lnTo>
                <a:lnTo>
                  <a:pt x="419695" y="1107281"/>
                </a:lnTo>
                <a:lnTo>
                  <a:pt x="419695" y="1107281"/>
                </a:lnTo>
                <a:lnTo>
                  <a:pt x="419695" y="1107281"/>
                </a:lnTo>
                <a:lnTo>
                  <a:pt x="419695" y="1116211"/>
                </a:lnTo>
                <a:lnTo>
                  <a:pt x="419695" y="1116211"/>
                </a:lnTo>
                <a:lnTo>
                  <a:pt x="419695" y="1116211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34070"/>
                </a:lnTo>
                <a:lnTo>
                  <a:pt x="419695" y="1134070"/>
                </a:lnTo>
                <a:lnTo>
                  <a:pt x="419695" y="113407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9695" y="1125140"/>
                </a:lnTo>
                <a:lnTo>
                  <a:pt x="410765" y="1125140"/>
                </a:lnTo>
                <a:lnTo>
                  <a:pt x="410765" y="1125140"/>
                </a:lnTo>
                <a:lnTo>
                  <a:pt x="401836" y="1125140"/>
                </a:lnTo>
                <a:lnTo>
                  <a:pt x="392906" y="1125140"/>
                </a:lnTo>
                <a:lnTo>
                  <a:pt x="383976" y="1125140"/>
                </a:lnTo>
                <a:lnTo>
                  <a:pt x="375046" y="1116211"/>
                </a:lnTo>
                <a:lnTo>
                  <a:pt x="357187" y="1116211"/>
                </a:lnTo>
                <a:lnTo>
                  <a:pt x="348257" y="1116211"/>
                </a:lnTo>
                <a:lnTo>
                  <a:pt x="330398" y="1116211"/>
                </a:lnTo>
                <a:lnTo>
                  <a:pt x="321468" y="1116211"/>
                </a:lnTo>
                <a:lnTo>
                  <a:pt x="312539" y="1116211"/>
                </a:lnTo>
                <a:lnTo>
                  <a:pt x="294679" y="1116211"/>
                </a:lnTo>
                <a:lnTo>
                  <a:pt x="285750" y="1116211"/>
                </a:lnTo>
                <a:lnTo>
                  <a:pt x="267890" y="1116211"/>
                </a:lnTo>
                <a:lnTo>
                  <a:pt x="258961" y="1116211"/>
                </a:lnTo>
                <a:lnTo>
                  <a:pt x="241101" y="1116211"/>
                </a:lnTo>
                <a:lnTo>
                  <a:pt x="223242" y="1116211"/>
                </a:lnTo>
                <a:lnTo>
                  <a:pt x="205382" y="1116211"/>
                </a:lnTo>
                <a:lnTo>
                  <a:pt x="196453" y="1116211"/>
                </a:lnTo>
                <a:lnTo>
                  <a:pt x="178593" y="1116211"/>
                </a:lnTo>
                <a:lnTo>
                  <a:pt x="169664" y="1116211"/>
                </a:lnTo>
                <a:lnTo>
                  <a:pt x="151804" y="1116211"/>
                </a:lnTo>
                <a:lnTo>
                  <a:pt x="142875" y="1116211"/>
                </a:lnTo>
                <a:lnTo>
                  <a:pt x="133945" y="1107281"/>
                </a:lnTo>
                <a:lnTo>
                  <a:pt x="125015" y="1107281"/>
                </a:lnTo>
                <a:lnTo>
                  <a:pt x="116086" y="1107281"/>
                </a:lnTo>
                <a:lnTo>
                  <a:pt x="98226" y="1107281"/>
                </a:lnTo>
                <a:lnTo>
                  <a:pt x="89296" y="1098351"/>
                </a:lnTo>
                <a:lnTo>
                  <a:pt x="80367" y="1098351"/>
                </a:lnTo>
                <a:lnTo>
                  <a:pt x="71437" y="1098351"/>
                </a:lnTo>
                <a:lnTo>
                  <a:pt x="62507" y="1098351"/>
                </a:lnTo>
                <a:lnTo>
                  <a:pt x="53578" y="1089422"/>
                </a:lnTo>
                <a:lnTo>
                  <a:pt x="44648" y="1089422"/>
                </a:lnTo>
                <a:lnTo>
                  <a:pt x="35718" y="1089422"/>
                </a:lnTo>
                <a:lnTo>
                  <a:pt x="35718" y="1089422"/>
                </a:lnTo>
                <a:lnTo>
                  <a:pt x="26789" y="1089422"/>
                </a:lnTo>
                <a:lnTo>
                  <a:pt x="26789" y="1089422"/>
                </a:lnTo>
                <a:lnTo>
                  <a:pt x="26789" y="1089422"/>
                </a:lnTo>
                <a:lnTo>
                  <a:pt x="17859" y="1089422"/>
                </a:lnTo>
                <a:lnTo>
                  <a:pt x="17859" y="1089422"/>
                </a:lnTo>
                <a:lnTo>
                  <a:pt x="17859" y="1089422"/>
                </a:lnTo>
                <a:lnTo>
                  <a:pt x="17859" y="108942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80492"/>
                </a:lnTo>
                <a:lnTo>
                  <a:pt x="17859" y="1071562"/>
                </a:lnTo>
                <a:lnTo>
                  <a:pt x="8929" y="1071562"/>
                </a:lnTo>
                <a:lnTo>
                  <a:pt x="8929" y="1071562"/>
                </a:lnTo>
                <a:lnTo>
                  <a:pt x="8929" y="1071562"/>
                </a:lnTo>
                <a:lnTo>
                  <a:pt x="8929" y="1062633"/>
                </a:lnTo>
                <a:lnTo>
                  <a:pt x="8929" y="1062633"/>
                </a:lnTo>
                <a:lnTo>
                  <a:pt x="8929" y="1053703"/>
                </a:lnTo>
                <a:lnTo>
                  <a:pt x="8929" y="1044773"/>
                </a:lnTo>
                <a:lnTo>
                  <a:pt x="8929" y="1035844"/>
                </a:lnTo>
                <a:lnTo>
                  <a:pt x="8929" y="1035844"/>
                </a:lnTo>
                <a:lnTo>
                  <a:pt x="8929" y="1017984"/>
                </a:lnTo>
                <a:lnTo>
                  <a:pt x="8929" y="1009054"/>
                </a:lnTo>
                <a:lnTo>
                  <a:pt x="8929" y="1000125"/>
                </a:lnTo>
                <a:lnTo>
                  <a:pt x="8929" y="982265"/>
                </a:lnTo>
                <a:lnTo>
                  <a:pt x="8929" y="973336"/>
                </a:lnTo>
                <a:lnTo>
                  <a:pt x="8929" y="964406"/>
                </a:lnTo>
                <a:lnTo>
                  <a:pt x="8929" y="946547"/>
                </a:lnTo>
                <a:lnTo>
                  <a:pt x="17859" y="937617"/>
                </a:lnTo>
                <a:lnTo>
                  <a:pt x="17859" y="928687"/>
                </a:lnTo>
                <a:lnTo>
                  <a:pt x="17859" y="919758"/>
                </a:lnTo>
                <a:lnTo>
                  <a:pt x="17859" y="928687"/>
                </a:lnTo>
                <a:lnTo>
                  <a:pt x="17859" y="928687"/>
                </a:lnTo>
                <a:lnTo>
                  <a:pt x="17859" y="928687"/>
                </a:lnTo>
                <a:lnTo>
                  <a:pt x="17859" y="910828"/>
                </a:lnTo>
                <a:lnTo>
                  <a:pt x="17859" y="901898"/>
                </a:lnTo>
                <a:lnTo>
                  <a:pt x="17859" y="892969"/>
                </a:lnTo>
                <a:lnTo>
                  <a:pt x="17859" y="884039"/>
                </a:lnTo>
                <a:lnTo>
                  <a:pt x="17859" y="875109"/>
                </a:lnTo>
                <a:lnTo>
                  <a:pt x="17859" y="857250"/>
                </a:lnTo>
                <a:lnTo>
                  <a:pt x="17859" y="848321"/>
                </a:lnTo>
                <a:lnTo>
                  <a:pt x="17859" y="830461"/>
                </a:lnTo>
                <a:lnTo>
                  <a:pt x="17859" y="821531"/>
                </a:lnTo>
                <a:lnTo>
                  <a:pt x="17859" y="812602"/>
                </a:lnTo>
                <a:lnTo>
                  <a:pt x="17859" y="794742"/>
                </a:lnTo>
                <a:lnTo>
                  <a:pt x="17859" y="785813"/>
                </a:lnTo>
                <a:lnTo>
                  <a:pt x="17859" y="776883"/>
                </a:lnTo>
                <a:lnTo>
                  <a:pt x="17859" y="759024"/>
                </a:lnTo>
                <a:lnTo>
                  <a:pt x="17859" y="750094"/>
                </a:lnTo>
                <a:lnTo>
                  <a:pt x="17859" y="741164"/>
                </a:lnTo>
                <a:lnTo>
                  <a:pt x="17859" y="723305"/>
                </a:lnTo>
                <a:lnTo>
                  <a:pt x="17859" y="714375"/>
                </a:lnTo>
                <a:lnTo>
                  <a:pt x="17859" y="696516"/>
                </a:lnTo>
                <a:lnTo>
                  <a:pt x="17859" y="687586"/>
                </a:lnTo>
                <a:lnTo>
                  <a:pt x="17859" y="669727"/>
                </a:lnTo>
                <a:lnTo>
                  <a:pt x="26789" y="660797"/>
                </a:lnTo>
                <a:lnTo>
                  <a:pt x="26789" y="651867"/>
                </a:lnTo>
                <a:lnTo>
                  <a:pt x="26789" y="634008"/>
                </a:lnTo>
                <a:lnTo>
                  <a:pt x="26789" y="625078"/>
                </a:lnTo>
                <a:lnTo>
                  <a:pt x="26789" y="607219"/>
                </a:lnTo>
                <a:lnTo>
                  <a:pt x="26789" y="598289"/>
                </a:lnTo>
                <a:lnTo>
                  <a:pt x="35718" y="580430"/>
                </a:lnTo>
                <a:lnTo>
                  <a:pt x="35718" y="562571"/>
                </a:lnTo>
                <a:lnTo>
                  <a:pt x="35718" y="544711"/>
                </a:lnTo>
                <a:lnTo>
                  <a:pt x="35718" y="526852"/>
                </a:lnTo>
                <a:lnTo>
                  <a:pt x="35718" y="491133"/>
                </a:lnTo>
                <a:lnTo>
                  <a:pt x="26789" y="464344"/>
                </a:lnTo>
                <a:lnTo>
                  <a:pt x="35718" y="446484"/>
                </a:lnTo>
                <a:lnTo>
                  <a:pt x="35718" y="419695"/>
                </a:lnTo>
                <a:lnTo>
                  <a:pt x="26789" y="410766"/>
                </a:lnTo>
                <a:lnTo>
                  <a:pt x="26789" y="383977"/>
                </a:lnTo>
                <a:lnTo>
                  <a:pt x="26789" y="366117"/>
                </a:lnTo>
                <a:lnTo>
                  <a:pt x="26789" y="357187"/>
                </a:lnTo>
                <a:lnTo>
                  <a:pt x="26789" y="339328"/>
                </a:lnTo>
                <a:lnTo>
                  <a:pt x="26789" y="312539"/>
                </a:lnTo>
                <a:lnTo>
                  <a:pt x="26789" y="285750"/>
                </a:lnTo>
                <a:lnTo>
                  <a:pt x="26789" y="276820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35718" y="258961"/>
                </a:lnTo>
                <a:lnTo>
                  <a:pt x="35718" y="258961"/>
                </a:lnTo>
                <a:lnTo>
                  <a:pt x="35718" y="258961"/>
                </a:lnTo>
                <a:lnTo>
                  <a:pt x="35718" y="258961"/>
                </a:lnTo>
                <a:lnTo>
                  <a:pt x="35718" y="232172"/>
                </a:lnTo>
                <a:lnTo>
                  <a:pt x="35718" y="223242"/>
                </a:lnTo>
                <a:lnTo>
                  <a:pt x="35718" y="214312"/>
                </a:lnTo>
                <a:lnTo>
                  <a:pt x="35718" y="196453"/>
                </a:lnTo>
                <a:lnTo>
                  <a:pt x="35718" y="187523"/>
                </a:lnTo>
                <a:lnTo>
                  <a:pt x="35718" y="178594"/>
                </a:lnTo>
                <a:lnTo>
                  <a:pt x="35718" y="160734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33945"/>
                </a:lnTo>
                <a:lnTo>
                  <a:pt x="35718" y="133945"/>
                </a:lnTo>
                <a:lnTo>
                  <a:pt x="35718" y="116086"/>
                </a:lnTo>
                <a:lnTo>
                  <a:pt x="35718" y="107156"/>
                </a:lnTo>
                <a:lnTo>
                  <a:pt x="35718" y="107156"/>
                </a:lnTo>
                <a:lnTo>
                  <a:pt x="35718" y="98227"/>
                </a:lnTo>
                <a:lnTo>
                  <a:pt x="35718" y="98227"/>
                </a:lnTo>
                <a:lnTo>
                  <a:pt x="35718" y="98227"/>
                </a:lnTo>
                <a:lnTo>
                  <a:pt x="35718" y="89297"/>
                </a:lnTo>
                <a:lnTo>
                  <a:pt x="35718" y="89297"/>
                </a:lnTo>
                <a:lnTo>
                  <a:pt x="35718" y="8929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0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Starter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489" y="1412874"/>
            <a:ext cx="8206423" cy="467931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 altLang="en-US" sz="3200" dirty="0"/>
              <a:t>You have been promised £100 in two years time, in settlement of a debt.</a:t>
            </a:r>
          </a:p>
          <a:p>
            <a:pPr marL="990600" lvl="1" indent="-533400"/>
            <a:r>
              <a:rPr lang="en-GB" altLang="en-US" sz="3200" dirty="0"/>
              <a:t>How much would you accept in settlement today?</a:t>
            </a:r>
          </a:p>
          <a:p>
            <a:pPr marL="1847850" lvl="3" indent="-533400"/>
            <a:r>
              <a:rPr lang="en-GB" altLang="en-US" sz="2800" dirty="0"/>
              <a:t>Names?</a:t>
            </a:r>
          </a:p>
          <a:p>
            <a:pPr marL="990600" lvl="1" indent="-533400"/>
            <a:r>
              <a:rPr lang="en-GB" altLang="en-US" sz="3200" dirty="0"/>
              <a:t>What would influence your decision?</a:t>
            </a:r>
          </a:p>
          <a:p>
            <a:pPr marL="609600" indent="-609600">
              <a:buFont typeface="Wingdings" pitchFamily="2" charset="2"/>
              <a:buNone/>
            </a:pPr>
            <a:endParaRPr lang="en-GB" altLang="en-US" sz="3200" dirty="0"/>
          </a:p>
          <a:p>
            <a:pPr marL="609600" indent="-609600"/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11485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7036" cy="68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7378" y="1964589"/>
            <a:ext cx="2383972" cy="17852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15145" y="5026146"/>
            <a:ext cx="2383972" cy="17852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8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872"/>
            <a:ext cx="9034013" cy="305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7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365B-47BF-4FAC-B7E4-A585B5C8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3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9A5F3-B5DA-427B-A8E7-5A4291D8C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68413"/>
            <a:ext cx="8165237" cy="452278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57363-75A1-41C5-A48A-63935AC8A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3061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B2E6C-3CEE-4A40-ADD0-AD8E035567A8}"/>
              </a:ext>
            </a:extLst>
          </p:cNvPr>
          <p:cNvSpPr txBox="1"/>
          <p:nvPr/>
        </p:nvSpPr>
        <p:spPr>
          <a:xfrm>
            <a:off x="6329779" y="368299"/>
            <a:ext cx="43500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2136352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CF84-BA01-43D9-9551-64FB8657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D0E30-B1A4-48A0-94F3-B467DBA4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849AC-F360-46AD-9679-621A25A9C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421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2F577-3CC8-43F5-8D18-BCCFCAC61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183" y="5476218"/>
            <a:ext cx="4200617" cy="138178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4446984" y="4170164"/>
            <a:ext cx="660798" cy="473274"/>
          </a:xfrm>
          <a:custGeom>
            <a:avLst/>
            <a:gdLst/>
            <a:ahLst/>
            <a:cxnLst/>
            <a:rect l="0" t="0" r="0" b="0"/>
            <a:pathLst>
              <a:path w="660798" h="473274">
                <a:moveTo>
                  <a:pt x="8930" y="473273"/>
                </a:moveTo>
                <a:lnTo>
                  <a:pt x="893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8930" y="464343"/>
                </a:lnTo>
                <a:lnTo>
                  <a:pt x="8930" y="464343"/>
                </a:lnTo>
                <a:lnTo>
                  <a:pt x="17860" y="464343"/>
                </a:lnTo>
                <a:lnTo>
                  <a:pt x="26789" y="464343"/>
                </a:lnTo>
                <a:lnTo>
                  <a:pt x="26789" y="464343"/>
                </a:lnTo>
                <a:lnTo>
                  <a:pt x="35719" y="455414"/>
                </a:lnTo>
                <a:lnTo>
                  <a:pt x="35719" y="455414"/>
                </a:lnTo>
                <a:lnTo>
                  <a:pt x="44649" y="455414"/>
                </a:lnTo>
                <a:lnTo>
                  <a:pt x="44649" y="455414"/>
                </a:lnTo>
                <a:lnTo>
                  <a:pt x="53579" y="446484"/>
                </a:lnTo>
                <a:lnTo>
                  <a:pt x="53579" y="446484"/>
                </a:lnTo>
                <a:lnTo>
                  <a:pt x="62508" y="446484"/>
                </a:lnTo>
                <a:lnTo>
                  <a:pt x="71438" y="437554"/>
                </a:lnTo>
                <a:lnTo>
                  <a:pt x="80368" y="437554"/>
                </a:lnTo>
                <a:lnTo>
                  <a:pt x="80368" y="437554"/>
                </a:lnTo>
                <a:lnTo>
                  <a:pt x="89297" y="428625"/>
                </a:lnTo>
                <a:lnTo>
                  <a:pt x="98227" y="428625"/>
                </a:lnTo>
                <a:lnTo>
                  <a:pt x="107157" y="428625"/>
                </a:lnTo>
                <a:lnTo>
                  <a:pt x="107157" y="428625"/>
                </a:lnTo>
                <a:lnTo>
                  <a:pt x="116086" y="419695"/>
                </a:lnTo>
                <a:lnTo>
                  <a:pt x="125016" y="428625"/>
                </a:lnTo>
                <a:lnTo>
                  <a:pt x="125016" y="419695"/>
                </a:lnTo>
                <a:lnTo>
                  <a:pt x="133946" y="419695"/>
                </a:lnTo>
                <a:lnTo>
                  <a:pt x="133946" y="410765"/>
                </a:lnTo>
                <a:lnTo>
                  <a:pt x="142875" y="410765"/>
                </a:lnTo>
                <a:lnTo>
                  <a:pt x="151805" y="410765"/>
                </a:lnTo>
                <a:lnTo>
                  <a:pt x="160735" y="401836"/>
                </a:lnTo>
                <a:lnTo>
                  <a:pt x="160735" y="392906"/>
                </a:lnTo>
                <a:lnTo>
                  <a:pt x="169664" y="392906"/>
                </a:lnTo>
                <a:lnTo>
                  <a:pt x="178594" y="392906"/>
                </a:lnTo>
                <a:lnTo>
                  <a:pt x="187524" y="383976"/>
                </a:lnTo>
                <a:lnTo>
                  <a:pt x="196454" y="375047"/>
                </a:lnTo>
                <a:lnTo>
                  <a:pt x="196454" y="375047"/>
                </a:lnTo>
                <a:lnTo>
                  <a:pt x="205383" y="366117"/>
                </a:lnTo>
                <a:lnTo>
                  <a:pt x="214313" y="366117"/>
                </a:lnTo>
                <a:lnTo>
                  <a:pt x="214313" y="357187"/>
                </a:lnTo>
                <a:lnTo>
                  <a:pt x="223243" y="357187"/>
                </a:lnTo>
                <a:lnTo>
                  <a:pt x="223243" y="348257"/>
                </a:lnTo>
                <a:lnTo>
                  <a:pt x="232172" y="339328"/>
                </a:lnTo>
                <a:lnTo>
                  <a:pt x="241102" y="339328"/>
                </a:lnTo>
                <a:lnTo>
                  <a:pt x="241102" y="330398"/>
                </a:lnTo>
                <a:lnTo>
                  <a:pt x="250032" y="321468"/>
                </a:lnTo>
                <a:lnTo>
                  <a:pt x="258961" y="321468"/>
                </a:lnTo>
                <a:lnTo>
                  <a:pt x="267891" y="312539"/>
                </a:lnTo>
                <a:lnTo>
                  <a:pt x="267891" y="303609"/>
                </a:lnTo>
                <a:lnTo>
                  <a:pt x="276821" y="303609"/>
                </a:lnTo>
                <a:lnTo>
                  <a:pt x="285750" y="294679"/>
                </a:lnTo>
                <a:lnTo>
                  <a:pt x="294680" y="294679"/>
                </a:lnTo>
                <a:lnTo>
                  <a:pt x="294680" y="285750"/>
                </a:lnTo>
                <a:lnTo>
                  <a:pt x="303610" y="276820"/>
                </a:lnTo>
                <a:lnTo>
                  <a:pt x="312539" y="276820"/>
                </a:lnTo>
                <a:lnTo>
                  <a:pt x="312539" y="267890"/>
                </a:lnTo>
                <a:lnTo>
                  <a:pt x="321469" y="267890"/>
                </a:lnTo>
                <a:lnTo>
                  <a:pt x="330399" y="258961"/>
                </a:lnTo>
                <a:lnTo>
                  <a:pt x="330399" y="250031"/>
                </a:lnTo>
                <a:lnTo>
                  <a:pt x="339329" y="250031"/>
                </a:lnTo>
                <a:lnTo>
                  <a:pt x="348258" y="241101"/>
                </a:lnTo>
                <a:lnTo>
                  <a:pt x="357188" y="232172"/>
                </a:lnTo>
                <a:lnTo>
                  <a:pt x="357188" y="232172"/>
                </a:lnTo>
                <a:lnTo>
                  <a:pt x="366118" y="223242"/>
                </a:lnTo>
                <a:lnTo>
                  <a:pt x="375047" y="214312"/>
                </a:lnTo>
                <a:lnTo>
                  <a:pt x="383977" y="214312"/>
                </a:lnTo>
                <a:lnTo>
                  <a:pt x="392907" y="205382"/>
                </a:lnTo>
                <a:lnTo>
                  <a:pt x="401836" y="196453"/>
                </a:lnTo>
                <a:lnTo>
                  <a:pt x="410766" y="187523"/>
                </a:lnTo>
                <a:lnTo>
                  <a:pt x="419696" y="187523"/>
                </a:lnTo>
                <a:lnTo>
                  <a:pt x="428625" y="178593"/>
                </a:lnTo>
                <a:lnTo>
                  <a:pt x="437555" y="169664"/>
                </a:lnTo>
                <a:lnTo>
                  <a:pt x="446485" y="160734"/>
                </a:lnTo>
                <a:lnTo>
                  <a:pt x="455414" y="160734"/>
                </a:lnTo>
                <a:lnTo>
                  <a:pt x="464344" y="151804"/>
                </a:lnTo>
                <a:lnTo>
                  <a:pt x="464344" y="142875"/>
                </a:lnTo>
                <a:lnTo>
                  <a:pt x="473274" y="142875"/>
                </a:lnTo>
                <a:lnTo>
                  <a:pt x="482204" y="133945"/>
                </a:lnTo>
                <a:lnTo>
                  <a:pt x="491133" y="125015"/>
                </a:lnTo>
                <a:lnTo>
                  <a:pt x="500063" y="116086"/>
                </a:lnTo>
                <a:lnTo>
                  <a:pt x="508993" y="116086"/>
                </a:lnTo>
                <a:lnTo>
                  <a:pt x="517922" y="107156"/>
                </a:lnTo>
                <a:lnTo>
                  <a:pt x="526852" y="98226"/>
                </a:lnTo>
                <a:lnTo>
                  <a:pt x="535782" y="89297"/>
                </a:lnTo>
                <a:lnTo>
                  <a:pt x="544711" y="80367"/>
                </a:lnTo>
                <a:lnTo>
                  <a:pt x="553641" y="71437"/>
                </a:lnTo>
                <a:lnTo>
                  <a:pt x="571500" y="62507"/>
                </a:lnTo>
                <a:lnTo>
                  <a:pt x="580430" y="53578"/>
                </a:lnTo>
                <a:lnTo>
                  <a:pt x="589360" y="44648"/>
                </a:lnTo>
                <a:lnTo>
                  <a:pt x="598289" y="35718"/>
                </a:lnTo>
                <a:lnTo>
                  <a:pt x="607219" y="26789"/>
                </a:lnTo>
                <a:lnTo>
                  <a:pt x="616149" y="26789"/>
                </a:lnTo>
                <a:lnTo>
                  <a:pt x="625079" y="17859"/>
                </a:lnTo>
                <a:lnTo>
                  <a:pt x="634008" y="8929"/>
                </a:lnTo>
                <a:lnTo>
                  <a:pt x="634008" y="8929"/>
                </a:lnTo>
                <a:lnTo>
                  <a:pt x="642938" y="8929"/>
                </a:lnTo>
                <a:lnTo>
                  <a:pt x="642938" y="0"/>
                </a:lnTo>
                <a:lnTo>
                  <a:pt x="651868" y="0"/>
                </a:lnTo>
                <a:lnTo>
                  <a:pt x="651868" y="0"/>
                </a:lnTo>
                <a:lnTo>
                  <a:pt x="651868" y="0"/>
                </a:lnTo>
                <a:lnTo>
                  <a:pt x="651868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482828" y="3929062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366742" y="4045148"/>
            <a:ext cx="232173" cy="142876"/>
          </a:xfrm>
          <a:custGeom>
            <a:avLst/>
            <a:gdLst/>
            <a:ahLst/>
            <a:cxnLst/>
            <a:rect l="0" t="0" r="0" b="0"/>
            <a:pathLst>
              <a:path w="232173" h="142876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0"/>
                </a:lnTo>
                <a:lnTo>
                  <a:pt x="196453" y="8930"/>
                </a:lnTo>
                <a:lnTo>
                  <a:pt x="205383" y="8930"/>
                </a:lnTo>
                <a:lnTo>
                  <a:pt x="214313" y="17859"/>
                </a:lnTo>
                <a:lnTo>
                  <a:pt x="223242" y="26789"/>
                </a:lnTo>
                <a:lnTo>
                  <a:pt x="232172" y="44648"/>
                </a:lnTo>
                <a:lnTo>
                  <a:pt x="232172" y="62508"/>
                </a:lnTo>
                <a:lnTo>
                  <a:pt x="223242" y="80367"/>
                </a:lnTo>
                <a:lnTo>
                  <a:pt x="214313" y="98227"/>
                </a:lnTo>
                <a:lnTo>
                  <a:pt x="205383" y="107156"/>
                </a:lnTo>
                <a:lnTo>
                  <a:pt x="196453" y="125016"/>
                </a:lnTo>
                <a:lnTo>
                  <a:pt x="178594" y="133945"/>
                </a:lnTo>
                <a:lnTo>
                  <a:pt x="169664" y="142875"/>
                </a:lnTo>
                <a:lnTo>
                  <a:pt x="151805" y="142875"/>
                </a:lnTo>
                <a:lnTo>
                  <a:pt x="142875" y="142875"/>
                </a:lnTo>
                <a:lnTo>
                  <a:pt x="133946" y="142875"/>
                </a:lnTo>
                <a:lnTo>
                  <a:pt x="133946" y="142875"/>
                </a:lnTo>
                <a:lnTo>
                  <a:pt x="125016" y="142875"/>
                </a:lnTo>
                <a:lnTo>
                  <a:pt x="125016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554266" y="3687961"/>
            <a:ext cx="330399" cy="383977"/>
          </a:xfrm>
          <a:custGeom>
            <a:avLst/>
            <a:gdLst/>
            <a:ahLst/>
            <a:cxnLst/>
            <a:rect l="0" t="0" r="0" b="0"/>
            <a:pathLst>
              <a:path w="330399" h="38397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8929" y="71437"/>
                </a:lnTo>
                <a:lnTo>
                  <a:pt x="17859" y="107156"/>
                </a:lnTo>
                <a:lnTo>
                  <a:pt x="35718" y="142875"/>
                </a:lnTo>
                <a:lnTo>
                  <a:pt x="44648" y="178593"/>
                </a:lnTo>
                <a:lnTo>
                  <a:pt x="62507" y="214312"/>
                </a:lnTo>
                <a:lnTo>
                  <a:pt x="71437" y="250031"/>
                </a:lnTo>
                <a:lnTo>
                  <a:pt x="80367" y="276820"/>
                </a:lnTo>
                <a:lnTo>
                  <a:pt x="89297" y="312539"/>
                </a:lnTo>
                <a:lnTo>
                  <a:pt x="98226" y="330398"/>
                </a:lnTo>
                <a:lnTo>
                  <a:pt x="107156" y="357187"/>
                </a:lnTo>
                <a:lnTo>
                  <a:pt x="116086" y="366117"/>
                </a:lnTo>
                <a:lnTo>
                  <a:pt x="116086" y="375046"/>
                </a:lnTo>
                <a:lnTo>
                  <a:pt x="125015" y="383976"/>
                </a:lnTo>
                <a:lnTo>
                  <a:pt x="125015" y="383976"/>
                </a:lnTo>
                <a:lnTo>
                  <a:pt x="125015" y="383976"/>
                </a:lnTo>
                <a:lnTo>
                  <a:pt x="125015" y="375046"/>
                </a:lnTo>
                <a:lnTo>
                  <a:pt x="116086" y="357187"/>
                </a:lnTo>
                <a:lnTo>
                  <a:pt x="116086" y="339328"/>
                </a:lnTo>
                <a:lnTo>
                  <a:pt x="107156" y="321468"/>
                </a:lnTo>
                <a:lnTo>
                  <a:pt x="107156" y="294679"/>
                </a:lnTo>
                <a:lnTo>
                  <a:pt x="107156" y="267890"/>
                </a:lnTo>
                <a:lnTo>
                  <a:pt x="116086" y="250031"/>
                </a:lnTo>
                <a:lnTo>
                  <a:pt x="125015" y="232171"/>
                </a:lnTo>
                <a:lnTo>
                  <a:pt x="133945" y="214312"/>
                </a:lnTo>
                <a:lnTo>
                  <a:pt x="151804" y="205382"/>
                </a:lnTo>
                <a:lnTo>
                  <a:pt x="169664" y="196453"/>
                </a:lnTo>
                <a:lnTo>
                  <a:pt x="187523" y="196453"/>
                </a:lnTo>
                <a:lnTo>
                  <a:pt x="205382" y="205382"/>
                </a:lnTo>
                <a:lnTo>
                  <a:pt x="223242" y="214312"/>
                </a:lnTo>
                <a:lnTo>
                  <a:pt x="241101" y="232171"/>
                </a:lnTo>
                <a:lnTo>
                  <a:pt x="250031" y="250031"/>
                </a:lnTo>
                <a:lnTo>
                  <a:pt x="267890" y="267890"/>
                </a:lnTo>
                <a:lnTo>
                  <a:pt x="276820" y="285750"/>
                </a:lnTo>
                <a:lnTo>
                  <a:pt x="285750" y="303609"/>
                </a:lnTo>
                <a:lnTo>
                  <a:pt x="303609" y="312539"/>
                </a:lnTo>
                <a:lnTo>
                  <a:pt x="312539" y="321468"/>
                </a:lnTo>
                <a:lnTo>
                  <a:pt x="321468" y="321468"/>
                </a:lnTo>
                <a:lnTo>
                  <a:pt x="330398" y="321468"/>
                </a:lnTo>
                <a:lnTo>
                  <a:pt x="330398" y="32146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822156" y="3786187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35719" y="107156"/>
                </a:moveTo>
                <a:lnTo>
                  <a:pt x="35719" y="116086"/>
                </a:lnTo>
                <a:lnTo>
                  <a:pt x="35719" y="125016"/>
                </a:lnTo>
                <a:lnTo>
                  <a:pt x="44649" y="133945"/>
                </a:lnTo>
                <a:lnTo>
                  <a:pt x="53578" y="151805"/>
                </a:lnTo>
                <a:lnTo>
                  <a:pt x="62508" y="160734"/>
                </a:lnTo>
                <a:lnTo>
                  <a:pt x="80367" y="169664"/>
                </a:lnTo>
                <a:lnTo>
                  <a:pt x="98227" y="169664"/>
                </a:lnTo>
                <a:lnTo>
                  <a:pt x="116086" y="169664"/>
                </a:lnTo>
                <a:lnTo>
                  <a:pt x="133946" y="160734"/>
                </a:lnTo>
                <a:lnTo>
                  <a:pt x="151805" y="151805"/>
                </a:lnTo>
                <a:lnTo>
                  <a:pt x="169664" y="133945"/>
                </a:lnTo>
                <a:lnTo>
                  <a:pt x="178594" y="125016"/>
                </a:lnTo>
                <a:lnTo>
                  <a:pt x="178594" y="98227"/>
                </a:lnTo>
                <a:lnTo>
                  <a:pt x="178594" y="80367"/>
                </a:lnTo>
                <a:lnTo>
                  <a:pt x="178594" y="53578"/>
                </a:lnTo>
                <a:lnTo>
                  <a:pt x="169664" y="35719"/>
                </a:lnTo>
                <a:lnTo>
                  <a:pt x="160735" y="17859"/>
                </a:lnTo>
                <a:lnTo>
                  <a:pt x="142875" y="893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7" y="17859"/>
                </a:lnTo>
                <a:lnTo>
                  <a:pt x="62508" y="35719"/>
                </a:lnTo>
                <a:lnTo>
                  <a:pt x="44649" y="53578"/>
                </a:lnTo>
                <a:lnTo>
                  <a:pt x="26789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991820" y="3411140"/>
            <a:ext cx="366119" cy="455415"/>
          </a:xfrm>
          <a:custGeom>
            <a:avLst/>
            <a:gdLst/>
            <a:ahLst/>
            <a:cxnLst/>
            <a:rect l="0" t="0" r="0" b="0"/>
            <a:pathLst>
              <a:path w="366119" h="455415">
                <a:moveTo>
                  <a:pt x="53578" y="446485"/>
                </a:moveTo>
                <a:lnTo>
                  <a:pt x="53578" y="446485"/>
                </a:lnTo>
                <a:lnTo>
                  <a:pt x="53578" y="446485"/>
                </a:lnTo>
                <a:lnTo>
                  <a:pt x="44649" y="455414"/>
                </a:lnTo>
                <a:lnTo>
                  <a:pt x="44649" y="455414"/>
                </a:lnTo>
                <a:lnTo>
                  <a:pt x="44649" y="455414"/>
                </a:lnTo>
                <a:lnTo>
                  <a:pt x="44649" y="455414"/>
                </a:lnTo>
                <a:lnTo>
                  <a:pt x="35719" y="446485"/>
                </a:lnTo>
                <a:lnTo>
                  <a:pt x="35719" y="428625"/>
                </a:lnTo>
                <a:lnTo>
                  <a:pt x="26789" y="410766"/>
                </a:lnTo>
                <a:lnTo>
                  <a:pt x="17860" y="392906"/>
                </a:lnTo>
                <a:lnTo>
                  <a:pt x="8930" y="366117"/>
                </a:lnTo>
                <a:lnTo>
                  <a:pt x="8930" y="348258"/>
                </a:lnTo>
                <a:lnTo>
                  <a:pt x="0" y="321469"/>
                </a:lnTo>
                <a:lnTo>
                  <a:pt x="0" y="312539"/>
                </a:lnTo>
                <a:lnTo>
                  <a:pt x="8930" y="303610"/>
                </a:lnTo>
                <a:lnTo>
                  <a:pt x="17860" y="294680"/>
                </a:lnTo>
                <a:lnTo>
                  <a:pt x="26789" y="294680"/>
                </a:lnTo>
                <a:lnTo>
                  <a:pt x="44649" y="303610"/>
                </a:lnTo>
                <a:lnTo>
                  <a:pt x="62508" y="312539"/>
                </a:lnTo>
                <a:lnTo>
                  <a:pt x="80368" y="321469"/>
                </a:lnTo>
                <a:lnTo>
                  <a:pt x="98227" y="330399"/>
                </a:lnTo>
                <a:lnTo>
                  <a:pt x="107157" y="339328"/>
                </a:lnTo>
                <a:lnTo>
                  <a:pt x="125016" y="339328"/>
                </a:lnTo>
                <a:lnTo>
                  <a:pt x="133946" y="339328"/>
                </a:lnTo>
                <a:lnTo>
                  <a:pt x="151805" y="339328"/>
                </a:lnTo>
                <a:lnTo>
                  <a:pt x="160735" y="330399"/>
                </a:lnTo>
                <a:lnTo>
                  <a:pt x="178594" y="321469"/>
                </a:lnTo>
                <a:lnTo>
                  <a:pt x="196453" y="312539"/>
                </a:lnTo>
                <a:lnTo>
                  <a:pt x="205383" y="294680"/>
                </a:lnTo>
                <a:lnTo>
                  <a:pt x="214313" y="267891"/>
                </a:lnTo>
                <a:lnTo>
                  <a:pt x="214313" y="241102"/>
                </a:lnTo>
                <a:lnTo>
                  <a:pt x="214313" y="214313"/>
                </a:lnTo>
                <a:lnTo>
                  <a:pt x="214313" y="178594"/>
                </a:lnTo>
                <a:lnTo>
                  <a:pt x="205383" y="142875"/>
                </a:lnTo>
                <a:lnTo>
                  <a:pt x="196453" y="107156"/>
                </a:lnTo>
                <a:lnTo>
                  <a:pt x="178594" y="71438"/>
                </a:lnTo>
                <a:lnTo>
                  <a:pt x="160735" y="44649"/>
                </a:lnTo>
                <a:lnTo>
                  <a:pt x="133946" y="26789"/>
                </a:lnTo>
                <a:lnTo>
                  <a:pt x="125016" y="893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35719"/>
                </a:lnTo>
                <a:lnTo>
                  <a:pt x="89297" y="53578"/>
                </a:lnTo>
                <a:lnTo>
                  <a:pt x="98227" y="89297"/>
                </a:lnTo>
                <a:lnTo>
                  <a:pt x="107157" y="125016"/>
                </a:lnTo>
                <a:lnTo>
                  <a:pt x="125016" y="160735"/>
                </a:lnTo>
                <a:lnTo>
                  <a:pt x="151805" y="196453"/>
                </a:lnTo>
                <a:lnTo>
                  <a:pt x="169664" y="223242"/>
                </a:lnTo>
                <a:lnTo>
                  <a:pt x="187524" y="258961"/>
                </a:lnTo>
                <a:lnTo>
                  <a:pt x="214313" y="276821"/>
                </a:lnTo>
                <a:lnTo>
                  <a:pt x="241102" y="303610"/>
                </a:lnTo>
                <a:lnTo>
                  <a:pt x="258961" y="312539"/>
                </a:lnTo>
                <a:lnTo>
                  <a:pt x="276821" y="321469"/>
                </a:lnTo>
                <a:lnTo>
                  <a:pt x="294680" y="330399"/>
                </a:lnTo>
                <a:lnTo>
                  <a:pt x="312539" y="339328"/>
                </a:lnTo>
                <a:lnTo>
                  <a:pt x="330399" y="339328"/>
                </a:lnTo>
                <a:lnTo>
                  <a:pt x="339328" y="330399"/>
                </a:lnTo>
                <a:lnTo>
                  <a:pt x="357188" y="321469"/>
                </a:lnTo>
                <a:lnTo>
                  <a:pt x="357188" y="303610"/>
                </a:lnTo>
                <a:lnTo>
                  <a:pt x="366118" y="285750"/>
                </a:lnTo>
                <a:lnTo>
                  <a:pt x="366118" y="258961"/>
                </a:lnTo>
                <a:lnTo>
                  <a:pt x="366118" y="241102"/>
                </a:lnTo>
                <a:lnTo>
                  <a:pt x="357188" y="223242"/>
                </a:lnTo>
                <a:lnTo>
                  <a:pt x="357188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991820" y="3536156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0" y="116086"/>
                </a:moveTo>
                <a:lnTo>
                  <a:pt x="0" y="116086"/>
                </a:lnTo>
                <a:lnTo>
                  <a:pt x="0" y="107156"/>
                </a:lnTo>
                <a:lnTo>
                  <a:pt x="8930" y="98226"/>
                </a:lnTo>
                <a:lnTo>
                  <a:pt x="26789" y="71437"/>
                </a:lnTo>
                <a:lnTo>
                  <a:pt x="53578" y="35719"/>
                </a:lnTo>
                <a:lnTo>
                  <a:pt x="80368" y="1785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526977" y="4554140"/>
            <a:ext cx="1312665" cy="491134"/>
          </a:xfrm>
          <a:custGeom>
            <a:avLst/>
            <a:gdLst/>
            <a:ahLst/>
            <a:cxnLst/>
            <a:rect l="0" t="0" r="0" b="0"/>
            <a:pathLst>
              <a:path w="1312665" h="491134">
                <a:moveTo>
                  <a:pt x="830461" y="410766"/>
                </a:moveTo>
                <a:lnTo>
                  <a:pt x="830461" y="410766"/>
                </a:lnTo>
                <a:lnTo>
                  <a:pt x="830461" y="410766"/>
                </a:lnTo>
                <a:lnTo>
                  <a:pt x="830461" y="410766"/>
                </a:lnTo>
                <a:lnTo>
                  <a:pt x="830461" y="410766"/>
                </a:lnTo>
                <a:lnTo>
                  <a:pt x="830461" y="419696"/>
                </a:lnTo>
                <a:lnTo>
                  <a:pt x="830461" y="419696"/>
                </a:lnTo>
                <a:lnTo>
                  <a:pt x="839390" y="428626"/>
                </a:lnTo>
                <a:lnTo>
                  <a:pt x="839390" y="428626"/>
                </a:lnTo>
                <a:lnTo>
                  <a:pt x="839390" y="437555"/>
                </a:lnTo>
                <a:lnTo>
                  <a:pt x="839390" y="446485"/>
                </a:lnTo>
                <a:lnTo>
                  <a:pt x="839390" y="446485"/>
                </a:lnTo>
                <a:lnTo>
                  <a:pt x="848320" y="455415"/>
                </a:lnTo>
                <a:lnTo>
                  <a:pt x="848320" y="455415"/>
                </a:lnTo>
                <a:lnTo>
                  <a:pt x="848320" y="464344"/>
                </a:lnTo>
                <a:lnTo>
                  <a:pt x="848320" y="464344"/>
                </a:lnTo>
                <a:lnTo>
                  <a:pt x="848320" y="473274"/>
                </a:lnTo>
                <a:lnTo>
                  <a:pt x="857250" y="473274"/>
                </a:lnTo>
                <a:lnTo>
                  <a:pt x="857250" y="473274"/>
                </a:lnTo>
                <a:lnTo>
                  <a:pt x="866179" y="482204"/>
                </a:lnTo>
                <a:lnTo>
                  <a:pt x="866179" y="482204"/>
                </a:lnTo>
                <a:lnTo>
                  <a:pt x="875109" y="482204"/>
                </a:lnTo>
                <a:lnTo>
                  <a:pt x="875109" y="491133"/>
                </a:lnTo>
                <a:lnTo>
                  <a:pt x="884039" y="491133"/>
                </a:lnTo>
                <a:lnTo>
                  <a:pt x="884039" y="491133"/>
                </a:lnTo>
                <a:lnTo>
                  <a:pt x="884039" y="491133"/>
                </a:lnTo>
                <a:lnTo>
                  <a:pt x="892968" y="491133"/>
                </a:lnTo>
                <a:lnTo>
                  <a:pt x="892968" y="491133"/>
                </a:lnTo>
                <a:lnTo>
                  <a:pt x="892968" y="491133"/>
                </a:lnTo>
                <a:lnTo>
                  <a:pt x="901898" y="491133"/>
                </a:lnTo>
                <a:lnTo>
                  <a:pt x="901898" y="491133"/>
                </a:lnTo>
                <a:lnTo>
                  <a:pt x="910828" y="491133"/>
                </a:lnTo>
                <a:lnTo>
                  <a:pt x="910828" y="491133"/>
                </a:lnTo>
                <a:lnTo>
                  <a:pt x="919757" y="491133"/>
                </a:lnTo>
                <a:lnTo>
                  <a:pt x="919757" y="482204"/>
                </a:lnTo>
                <a:lnTo>
                  <a:pt x="928687" y="482204"/>
                </a:lnTo>
                <a:lnTo>
                  <a:pt x="928687" y="482204"/>
                </a:lnTo>
                <a:lnTo>
                  <a:pt x="937617" y="473274"/>
                </a:lnTo>
                <a:lnTo>
                  <a:pt x="946546" y="473274"/>
                </a:lnTo>
                <a:lnTo>
                  <a:pt x="946546" y="464344"/>
                </a:lnTo>
                <a:lnTo>
                  <a:pt x="955476" y="455415"/>
                </a:lnTo>
                <a:lnTo>
                  <a:pt x="964406" y="455415"/>
                </a:lnTo>
                <a:lnTo>
                  <a:pt x="973336" y="446485"/>
                </a:lnTo>
                <a:lnTo>
                  <a:pt x="982265" y="446485"/>
                </a:lnTo>
                <a:lnTo>
                  <a:pt x="991195" y="437555"/>
                </a:lnTo>
                <a:lnTo>
                  <a:pt x="1000125" y="428626"/>
                </a:lnTo>
                <a:lnTo>
                  <a:pt x="1009054" y="419696"/>
                </a:lnTo>
                <a:lnTo>
                  <a:pt x="1017984" y="419696"/>
                </a:lnTo>
                <a:lnTo>
                  <a:pt x="1026914" y="410766"/>
                </a:lnTo>
                <a:lnTo>
                  <a:pt x="1035843" y="401837"/>
                </a:lnTo>
                <a:lnTo>
                  <a:pt x="1044773" y="392907"/>
                </a:lnTo>
                <a:lnTo>
                  <a:pt x="1053703" y="383977"/>
                </a:lnTo>
                <a:lnTo>
                  <a:pt x="1062632" y="375048"/>
                </a:lnTo>
                <a:lnTo>
                  <a:pt x="1071562" y="366118"/>
                </a:lnTo>
                <a:lnTo>
                  <a:pt x="1089421" y="357188"/>
                </a:lnTo>
                <a:lnTo>
                  <a:pt x="1098351" y="348258"/>
                </a:lnTo>
                <a:lnTo>
                  <a:pt x="1107281" y="339329"/>
                </a:lnTo>
                <a:lnTo>
                  <a:pt x="1116211" y="330399"/>
                </a:lnTo>
                <a:lnTo>
                  <a:pt x="1125140" y="321469"/>
                </a:lnTo>
                <a:lnTo>
                  <a:pt x="1134070" y="312539"/>
                </a:lnTo>
                <a:lnTo>
                  <a:pt x="1143000" y="303610"/>
                </a:lnTo>
                <a:lnTo>
                  <a:pt x="1160859" y="294680"/>
                </a:lnTo>
                <a:lnTo>
                  <a:pt x="1169789" y="276821"/>
                </a:lnTo>
                <a:lnTo>
                  <a:pt x="1178718" y="267891"/>
                </a:lnTo>
                <a:lnTo>
                  <a:pt x="1187648" y="250031"/>
                </a:lnTo>
                <a:lnTo>
                  <a:pt x="1196578" y="241102"/>
                </a:lnTo>
                <a:lnTo>
                  <a:pt x="1205507" y="223242"/>
                </a:lnTo>
                <a:lnTo>
                  <a:pt x="1214437" y="214313"/>
                </a:lnTo>
                <a:lnTo>
                  <a:pt x="1223367" y="205383"/>
                </a:lnTo>
                <a:lnTo>
                  <a:pt x="1232296" y="187524"/>
                </a:lnTo>
                <a:lnTo>
                  <a:pt x="1232296" y="178594"/>
                </a:lnTo>
                <a:lnTo>
                  <a:pt x="1241226" y="169664"/>
                </a:lnTo>
                <a:lnTo>
                  <a:pt x="1250156" y="160735"/>
                </a:lnTo>
                <a:lnTo>
                  <a:pt x="1259086" y="142875"/>
                </a:lnTo>
                <a:lnTo>
                  <a:pt x="1268015" y="133946"/>
                </a:lnTo>
                <a:lnTo>
                  <a:pt x="1276945" y="125016"/>
                </a:lnTo>
                <a:lnTo>
                  <a:pt x="1285875" y="107156"/>
                </a:lnTo>
                <a:lnTo>
                  <a:pt x="1285875" y="98227"/>
                </a:lnTo>
                <a:lnTo>
                  <a:pt x="1294804" y="89297"/>
                </a:lnTo>
                <a:lnTo>
                  <a:pt x="1294804" y="71438"/>
                </a:lnTo>
                <a:lnTo>
                  <a:pt x="1294804" y="62508"/>
                </a:lnTo>
                <a:lnTo>
                  <a:pt x="1303734" y="53578"/>
                </a:lnTo>
                <a:lnTo>
                  <a:pt x="1303734" y="44649"/>
                </a:lnTo>
                <a:lnTo>
                  <a:pt x="1312664" y="35719"/>
                </a:lnTo>
                <a:lnTo>
                  <a:pt x="1312664" y="26789"/>
                </a:lnTo>
                <a:lnTo>
                  <a:pt x="1312664" y="17860"/>
                </a:lnTo>
                <a:lnTo>
                  <a:pt x="1312664" y="17860"/>
                </a:lnTo>
                <a:lnTo>
                  <a:pt x="1312664" y="8930"/>
                </a:lnTo>
                <a:lnTo>
                  <a:pt x="1312664" y="8930"/>
                </a:lnTo>
                <a:lnTo>
                  <a:pt x="1312664" y="893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12664" y="0"/>
                </a:lnTo>
                <a:lnTo>
                  <a:pt x="1303734" y="0"/>
                </a:lnTo>
                <a:lnTo>
                  <a:pt x="1303734" y="0"/>
                </a:lnTo>
                <a:lnTo>
                  <a:pt x="1303734" y="0"/>
                </a:lnTo>
                <a:lnTo>
                  <a:pt x="1303734" y="0"/>
                </a:lnTo>
                <a:lnTo>
                  <a:pt x="1303734" y="8930"/>
                </a:lnTo>
                <a:lnTo>
                  <a:pt x="1294804" y="8930"/>
                </a:lnTo>
                <a:lnTo>
                  <a:pt x="1294804" y="8930"/>
                </a:lnTo>
                <a:lnTo>
                  <a:pt x="1294804" y="8930"/>
                </a:lnTo>
                <a:lnTo>
                  <a:pt x="1285875" y="17860"/>
                </a:lnTo>
                <a:lnTo>
                  <a:pt x="1276945" y="17860"/>
                </a:lnTo>
                <a:lnTo>
                  <a:pt x="1276945" y="26789"/>
                </a:lnTo>
                <a:lnTo>
                  <a:pt x="1268015" y="26789"/>
                </a:lnTo>
                <a:lnTo>
                  <a:pt x="1259086" y="35719"/>
                </a:lnTo>
                <a:lnTo>
                  <a:pt x="1241226" y="44649"/>
                </a:lnTo>
                <a:lnTo>
                  <a:pt x="1232296" y="53578"/>
                </a:lnTo>
                <a:lnTo>
                  <a:pt x="1214437" y="53578"/>
                </a:lnTo>
                <a:lnTo>
                  <a:pt x="1205507" y="62508"/>
                </a:lnTo>
                <a:lnTo>
                  <a:pt x="1196578" y="71438"/>
                </a:lnTo>
                <a:lnTo>
                  <a:pt x="1178718" y="80367"/>
                </a:lnTo>
                <a:lnTo>
                  <a:pt x="1169789" y="80367"/>
                </a:lnTo>
                <a:lnTo>
                  <a:pt x="1151929" y="89297"/>
                </a:lnTo>
                <a:lnTo>
                  <a:pt x="1134070" y="98227"/>
                </a:lnTo>
                <a:lnTo>
                  <a:pt x="1125140" y="107156"/>
                </a:lnTo>
                <a:lnTo>
                  <a:pt x="1107281" y="107156"/>
                </a:lnTo>
                <a:lnTo>
                  <a:pt x="1089421" y="116086"/>
                </a:lnTo>
                <a:lnTo>
                  <a:pt x="1080492" y="116086"/>
                </a:lnTo>
                <a:lnTo>
                  <a:pt x="1062632" y="125016"/>
                </a:lnTo>
                <a:lnTo>
                  <a:pt x="1044773" y="133946"/>
                </a:lnTo>
                <a:lnTo>
                  <a:pt x="1026914" y="133946"/>
                </a:lnTo>
                <a:lnTo>
                  <a:pt x="1009054" y="142875"/>
                </a:lnTo>
                <a:lnTo>
                  <a:pt x="991195" y="142875"/>
                </a:lnTo>
                <a:lnTo>
                  <a:pt x="973336" y="151805"/>
                </a:lnTo>
                <a:lnTo>
                  <a:pt x="955476" y="160735"/>
                </a:lnTo>
                <a:lnTo>
                  <a:pt x="937617" y="169664"/>
                </a:lnTo>
                <a:lnTo>
                  <a:pt x="919757" y="169664"/>
                </a:lnTo>
                <a:lnTo>
                  <a:pt x="892968" y="178594"/>
                </a:lnTo>
                <a:lnTo>
                  <a:pt x="875109" y="187524"/>
                </a:lnTo>
                <a:lnTo>
                  <a:pt x="857250" y="196453"/>
                </a:lnTo>
                <a:lnTo>
                  <a:pt x="839390" y="196453"/>
                </a:lnTo>
                <a:lnTo>
                  <a:pt x="821531" y="205383"/>
                </a:lnTo>
                <a:lnTo>
                  <a:pt x="803671" y="205383"/>
                </a:lnTo>
                <a:lnTo>
                  <a:pt x="785812" y="214313"/>
                </a:lnTo>
                <a:lnTo>
                  <a:pt x="767953" y="214313"/>
                </a:lnTo>
                <a:lnTo>
                  <a:pt x="750093" y="223242"/>
                </a:lnTo>
                <a:lnTo>
                  <a:pt x="732234" y="232172"/>
                </a:lnTo>
                <a:lnTo>
                  <a:pt x="714375" y="232172"/>
                </a:lnTo>
                <a:lnTo>
                  <a:pt x="696515" y="241102"/>
                </a:lnTo>
                <a:lnTo>
                  <a:pt x="669726" y="241102"/>
                </a:lnTo>
                <a:lnTo>
                  <a:pt x="651867" y="250031"/>
                </a:lnTo>
                <a:lnTo>
                  <a:pt x="634007" y="250031"/>
                </a:lnTo>
                <a:lnTo>
                  <a:pt x="616148" y="258961"/>
                </a:lnTo>
                <a:lnTo>
                  <a:pt x="607218" y="258961"/>
                </a:lnTo>
                <a:lnTo>
                  <a:pt x="580429" y="258961"/>
                </a:lnTo>
                <a:lnTo>
                  <a:pt x="562570" y="258961"/>
                </a:lnTo>
                <a:lnTo>
                  <a:pt x="553640" y="267891"/>
                </a:lnTo>
                <a:lnTo>
                  <a:pt x="535781" y="267891"/>
                </a:lnTo>
                <a:lnTo>
                  <a:pt x="517921" y="267891"/>
                </a:lnTo>
                <a:lnTo>
                  <a:pt x="491132" y="267891"/>
                </a:lnTo>
                <a:lnTo>
                  <a:pt x="473273" y="267891"/>
                </a:lnTo>
                <a:lnTo>
                  <a:pt x="455414" y="267891"/>
                </a:lnTo>
                <a:lnTo>
                  <a:pt x="437554" y="267891"/>
                </a:lnTo>
                <a:lnTo>
                  <a:pt x="419695" y="267891"/>
                </a:lnTo>
                <a:lnTo>
                  <a:pt x="401836" y="267891"/>
                </a:lnTo>
                <a:lnTo>
                  <a:pt x="383976" y="267891"/>
                </a:lnTo>
                <a:lnTo>
                  <a:pt x="375046" y="267891"/>
                </a:lnTo>
                <a:lnTo>
                  <a:pt x="357187" y="267891"/>
                </a:lnTo>
                <a:lnTo>
                  <a:pt x="339328" y="267891"/>
                </a:lnTo>
                <a:lnTo>
                  <a:pt x="321468" y="267891"/>
                </a:lnTo>
                <a:lnTo>
                  <a:pt x="303609" y="258961"/>
                </a:lnTo>
                <a:lnTo>
                  <a:pt x="285750" y="258961"/>
                </a:lnTo>
                <a:lnTo>
                  <a:pt x="267890" y="258961"/>
                </a:lnTo>
                <a:lnTo>
                  <a:pt x="250031" y="258961"/>
                </a:lnTo>
                <a:lnTo>
                  <a:pt x="241101" y="258961"/>
                </a:lnTo>
                <a:lnTo>
                  <a:pt x="223242" y="258961"/>
                </a:lnTo>
                <a:lnTo>
                  <a:pt x="205382" y="258961"/>
                </a:lnTo>
                <a:lnTo>
                  <a:pt x="196453" y="258961"/>
                </a:lnTo>
                <a:lnTo>
                  <a:pt x="178593" y="258961"/>
                </a:lnTo>
                <a:lnTo>
                  <a:pt x="169664" y="258961"/>
                </a:lnTo>
                <a:lnTo>
                  <a:pt x="151804" y="267891"/>
                </a:lnTo>
                <a:lnTo>
                  <a:pt x="133945" y="267891"/>
                </a:lnTo>
                <a:lnTo>
                  <a:pt x="116086" y="267891"/>
                </a:lnTo>
                <a:lnTo>
                  <a:pt x="107156" y="267891"/>
                </a:lnTo>
                <a:lnTo>
                  <a:pt x="89296" y="267891"/>
                </a:lnTo>
                <a:lnTo>
                  <a:pt x="80367" y="267891"/>
                </a:lnTo>
                <a:lnTo>
                  <a:pt x="71437" y="267891"/>
                </a:lnTo>
                <a:lnTo>
                  <a:pt x="53578" y="276821"/>
                </a:lnTo>
                <a:lnTo>
                  <a:pt x="44648" y="276821"/>
                </a:lnTo>
                <a:lnTo>
                  <a:pt x="35718" y="276821"/>
                </a:lnTo>
                <a:lnTo>
                  <a:pt x="26789" y="285750"/>
                </a:lnTo>
                <a:lnTo>
                  <a:pt x="17859" y="294680"/>
                </a:lnTo>
                <a:lnTo>
                  <a:pt x="17859" y="294680"/>
                </a:lnTo>
                <a:lnTo>
                  <a:pt x="8929" y="294680"/>
                </a:lnTo>
                <a:lnTo>
                  <a:pt x="8929" y="303610"/>
                </a:lnTo>
                <a:lnTo>
                  <a:pt x="8929" y="312539"/>
                </a:lnTo>
                <a:lnTo>
                  <a:pt x="8929" y="321469"/>
                </a:lnTo>
                <a:lnTo>
                  <a:pt x="0" y="330399"/>
                </a:lnTo>
                <a:lnTo>
                  <a:pt x="0" y="330399"/>
                </a:lnTo>
                <a:lnTo>
                  <a:pt x="0" y="339329"/>
                </a:lnTo>
                <a:lnTo>
                  <a:pt x="8929" y="348258"/>
                </a:lnTo>
                <a:lnTo>
                  <a:pt x="8929" y="357188"/>
                </a:lnTo>
                <a:lnTo>
                  <a:pt x="8929" y="366118"/>
                </a:lnTo>
                <a:lnTo>
                  <a:pt x="17859" y="375048"/>
                </a:lnTo>
                <a:lnTo>
                  <a:pt x="17859" y="383977"/>
                </a:lnTo>
                <a:lnTo>
                  <a:pt x="26789" y="392907"/>
                </a:lnTo>
                <a:lnTo>
                  <a:pt x="26789" y="401837"/>
                </a:lnTo>
                <a:lnTo>
                  <a:pt x="35718" y="401837"/>
                </a:lnTo>
                <a:lnTo>
                  <a:pt x="44648" y="410766"/>
                </a:lnTo>
                <a:lnTo>
                  <a:pt x="53578" y="419696"/>
                </a:lnTo>
                <a:lnTo>
                  <a:pt x="62507" y="419696"/>
                </a:lnTo>
                <a:lnTo>
                  <a:pt x="71437" y="428626"/>
                </a:lnTo>
                <a:lnTo>
                  <a:pt x="80367" y="437555"/>
                </a:lnTo>
                <a:lnTo>
                  <a:pt x="89296" y="437555"/>
                </a:lnTo>
                <a:lnTo>
                  <a:pt x="98226" y="446485"/>
                </a:lnTo>
                <a:lnTo>
                  <a:pt x="107156" y="446485"/>
                </a:lnTo>
                <a:lnTo>
                  <a:pt x="116086" y="455415"/>
                </a:lnTo>
                <a:lnTo>
                  <a:pt x="125015" y="455415"/>
                </a:lnTo>
                <a:lnTo>
                  <a:pt x="142875" y="455415"/>
                </a:lnTo>
                <a:lnTo>
                  <a:pt x="151804" y="455415"/>
                </a:lnTo>
                <a:lnTo>
                  <a:pt x="169664" y="464344"/>
                </a:lnTo>
                <a:lnTo>
                  <a:pt x="178593" y="464344"/>
                </a:lnTo>
                <a:lnTo>
                  <a:pt x="187523" y="464344"/>
                </a:lnTo>
                <a:lnTo>
                  <a:pt x="196453" y="473274"/>
                </a:lnTo>
                <a:lnTo>
                  <a:pt x="205382" y="473274"/>
                </a:lnTo>
                <a:lnTo>
                  <a:pt x="223242" y="473274"/>
                </a:lnTo>
                <a:lnTo>
                  <a:pt x="232171" y="482204"/>
                </a:lnTo>
                <a:lnTo>
                  <a:pt x="241101" y="482204"/>
                </a:lnTo>
                <a:lnTo>
                  <a:pt x="250031" y="482204"/>
                </a:lnTo>
                <a:lnTo>
                  <a:pt x="267890" y="482204"/>
                </a:lnTo>
                <a:lnTo>
                  <a:pt x="276820" y="482204"/>
                </a:lnTo>
                <a:lnTo>
                  <a:pt x="294679" y="482204"/>
                </a:lnTo>
                <a:lnTo>
                  <a:pt x="303609" y="482204"/>
                </a:lnTo>
                <a:lnTo>
                  <a:pt x="312539" y="482204"/>
                </a:lnTo>
                <a:lnTo>
                  <a:pt x="321468" y="482204"/>
                </a:lnTo>
                <a:lnTo>
                  <a:pt x="339328" y="482204"/>
                </a:lnTo>
                <a:lnTo>
                  <a:pt x="348257" y="482204"/>
                </a:lnTo>
                <a:lnTo>
                  <a:pt x="357187" y="482204"/>
                </a:lnTo>
                <a:lnTo>
                  <a:pt x="375046" y="482204"/>
                </a:lnTo>
                <a:lnTo>
                  <a:pt x="383976" y="491133"/>
                </a:lnTo>
                <a:lnTo>
                  <a:pt x="401836" y="491133"/>
                </a:lnTo>
                <a:lnTo>
                  <a:pt x="410765" y="482204"/>
                </a:lnTo>
                <a:lnTo>
                  <a:pt x="419695" y="482204"/>
                </a:lnTo>
                <a:lnTo>
                  <a:pt x="437554" y="482204"/>
                </a:lnTo>
                <a:lnTo>
                  <a:pt x="455414" y="482204"/>
                </a:lnTo>
                <a:lnTo>
                  <a:pt x="464343" y="482204"/>
                </a:lnTo>
                <a:lnTo>
                  <a:pt x="473273" y="482204"/>
                </a:lnTo>
                <a:lnTo>
                  <a:pt x="491132" y="473274"/>
                </a:lnTo>
                <a:lnTo>
                  <a:pt x="500062" y="473274"/>
                </a:lnTo>
                <a:lnTo>
                  <a:pt x="508992" y="473274"/>
                </a:lnTo>
                <a:lnTo>
                  <a:pt x="526851" y="473274"/>
                </a:lnTo>
                <a:lnTo>
                  <a:pt x="544711" y="473274"/>
                </a:lnTo>
                <a:lnTo>
                  <a:pt x="553640" y="473274"/>
                </a:lnTo>
                <a:lnTo>
                  <a:pt x="571500" y="482204"/>
                </a:lnTo>
                <a:lnTo>
                  <a:pt x="580429" y="482204"/>
                </a:lnTo>
                <a:lnTo>
                  <a:pt x="598289" y="482204"/>
                </a:lnTo>
                <a:lnTo>
                  <a:pt x="607218" y="482204"/>
                </a:lnTo>
                <a:lnTo>
                  <a:pt x="625078" y="482204"/>
                </a:lnTo>
                <a:lnTo>
                  <a:pt x="634007" y="482204"/>
                </a:lnTo>
                <a:lnTo>
                  <a:pt x="651867" y="482204"/>
                </a:lnTo>
                <a:lnTo>
                  <a:pt x="660796" y="482204"/>
                </a:lnTo>
                <a:lnTo>
                  <a:pt x="669726" y="482204"/>
                </a:lnTo>
                <a:lnTo>
                  <a:pt x="687586" y="482204"/>
                </a:lnTo>
                <a:lnTo>
                  <a:pt x="705445" y="482204"/>
                </a:lnTo>
                <a:lnTo>
                  <a:pt x="714375" y="482204"/>
                </a:lnTo>
                <a:lnTo>
                  <a:pt x="732234" y="482204"/>
                </a:lnTo>
                <a:lnTo>
                  <a:pt x="741164" y="482204"/>
                </a:lnTo>
                <a:lnTo>
                  <a:pt x="759023" y="491133"/>
                </a:lnTo>
                <a:lnTo>
                  <a:pt x="767953" y="491133"/>
                </a:lnTo>
                <a:lnTo>
                  <a:pt x="785812" y="491133"/>
                </a:lnTo>
                <a:lnTo>
                  <a:pt x="794742" y="491133"/>
                </a:lnTo>
                <a:lnTo>
                  <a:pt x="812601" y="491133"/>
                </a:lnTo>
                <a:lnTo>
                  <a:pt x="830461" y="491133"/>
                </a:lnTo>
                <a:lnTo>
                  <a:pt x="839390" y="491133"/>
                </a:lnTo>
                <a:lnTo>
                  <a:pt x="857250" y="491133"/>
                </a:lnTo>
                <a:lnTo>
                  <a:pt x="875109" y="491133"/>
                </a:lnTo>
                <a:lnTo>
                  <a:pt x="884039" y="491133"/>
                </a:lnTo>
                <a:lnTo>
                  <a:pt x="901898" y="491133"/>
                </a:lnTo>
                <a:lnTo>
                  <a:pt x="910828" y="491133"/>
                </a:lnTo>
                <a:lnTo>
                  <a:pt x="928687" y="491133"/>
                </a:lnTo>
                <a:lnTo>
                  <a:pt x="946546" y="491133"/>
                </a:lnTo>
                <a:lnTo>
                  <a:pt x="955476" y="491133"/>
                </a:lnTo>
                <a:lnTo>
                  <a:pt x="964406" y="491133"/>
                </a:lnTo>
                <a:lnTo>
                  <a:pt x="982265" y="491133"/>
                </a:lnTo>
                <a:lnTo>
                  <a:pt x="991195" y="491133"/>
                </a:lnTo>
                <a:lnTo>
                  <a:pt x="1009054" y="491133"/>
                </a:lnTo>
                <a:lnTo>
                  <a:pt x="1017984" y="491133"/>
                </a:lnTo>
                <a:lnTo>
                  <a:pt x="1026914" y="482204"/>
                </a:lnTo>
                <a:lnTo>
                  <a:pt x="1035843" y="482204"/>
                </a:lnTo>
                <a:lnTo>
                  <a:pt x="1044773" y="482204"/>
                </a:lnTo>
                <a:lnTo>
                  <a:pt x="1053703" y="482204"/>
                </a:lnTo>
                <a:lnTo>
                  <a:pt x="1062632" y="473274"/>
                </a:lnTo>
                <a:lnTo>
                  <a:pt x="1071562" y="473274"/>
                </a:lnTo>
                <a:lnTo>
                  <a:pt x="1080492" y="473274"/>
                </a:lnTo>
                <a:lnTo>
                  <a:pt x="1080492" y="473274"/>
                </a:lnTo>
                <a:lnTo>
                  <a:pt x="1089421" y="473274"/>
                </a:lnTo>
                <a:lnTo>
                  <a:pt x="1098351" y="464344"/>
                </a:lnTo>
                <a:lnTo>
                  <a:pt x="1098351" y="464344"/>
                </a:lnTo>
                <a:lnTo>
                  <a:pt x="1098351" y="464344"/>
                </a:lnTo>
                <a:lnTo>
                  <a:pt x="1098351" y="46434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313414" y="3134320"/>
            <a:ext cx="53579" cy="276821"/>
          </a:xfrm>
          <a:custGeom>
            <a:avLst/>
            <a:gdLst/>
            <a:ahLst/>
            <a:cxnLst/>
            <a:rect l="0" t="0" r="0" b="0"/>
            <a:pathLst>
              <a:path w="53579" h="276821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53578"/>
                </a:lnTo>
                <a:lnTo>
                  <a:pt x="17859" y="80367"/>
                </a:lnTo>
                <a:lnTo>
                  <a:pt x="26789" y="98226"/>
                </a:lnTo>
                <a:lnTo>
                  <a:pt x="26789" y="116086"/>
                </a:lnTo>
                <a:lnTo>
                  <a:pt x="35719" y="133945"/>
                </a:lnTo>
                <a:lnTo>
                  <a:pt x="44649" y="151805"/>
                </a:lnTo>
                <a:lnTo>
                  <a:pt x="44649" y="169664"/>
                </a:lnTo>
                <a:lnTo>
                  <a:pt x="44649" y="196453"/>
                </a:lnTo>
                <a:lnTo>
                  <a:pt x="53578" y="205383"/>
                </a:lnTo>
                <a:lnTo>
                  <a:pt x="53578" y="223242"/>
                </a:lnTo>
                <a:lnTo>
                  <a:pt x="53578" y="232172"/>
                </a:lnTo>
                <a:lnTo>
                  <a:pt x="53578" y="250031"/>
                </a:lnTo>
                <a:lnTo>
                  <a:pt x="53578" y="258961"/>
                </a:lnTo>
                <a:lnTo>
                  <a:pt x="53578" y="267891"/>
                </a:lnTo>
                <a:lnTo>
                  <a:pt x="53578" y="276820"/>
                </a:lnTo>
                <a:lnTo>
                  <a:pt x="53578" y="276820"/>
                </a:lnTo>
                <a:lnTo>
                  <a:pt x="53578" y="276820"/>
                </a:lnTo>
                <a:lnTo>
                  <a:pt x="53578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518797" y="3107531"/>
            <a:ext cx="258962" cy="294681"/>
          </a:xfrm>
          <a:custGeom>
            <a:avLst/>
            <a:gdLst/>
            <a:ahLst/>
            <a:cxnLst/>
            <a:rect l="0" t="0" r="0" b="0"/>
            <a:pathLst>
              <a:path w="258962" h="294681">
                <a:moveTo>
                  <a:pt x="98226" y="0"/>
                </a:moveTo>
                <a:lnTo>
                  <a:pt x="98226" y="8930"/>
                </a:lnTo>
                <a:lnTo>
                  <a:pt x="89297" y="17859"/>
                </a:lnTo>
                <a:lnTo>
                  <a:pt x="71437" y="26789"/>
                </a:lnTo>
                <a:lnTo>
                  <a:pt x="53578" y="53578"/>
                </a:lnTo>
                <a:lnTo>
                  <a:pt x="35719" y="89297"/>
                </a:lnTo>
                <a:lnTo>
                  <a:pt x="17859" y="116086"/>
                </a:lnTo>
                <a:lnTo>
                  <a:pt x="8930" y="160734"/>
                </a:lnTo>
                <a:lnTo>
                  <a:pt x="8930" y="187523"/>
                </a:lnTo>
                <a:lnTo>
                  <a:pt x="0" y="223242"/>
                </a:lnTo>
                <a:lnTo>
                  <a:pt x="8930" y="250031"/>
                </a:lnTo>
                <a:lnTo>
                  <a:pt x="17859" y="267890"/>
                </a:lnTo>
                <a:lnTo>
                  <a:pt x="26789" y="285750"/>
                </a:lnTo>
                <a:lnTo>
                  <a:pt x="44648" y="285750"/>
                </a:lnTo>
                <a:lnTo>
                  <a:pt x="71437" y="294680"/>
                </a:lnTo>
                <a:lnTo>
                  <a:pt x="89297" y="294680"/>
                </a:lnTo>
                <a:lnTo>
                  <a:pt x="116086" y="285750"/>
                </a:lnTo>
                <a:lnTo>
                  <a:pt x="142875" y="276820"/>
                </a:lnTo>
                <a:lnTo>
                  <a:pt x="169664" y="258961"/>
                </a:lnTo>
                <a:lnTo>
                  <a:pt x="187523" y="241101"/>
                </a:lnTo>
                <a:lnTo>
                  <a:pt x="214312" y="223242"/>
                </a:lnTo>
                <a:lnTo>
                  <a:pt x="232172" y="196453"/>
                </a:lnTo>
                <a:lnTo>
                  <a:pt x="250031" y="169664"/>
                </a:lnTo>
                <a:lnTo>
                  <a:pt x="250031" y="142875"/>
                </a:lnTo>
                <a:lnTo>
                  <a:pt x="258961" y="116086"/>
                </a:lnTo>
                <a:lnTo>
                  <a:pt x="250031" y="89297"/>
                </a:lnTo>
                <a:lnTo>
                  <a:pt x="241101" y="71437"/>
                </a:lnTo>
                <a:lnTo>
                  <a:pt x="232172" y="53578"/>
                </a:lnTo>
                <a:lnTo>
                  <a:pt x="205383" y="35719"/>
                </a:lnTo>
                <a:lnTo>
                  <a:pt x="178594" y="26789"/>
                </a:lnTo>
                <a:lnTo>
                  <a:pt x="151805" y="26789"/>
                </a:lnTo>
                <a:lnTo>
                  <a:pt x="116086" y="26789"/>
                </a:lnTo>
                <a:lnTo>
                  <a:pt x="89297" y="35719"/>
                </a:lnTo>
                <a:lnTo>
                  <a:pt x="62508" y="53578"/>
                </a:lnTo>
                <a:lnTo>
                  <a:pt x="35719" y="62508"/>
                </a:lnTo>
                <a:lnTo>
                  <a:pt x="17859" y="8036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840266" y="3027164"/>
            <a:ext cx="294680" cy="303610"/>
          </a:xfrm>
          <a:custGeom>
            <a:avLst/>
            <a:gdLst/>
            <a:ahLst/>
            <a:cxnLst/>
            <a:rect l="0" t="0" r="0" b="0"/>
            <a:pathLst>
              <a:path w="294680" h="303610">
                <a:moveTo>
                  <a:pt x="89297" y="26789"/>
                </a:moveTo>
                <a:lnTo>
                  <a:pt x="89297" y="26789"/>
                </a:lnTo>
                <a:lnTo>
                  <a:pt x="80367" y="35718"/>
                </a:lnTo>
                <a:lnTo>
                  <a:pt x="62507" y="44648"/>
                </a:lnTo>
                <a:lnTo>
                  <a:pt x="44648" y="71437"/>
                </a:lnTo>
                <a:lnTo>
                  <a:pt x="26789" y="107156"/>
                </a:lnTo>
                <a:lnTo>
                  <a:pt x="8929" y="142875"/>
                </a:lnTo>
                <a:lnTo>
                  <a:pt x="0" y="187523"/>
                </a:lnTo>
                <a:lnTo>
                  <a:pt x="0" y="223242"/>
                </a:lnTo>
                <a:lnTo>
                  <a:pt x="0" y="258961"/>
                </a:lnTo>
                <a:lnTo>
                  <a:pt x="8929" y="276820"/>
                </a:lnTo>
                <a:lnTo>
                  <a:pt x="26789" y="294679"/>
                </a:lnTo>
                <a:lnTo>
                  <a:pt x="53578" y="303609"/>
                </a:lnTo>
                <a:lnTo>
                  <a:pt x="80367" y="303609"/>
                </a:lnTo>
                <a:lnTo>
                  <a:pt x="116086" y="294679"/>
                </a:lnTo>
                <a:lnTo>
                  <a:pt x="142875" y="285750"/>
                </a:lnTo>
                <a:lnTo>
                  <a:pt x="169664" y="258961"/>
                </a:lnTo>
                <a:lnTo>
                  <a:pt x="196453" y="241101"/>
                </a:lnTo>
                <a:lnTo>
                  <a:pt x="223242" y="214312"/>
                </a:lnTo>
                <a:lnTo>
                  <a:pt x="250031" y="187523"/>
                </a:lnTo>
                <a:lnTo>
                  <a:pt x="267890" y="151804"/>
                </a:lnTo>
                <a:lnTo>
                  <a:pt x="285750" y="116086"/>
                </a:lnTo>
                <a:lnTo>
                  <a:pt x="294679" y="89297"/>
                </a:lnTo>
                <a:lnTo>
                  <a:pt x="294679" y="62507"/>
                </a:lnTo>
                <a:lnTo>
                  <a:pt x="285750" y="35718"/>
                </a:lnTo>
                <a:lnTo>
                  <a:pt x="276820" y="17859"/>
                </a:lnTo>
                <a:lnTo>
                  <a:pt x="258961" y="8929"/>
                </a:lnTo>
                <a:lnTo>
                  <a:pt x="232172" y="0"/>
                </a:lnTo>
                <a:lnTo>
                  <a:pt x="196453" y="0"/>
                </a:lnTo>
                <a:lnTo>
                  <a:pt x="160734" y="0"/>
                </a:lnTo>
                <a:lnTo>
                  <a:pt x="125015" y="17859"/>
                </a:lnTo>
                <a:lnTo>
                  <a:pt x="98226" y="35718"/>
                </a:lnTo>
                <a:lnTo>
                  <a:pt x="71437" y="53578"/>
                </a:lnTo>
                <a:lnTo>
                  <a:pt x="53578" y="71437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8197452" y="2973586"/>
            <a:ext cx="196454" cy="258961"/>
          </a:xfrm>
          <a:custGeom>
            <a:avLst/>
            <a:gdLst/>
            <a:ahLst/>
            <a:cxnLst/>
            <a:rect l="0" t="0" r="0" b="0"/>
            <a:pathLst>
              <a:path w="196454" h="258961">
                <a:moveTo>
                  <a:pt x="80368" y="17859"/>
                </a:moveTo>
                <a:lnTo>
                  <a:pt x="71438" y="26789"/>
                </a:lnTo>
                <a:lnTo>
                  <a:pt x="62508" y="35718"/>
                </a:lnTo>
                <a:lnTo>
                  <a:pt x="53578" y="53578"/>
                </a:lnTo>
                <a:lnTo>
                  <a:pt x="35719" y="89296"/>
                </a:lnTo>
                <a:lnTo>
                  <a:pt x="17860" y="125015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17860" y="250031"/>
                </a:lnTo>
                <a:lnTo>
                  <a:pt x="26789" y="258960"/>
                </a:lnTo>
                <a:lnTo>
                  <a:pt x="53578" y="258960"/>
                </a:lnTo>
                <a:lnTo>
                  <a:pt x="71438" y="250031"/>
                </a:lnTo>
                <a:lnTo>
                  <a:pt x="89297" y="232171"/>
                </a:lnTo>
                <a:lnTo>
                  <a:pt x="116086" y="214312"/>
                </a:lnTo>
                <a:lnTo>
                  <a:pt x="142875" y="187523"/>
                </a:lnTo>
                <a:lnTo>
                  <a:pt x="160735" y="160734"/>
                </a:lnTo>
                <a:lnTo>
                  <a:pt x="169664" y="133945"/>
                </a:lnTo>
                <a:lnTo>
                  <a:pt x="187524" y="98226"/>
                </a:lnTo>
                <a:lnTo>
                  <a:pt x="196453" y="71437"/>
                </a:lnTo>
                <a:lnTo>
                  <a:pt x="187524" y="44648"/>
                </a:lnTo>
                <a:lnTo>
                  <a:pt x="187524" y="26789"/>
                </a:lnTo>
                <a:lnTo>
                  <a:pt x="169664" y="8929"/>
                </a:lnTo>
                <a:lnTo>
                  <a:pt x="151805" y="0"/>
                </a:lnTo>
                <a:lnTo>
                  <a:pt x="125016" y="0"/>
                </a:lnTo>
                <a:lnTo>
                  <a:pt x="89297" y="892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420570" y="3357562"/>
            <a:ext cx="830461" cy="232173"/>
          </a:xfrm>
          <a:custGeom>
            <a:avLst/>
            <a:gdLst/>
            <a:ahLst/>
            <a:cxnLst/>
            <a:rect l="0" t="0" r="0" b="0"/>
            <a:pathLst>
              <a:path w="830461" h="232173">
                <a:moveTo>
                  <a:pt x="8930" y="232172"/>
                </a:move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32172"/>
                </a:lnTo>
                <a:lnTo>
                  <a:pt x="17860" y="223242"/>
                </a:lnTo>
                <a:lnTo>
                  <a:pt x="35719" y="214313"/>
                </a:lnTo>
                <a:lnTo>
                  <a:pt x="62508" y="205383"/>
                </a:lnTo>
                <a:lnTo>
                  <a:pt x="89297" y="196453"/>
                </a:lnTo>
                <a:lnTo>
                  <a:pt x="125016" y="178594"/>
                </a:lnTo>
                <a:lnTo>
                  <a:pt x="160735" y="169664"/>
                </a:lnTo>
                <a:lnTo>
                  <a:pt x="205383" y="151805"/>
                </a:lnTo>
                <a:lnTo>
                  <a:pt x="250032" y="142875"/>
                </a:lnTo>
                <a:lnTo>
                  <a:pt x="294680" y="125016"/>
                </a:lnTo>
                <a:lnTo>
                  <a:pt x="348258" y="107156"/>
                </a:lnTo>
                <a:lnTo>
                  <a:pt x="401836" y="98227"/>
                </a:lnTo>
                <a:lnTo>
                  <a:pt x="446485" y="80367"/>
                </a:lnTo>
                <a:lnTo>
                  <a:pt x="500063" y="71438"/>
                </a:lnTo>
                <a:lnTo>
                  <a:pt x="562571" y="62508"/>
                </a:lnTo>
                <a:lnTo>
                  <a:pt x="616149" y="44649"/>
                </a:lnTo>
                <a:lnTo>
                  <a:pt x="660797" y="35719"/>
                </a:lnTo>
                <a:lnTo>
                  <a:pt x="705446" y="26789"/>
                </a:lnTo>
                <a:lnTo>
                  <a:pt x="741164" y="26789"/>
                </a:lnTo>
                <a:lnTo>
                  <a:pt x="776882" y="17859"/>
                </a:lnTo>
                <a:lnTo>
                  <a:pt x="803671" y="8930"/>
                </a:lnTo>
                <a:lnTo>
                  <a:pt x="830460" y="0"/>
                </a:lnTo>
                <a:lnTo>
                  <a:pt x="830460" y="0"/>
                </a:lnTo>
                <a:lnTo>
                  <a:pt x="8304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500938" y="3661171"/>
            <a:ext cx="321469" cy="285751"/>
          </a:xfrm>
          <a:custGeom>
            <a:avLst/>
            <a:gdLst/>
            <a:ahLst/>
            <a:cxnLst/>
            <a:rect l="0" t="0" r="0" b="0"/>
            <a:pathLst>
              <a:path w="321469" h="285751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53579"/>
                </a:lnTo>
                <a:lnTo>
                  <a:pt x="26789" y="44649"/>
                </a:lnTo>
                <a:lnTo>
                  <a:pt x="44648" y="26790"/>
                </a:lnTo>
                <a:lnTo>
                  <a:pt x="71437" y="17860"/>
                </a:lnTo>
                <a:lnTo>
                  <a:pt x="98226" y="8930"/>
                </a:lnTo>
                <a:lnTo>
                  <a:pt x="125015" y="8930"/>
                </a:lnTo>
                <a:lnTo>
                  <a:pt x="151804" y="0"/>
                </a:lnTo>
                <a:lnTo>
                  <a:pt x="178593" y="0"/>
                </a:lnTo>
                <a:lnTo>
                  <a:pt x="196453" y="8930"/>
                </a:lnTo>
                <a:lnTo>
                  <a:pt x="214312" y="8930"/>
                </a:lnTo>
                <a:lnTo>
                  <a:pt x="223242" y="17860"/>
                </a:lnTo>
                <a:lnTo>
                  <a:pt x="223242" y="35719"/>
                </a:lnTo>
                <a:lnTo>
                  <a:pt x="214312" y="62508"/>
                </a:lnTo>
                <a:lnTo>
                  <a:pt x="205382" y="80368"/>
                </a:lnTo>
                <a:lnTo>
                  <a:pt x="178593" y="107157"/>
                </a:lnTo>
                <a:lnTo>
                  <a:pt x="160734" y="116086"/>
                </a:lnTo>
                <a:lnTo>
                  <a:pt x="151804" y="133946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25015" y="142875"/>
                </a:lnTo>
                <a:lnTo>
                  <a:pt x="125015" y="142875"/>
                </a:lnTo>
                <a:lnTo>
                  <a:pt x="133945" y="133946"/>
                </a:lnTo>
                <a:lnTo>
                  <a:pt x="142875" y="133946"/>
                </a:lnTo>
                <a:lnTo>
                  <a:pt x="160734" y="125016"/>
                </a:lnTo>
                <a:lnTo>
                  <a:pt x="187523" y="125016"/>
                </a:lnTo>
                <a:lnTo>
                  <a:pt x="214312" y="116086"/>
                </a:lnTo>
                <a:lnTo>
                  <a:pt x="232171" y="125016"/>
                </a:lnTo>
                <a:lnTo>
                  <a:pt x="258960" y="125016"/>
                </a:lnTo>
                <a:lnTo>
                  <a:pt x="285750" y="133946"/>
                </a:lnTo>
                <a:lnTo>
                  <a:pt x="294679" y="142875"/>
                </a:lnTo>
                <a:lnTo>
                  <a:pt x="312539" y="151805"/>
                </a:lnTo>
                <a:lnTo>
                  <a:pt x="321468" y="169665"/>
                </a:lnTo>
                <a:lnTo>
                  <a:pt x="321468" y="187524"/>
                </a:lnTo>
                <a:lnTo>
                  <a:pt x="321468" y="196454"/>
                </a:lnTo>
                <a:lnTo>
                  <a:pt x="321468" y="214313"/>
                </a:lnTo>
                <a:lnTo>
                  <a:pt x="312539" y="232172"/>
                </a:lnTo>
                <a:lnTo>
                  <a:pt x="294679" y="250032"/>
                </a:lnTo>
                <a:lnTo>
                  <a:pt x="285750" y="258961"/>
                </a:lnTo>
                <a:lnTo>
                  <a:pt x="258960" y="276821"/>
                </a:lnTo>
                <a:lnTo>
                  <a:pt x="241101" y="276821"/>
                </a:lnTo>
                <a:lnTo>
                  <a:pt x="223242" y="285750"/>
                </a:lnTo>
                <a:lnTo>
                  <a:pt x="196453" y="285750"/>
                </a:lnTo>
                <a:lnTo>
                  <a:pt x="178593" y="276821"/>
                </a:lnTo>
                <a:lnTo>
                  <a:pt x="160734" y="276821"/>
                </a:lnTo>
                <a:lnTo>
                  <a:pt x="142875" y="267891"/>
                </a:lnTo>
                <a:lnTo>
                  <a:pt x="125015" y="258961"/>
                </a:lnTo>
                <a:lnTo>
                  <a:pt x="116085" y="250032"/>
                </a:lnTo>
                <a:lnTo>
                  <a:pt x="107156" y="241102"/>
                </a:lnTo>
                <a:lnTo>
                  <a:pt x="107156" y="232172"/>
                </a:lnTo>
                <a:lnTo>
                  <a:pt x="116085" y="223243"/>
                </a:lnTo>
                <a:lnTo>
                  <a:pt x="116085" y="2232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786688" y="3634382"/>
            <a:ext cx="241102" cy="223244"/>
          </a:xfrm>
          <a:custGeom>
            <a:avLst/>
            <a:gdLst/>
            <a:ahLst/>
            <a:cxnLst/>
            <a:rect l="0" t="0" r="0" b="0"/>
            <a:pathLst>
              <a:path w="241102" h="223244">
                <a:moveTo>
                  <a:pt x="89296" y="89297"/>
                </a:moveTo>
                <a:lnTo>
                  <a:pt x="89296" y="98227"/>
                </a:lnTo>
                <a:lnTo>
                  <a:pt x="89296" y="116086"/>
                </a:lnTo>
                <a:lnTo>
                  <a:pt x="80367" y="133946"/>
                </a:lnTo>
                <a:lnTo>
                  <a:pt x="80367" y="160735"/>
                </a:lnTo>
                <a:lnTo>
                  <a:pt x="80367" y="178594"/>
                </a:lnTo>
                <a:lnTo>
                  <a:pt x="80367" y="205383"/>
                </a:lnTo>
                <a:lnTo>
                  <a:pt x="89296" y="214313"/>
                </a:lnTo>
                <a:lnTo>
                  <a:pt x="107156" y="223243"/>
                </a:lnTo>
                <a:lnTo>
                  <a:pt x="116085" y="223243"/>
                </a:lnTo>
                <a:lnTo>
                  <a:pt x="133945" y="223243"/>
                </a:lnTo>
                <a:lnTo>
                  <a:pt x="142875" y="214313"/>
                </a:lnTo>
                <a:lnTo>
                  <a:pt x="160734" y="214313"/>
                </a:lnTo>
                <a:lnTo>
                  <a:pt x="187523" y="196454"/>
                </a:lnTo>
                <a:lnTo>
                  <a:pt x="205382" y="178594"/>
                </a:lnTo>
                <a:lnTo>
                  <a:pt x="223242" y="169664"/>
                </a:lnTo>
                <a:lnTo>
                  <a:pt x="232171" y="142875"/>
                </a:lnTo>
                <a:lnTo>
                  <a:pt x="241101" y="125016"/>
                </a:lnTo>
                <a:lnTo>
                  <a:pt x="241101" y="98227"/>
                </a:lnTo>
                <a:lnTo>
                  <a:pt x="241101" y="71438"/>
                </a:lnTo>
                <a:lnTo>
                  <a:pt x="241101" y="53579"/>
                </a:lnTo>
                <a:lnTo>
                  <a:pt x="232171" y="26789"/>
                </a:lnTo>
                <a:lnTo>
                  <a:pt x="214312" y="8930"/>
                </a:lnTo>
                <a:lnTo>
                  <a:pt x="196453" y="0"/>
                </a:lnTo>
                <a:lnTo>
                  <a:pt x="169664" y="0"/>
                </a:lnTo>
                <a:lnTo>
                  <a:pt x="151804" y="0"/>
                </a:lnTo>
                <a:lnTo>
                  <a:pt x="125015" y="17860"/>
                </a:lnTo>
                <a:lnTo>
                  <a:pt x="89296" y="35719"/>
                </a:lnTo>
                <a:lnTo>
                  <a:pt x="62507" y="62508"/>
                </a:lnTo>
                <a:lnTo>
                  <a:pt x="35718" y="89297"/>
                </a:lnTo>
                <a:lnTo>
                  <a:pt x="17859" y="116086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974211" y="3580804"/>
            <a:ext cx="232172" cy="223243"/>
          </a:xfrm>
          <a:custGeom>
            <a:avLst/>
            <a:gdLst/>
            <a:ahLst/>
            <a:cxnLst/>
            <a:rect l="0" t="0" r="0" b="0"/>
            <a:pathLst>
              <a:path w="232172" h="223243">
                <a:moveTo>
                  <a:pt x="71437" y="80367"/>
                </a:moveTo>
                <a:lnTo>
                  <a:pt x="71437" y="89297"/>
                </a:lnTo>
                <a:lnTo>
                  <a:pt x="71437" y="98227"/>
                </a:lnTo>
                <a:lnTo>
                  <a:pt x="62508" y="125016"/>
                </a:lnTo>
                <a:lnTo>
                  <a:pt x="62508" y="151805"/>
                </a:lnTo>
                <a:lnTo>
                  <a:pt x="71437" y="178594"/>
                </a:lnTo>
                <a:lnTo>
                  <a:pt x="80367" y="196453"/>
                </a:lnTo>
                <a:lnTo>
                  <a:pt x="89297" y="214313"/>
                </a:lnTo>
                <a:lnTo>
                  <a:pt x="98227" y="223242"/>
                </a:lnTo>
                <a:lnTo>
                  <a:pt x="116086" y="223242"/>
                </a:lnTo>
                <a:lnTo>
                  <a:pt x="133945" y="223242"/>
                </a:lnTo>
                <a:lnTo>
                  <a:pt x="151805" y="214313"/>
                </a:lnTo>
                <a:lnTo>
                  <a:pt x="160734" y="196453"/>
                </a:lnTo>
                <a:lnTo>
                  <a:pt x="187523" y="178594"/>
                </a:lnTo>
                <a:lnTo>
                  <a:pt x="205383" y="160735"/>
                </a:lnTo>
                <a:lnTo>
                  <a:pt x="214312" y="133946"/>
                </a:lnTo>
                <a:lnTo>
                  <a:pt x="223241" y="107157"/>
                </a:lnTo>
                <a:lnTo>
                  <a:pt x="232171" y="80367"/>
                </a:lnTo>
                <a:lnTo>
                  <a:pt x="232171" y="53578"/>
                </a:lnTo>
                <a:lnTo>
                  <a:pt x="223241" y="35719"/>
                </a:lnTo>
                <a:lnTo>
                  <a:pt x="214312" y="17860"/>
                </a:lnTo>
                <a:lnTo>
                  <a:pt x="196453" y="8930"/>
                </a:lnTo>
                <a:lnTo>
                  <a:pt x="178594" y="0"/>
                </a:lnTo>
                <a:lnTo>
                  <a:pt x="151805" y="8930"/>
                </a:lnTo>
                <a:lnTo>
                  <a:pt x="125016" y="8930"/>
                </a:lnTo>
                <a:lnTo>
                  <a:pt x="98227" y="26789"/>
                </a:lnTo>
                <a:lnTo>
                  <a:pt x="71437" y="35719"/>
                </a:lnTo>
                <a:lnTo>
                  <a:pt x="44648" y="53578"/>
                </a:lnTo>
                <a:lnTo>
                  <a:pt x="26789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8206382" y="3589734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44648" y="62508"/>
                </a:moveTo>
                <a:lnTo>
                  <a:pt x="44648" y="71437"/>
                </a:lnTo>
                <a:lnTo>
                  <a:pt x="35719" y="80367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69664"/>
                </a:lnTo>
                <a:lnTo>
                  <a:pt x="35719" y="187523"/>
                </a:lnTo>
                <a:lnTo>
                  <a:pt x="44648" y="196453"/>
                </a:lnTo>
                <a:lnTo>
                  <a:pt x="62508" y="196453"/>
                </a:lnTo>
                <a:lnTo>
                  <a:pt x="71438" y="196453"/>
                </a:lnTo>
                <a:lnTo>
                  <a:pt x="89297" y="187523"/>
                </a:lnTo>
                <a:lnTo>
                  <a:pt x="98227" y="187523"/>
                </a:lnTo>
                <a:lnTo>
                  <a:pt x="116086" y="169664"/>
                </a:lnTo>
                <a:lnTo>
                  <a:pt x="125016" y="160734"/>
                </a:lnTo>
                <a:lnTo>
                  <a:pt x="133945" y="142875"/>
                </a:lnTo>
                <a:lnTo>
                  <a:pt x="142875" y="125016"/>
                </a:lnTo>
                <a:lnTo>
                  <a:pt x="142875" y="107156"/>
                </a:lnTo>
                <a:lnTo>
                  <a:pt x="142875" y="89297"/>
                </a:lnTo>
                <a:lnTo>
                  <a:pt x="142875" y="62508"/>
                </a:lnTo>
                <a:lnTo>
                  <a:pt x="133945" y="44648"/>
                </a:lnTo>
                <a:lnTo>
                  <a:pt x="125016" y="26789"/>
                </a:lnTo>
                <a:lnTo>
                  <a:pt x="107156" y="17859"/>
                </a:lnTo>
                <a:lnTo>
                  <a:pt x="89297" y="0"/>
                </a:lnTo>
                <a:lnTo>
                  <a:pt x="7143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8483202" y="3241476"/>
            <a:ext cx="89298" cy="187525"/>
          </a:xfrm>
          <a:custGeom>
            <a:avLst/>
            <a:gdLst/>
            <a:ahLst/>
            <a:cxnLst/>
            <a:rect l="0" t="0" r="0" b="0"/>
            <a:pathLst>
              <a:path w="89298" h="187525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8" y="8930"/>
                </a:lnTo>
                <a:lnTo>
                  <a:pt x="80368" y="26789"/>
                </a:lnTo>
                <a:lnTo>
                  <a:pt x="71438" y="44649"/>
                </a:lnTo>
                <a:lnTo>
                  <a:pt x="62508" y="71438"/>
                </a:lnTo>
                <a:lnTo>
                  <a:pt x="53578" y="98227"/>
                </a:lnTo>
                <a:lnTo>
                  <a:pt x="44649" y="125016"/>
                </a:lnTo>
                <a:lnTo>
                  <a:pt x="35719" y="142875"/>
                </a:lnTo>
                <a:lnTo>
                  <a:pt x="26789" y="160735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492132" y="3286125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44648" y="62507"/>
                </a:lnTo>
                <a:lnTo>
                  <a:pt x="62508" y="80367"/>
                </a:lnTo>
                <a:lnTo>
                  <a:pt x="71438" y="89296"/>
                </a:lnTo>
                <a:lnTo>
                  <a:pt x="89297" y="107156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25016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670726" y="3000375"/>
            <a:ext cx="17860" cy="383977"/>
          </a:xfrm>
          <a:custGeom>
            <a:avLst/>
            <a:gdLst/>
            <a:ahLst/>
            <a:cxnLst/>
            <a:rect l="0" t="0" r="0" b="0"/>
            <a:pathLst>
              <a:path w="17860" h="383977">
                <a:moveTo>
                  <a:pt x="17859" y="0"/>
                </a:moveTo>
                <a:lnTo>
                  <a:pt x="17859" y="8929"/>
                </a:lnTo>
                <a:lnTo>
                  <a:pt x="17859" y="17859"/>
                </a:lnTo>
                <a:lnTo>
                  <a:pt x="17859" y="35718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78593"/>
                </a:lnTo>
                <a:lnTo>
                  <a:pt x="17859" y="214312"/>
                </a:lnTo>
                <a:lnTo>
                  <a:pt x="8929" y="241101"/>
                </a:lnTo>
                <a:lnTo>
                  <a:pt x="8929" y="267890"/>
                </a:lnTo>
                <a:lnTo>
                  <a:pt x="8929" y="303609"/>
                </a:lnTo>
                <a:lnTo>
                  <a:pt x="0" y="330398"/>
                </a:lnTo>
                <a:lnTo>
                  <a:pt x="0" y="348257"/>
                </a:lnTo>
                <a:lnTo>
                  <a:pt x="0" y="366117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786812" y="2928937"/>
            <a:ext cx="276821" cy="375048"/>
          </a:xfrm>
          <a:custGeom>
            <a:avLst/>
            <a:gdLst/>
            <a:ahLst/>
            <a:cxnLst/>
            <a:rect l="0" t="0" r="0" b="0"/>
            <a:pathLst>
              <a:path w="276821" h="375048">
                <a:moveTo>
                  <a:pt x="0" y="89297"/>
                </a:moveTo>
                <a:lnTo>
                  <a:pt x="0" y="80367"/>
                </a:lnTo>
                <a:lnTo>
                  <a:pt x="0" y="71438"/>
                </a:lnTo>
                <a:lnTo>
                  <a:pt x="0" y="62508"/>
                </a:lnTo>
                <a:lnTo>
                  <a:pt x="8929" y="4464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8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25015" y="8930"/>
                </a:lnTo>
                <a:lnTo>
                  <a:pt x="142875" y="26789"/>
                </a:lnTo>
                <a:lnTo>
                  <a:pt x="151804" y="44649"/>
                </a:lnTo>
                <a:lnTo>
                  <a:pt x="160734" y="62508"/>
                </a:lnTo>
                <a:lnTo>
                  <a:pt x="160734" y="98227"/>
                </a:lnTo>
                <a:lnTo>
                  <a:pt x="151804" y="125016"/>
                </a:lnTo>
                <a:lnTo>
                  <a:pt x="142875" y="169664"/>
                </a:lnTo>
                <a:lnTo>
                  <a:pt x="133945" y="205383"/>
                </a:lnTo>
                <a:lnTo>
                  <a:pt x="116086" y="241102"/>
                </a:lnTo>
                <a:lnTo>
                  <a:pt x="107156" y="267891"/>
                </a:lnTo>
                <a:lnTo>
                  <a:pt x="98226" y="303609"/>
                </a:lnTo>
                <a:lnTo>
                  <a:pt x="89297" y="321469"/>
                </a:lnTo>
                <a:lnTo>
                  <a:pt x="89297" y="348258"/>
                </a:lnTo>
                <a:lnTo>
                  <a:pt x="98226" y="357188"/>
                </a:lnTo>
                <a:lnTo>
                  <a:pt x="98226" y="366117"/>
                </a:lnTo>
                <a:lnTo>
                  <a:pt x="116086" y="375047"/>
                </a:lnTo>
                <a:lnTo>
                  <a:pt x="133945" y="366117"/>
                </a:lnTo>
                <a:lnTo>
                  <a:pt x="151804" y="366117"/>
                </a:lnTo>
                <a:lnTo>
                  <a:pt x="178593" y="357188"/>
                </a:lnTo>
                <a:lnTo>
                  <a:pt x="205383" y="348258"/>
                </a:lnTo>
                <a:lnTo>
                  <a:pt x="241101" y="339328"/>
                </a:lnTo>
                <a:lnTo>
                  <a:pt x="258961" y="330399"/>
                </a:lnTo>
                <a:lnTo>
                  <a:pt x="276820" y="321469"/>
                </a:lnTo>
                <a:lnTo>
                  <a:pt x="276820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706320" y="4268390"/>
            <a:ext cx="205384" cy="80368"/>
          </a:xfrm>
          <a:custGeom>
            <a:avLst/>
            <a:gdLst/>
            <a:ahLst/>
            <a:cxnLst/>
            <a:rect l="0" t="0" r="0" b="0"/>
            <a:pathLst>
              <a:path w="205384" h="80368">
                <a:moveTo>
                  <a:pt x="0" y="80367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62508"/>
                </a:lnTo>
                <a:lnTo>
                  <a:pt x="35719" y="53578"/>
                </a:lnTo>
                <a:lnTo>
                  <a:pt x="53578" y="44649"/>
                </a:lnTo>
                <a:lnTo>
                  <a:pt x="71438" y="35719"/>
                </a:lnTo>
                <a:lnTo>
                  <a:pt x="98227" y="26789"/>
                </a:lnTo>
                <a:lnTo>
                  <a:pt x="116086" y="17860"/>
                </a:lnTo>
                <a:lnTo>
                  <a:pt x="142875" y="8930"/>
                </a:lnTo>
                <a:lnTo>
                  <a:pt x="160735" y="8930"/>
                </a:lnTo>
                <a:lnTo>
                  <a:pt x="178594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813477" y="4572000"/>
            <a:ext cx="116087" cy="44649"/>
          </a:xfrm>
          <a:custGeom>
            <a:avLst/>
            <a:gdLst/>
            <a:ahLst/>
            <a:cxnLst/>
            <a:rect l="0" t="0" r="0" b="0"/>
            <a:pathLst>
              <a:path w="116087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35718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7" y="17859"/>
                </a:lnTo>
                <a:lnTo>
                  <a:pt x="80367" y="8929"/>
                </a:lnTo>
                <a:lnTo>
                  <a:pt x="89296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206382" y="4098726"/>
            <a:ext cx="321470" cy="312540"/>
          </a:xfrm>
          <a:custGeom>
            <a:avLst/>
            <a:gdLst/>
            <a:ahLst/>
            <a:cxnLst/>
            <a:rect l="0" t="0" r="0" b="0"/>
            <a:pathLst>
              <a:path w="321470" h="312540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8930" y="116086"/>
                </a:lnTo>
                <a:lnTo>
                  <a:pt x="8930" y="151805"/>
                </a:lnTo>
                <a:lnTo>
                  <a:pt x="8930" y="187524"/>
                </a:lnTo>
                <a:lnTo>
                  <a:pt x="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0" y="303610"/>
                </a:lnTo>
                <a:lnTo>
                  <a:pt x="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17859" y="312539"/>
                </a:lnTo>
                <a:lnTo>
                  <a:pt x="26789" y="303610"/>
                </a:lnTo>
                <a:lnTo>
                  <a:pt x="44648" y="294680"/>
                </a:lnTo>
                <a:lnTo>
                  <a:pt x="62508" y="276820"/>
                </a:lnTo>
                <a:lnTo>
                  <a:pt x="80367" y="258961"/>
                </a:lnTo>
                <a:lnTo>
                  <a:pt x="107156" y="232172"/>
                </a:lnTo>
                <a:lnTo>
                  <a:pt x="133945" y="214313"/>
                </a:lnTo>
                <a:lnTo>
                  <a:pt x="160734" y="187524"/>
                </a:lnTo>
                <a:lnTo>
                  <a:pt x="178594" y="160735"/>
                </a:lnTo>
                <a:lnTo>
                  <a:pt x="205383" y="133945"/>
                </a:lnTo>
                <a:lnTo>
                  <a:pt x="232172" y="116086"/>
                </a:lnTo>
                <a:lnTo>
                  <a:pt x="258961" y="98227"/>
                </a:lnTo>
                <a:lnTo>
                  <a:pt x="276820" y="89297"/>
                </a:lnTo>
                <a:lnTo>
                  <a:pt x="294680" y="71438"/>
                </a:lnTo>
                <a:lnTo>
                  <a:pt x="321469" y="62508"/>
                </a:lnTo>
                <a:lnTo>
                  <a:pt x="321469" y="62508"/>
                </a:lnTo>
                <a:lnTo>
                  <a:pt x="32146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367116" y="4134445"/>
            <a:ext cx="71439" cy="267892"/>
          </a:xfrm>
          <a:custGeom>
            <a:avLst/>
            <a:gdLst/>
            <a:ahLst/>
            <a:cxnLst/>
            <a:rect l="0" t="0" r="0" b="0"/>
            <a:pathLst>
              <a:path w="71439" h="267892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60" y="160734"/>
                </a:lnTo>
                <a:lnTo>
                  <a:pt x="26789" y="187523"/>
                </a:lnTo>
                <a:lnTo>
                  <a:pt x="35719" y="205383"/>
                </a:lnTo>
                <a:lnTo>
                  <a:pt x="44649" y="223242"/>
                </a:lnTo>
                <a:lnTo>
                  <a:pt x="44649" y="241101"/>
                </a:lnTo>
                <a:lnTo>
                  <a:pt x="53579" y="258961"/>
                </a:lnTo>
                <a:lnTo>
                  <a:pt x="62508" y="258961"/>
                </a:lnTo>
                <a:lnTo>
                  <a:pt x="71438" y="267891"/>
                </a:lnTo>
                <a:lnTo>
                  <a:pt x="71438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8581429" y="3929062"/>
            <a:ext cx="178595" cy="294681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8930" y="107156"/>
                </a:moveTo>
                <a:lnTo>
                  <a:pt x="8930" y="116086"/>
                </a:lnTo>
                <a:lnTo>
                  <a:pt x="8930" y="125016"/>
                </a:lnTo>
                <a:lnTo>
                  <a:pt x="17859" y="142875"/>
                </a:lnTo>
                <a:lnTo>
                  <a:pt x="17859" y="169664"/>
                </a:lnTo>
                <a:lnTo>
                  <a:pt x="26789" y="187524"/>
                </a:lnTo>
                <a:lnTo>
                  <a:pt x="26789" y="214313"/>
                </a:lnTo>
                <a:lnTo>
                  <a:pt x="26789" y="241102"/>
                </a:lnTo>
                <a:lnTo>
                  <a:pt x="35719" y="258961"/>
                </a:lnTo>
                <a:lnTo>
                  <a:pt x="35719" y="276820"/>
                </a:lnTo>
                <a:lnTo>
                  <a:pt x="26789" y="294680"/>
                </a:lnTo>
                <a:lnTo>
                  <a:pt x="26789" y="294680"/>
                </a:lnTo>
                <a:lnTo>
                  <a:pt x="26789" y="294680"/>
                </a:lnTo>
                <a:lnTo>
                  <a:pt x="26789" y="294680"/>
                </a:lnTo>
                <a:lnTo>
                  <a:pt x="17859" y="285750"/>
                </a:lnTo>
                <a:lnTo>
                  <a:pt x="8930" y="267891"/>
                </a:lnTo>
                <a:lnTo>
                  <a:pt x="8930" y="250031"/>
                </a:lnTo>
                <a:lnTo>
                  <a:pt x="0" y="223242"/>
                </a:lnTo>
                <a:lnTo>
                  <a:pt x="0" y="196453"/>
                </a:lnTo>
                <a:lnTo>
                  <a:pt x="0" y="169664"/>
                </a:lnTo>
                <a:lnTo>
                  <a:pt x="0" y="142875"/>
                </a:lnTo>
                <a:lnTo>
                  <a:pt x="0" y="116086"/>
                </a:lnTo>
                <a:lnTo>
                  <a:pt x="8930" y="89297"/>
                </a:lnTo>
                <a:lnTo>
                  <a:pt x="17859" y="80367"/>
                </a:lnTo>
                <a:lnTo>
                  <a:pt x="26789" y="62508"/>
                </a:lnTo>
                <a:lnTo>
                  <a:pt x="44648" y="62508"/>
                </a:lnTo>
                <a:lnTo>
                  <a:pt x="53578" y="62508"/>
                </a:lnTo>
                <a:lnTo>
                  <a:pt x="71437" y="62508"/>
                </a:lnTo>
                <a:lnTo>
                  <a:pt x="89297" y="80367"/>
                </a:lnTo>
                <a:lnTo>
                  <a:pt x="98226" y="89297"/>
                </a:lnTo>
                <a:lnTo>
                  <a:pt x="116086" y="107156"/>
                </a:lnTo>
                <a:lnTo>
                  <a:pt x="125016" y="125016"/>
                </a:lnTo>
                <a:lnTo>
                  <a:pt x="125016" y="142875"/>
                </a:lnTo>
                <a:lnTo>
                  <a:pt x="133945" y="160734"/>
                </a:lnTo>
                <a:lnTo>
                  <a:pt x="133945" y="16966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69664"/>
                </a:lnTo>
                <a:lnTo>
                  <a:pt x="142875" y="160734"/>
                </a:lnTo>
                <a:lnTo>
                  <a:pt x="133945" y="142875"/>
                </a:lnTo>
                <a:lnTo>
                  <a:pt x="133945" y="125016"/>
                </a:lnTo>
                <a:lnTo>
                  <a:pt x="125016" y="107156"/>
                </a:lnTo>
                <a:lnTo>
                  <a:pt x="116086" y="80367"/>
                </a:lnTo>
                <a:lnTo>
                  <a:pt x="116086" y="53578"/>
                </a:lnTo>
                <a:lnTo>
                  <a:pt x="116086" y="35719"/>
                </a:lnTo>
                <a:lnTo>
                  <a:pt x="125016" y="17859"/>
                </a:lnTo>
                <a:lnTo>
                  <a:pt x="125016" y="893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5" y="26789"/>
                </a:lnTo>
                <a:lnTo>
                  <a:pt x="151805" y="35719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9664" y="98227"/>
                </a:lnTo>
                <a:lnTo>
                  <a:pt x="178594" y="116086"/>
                </a:lnTo>
                <a:lnTo>
                  <a:pt x="178594" y="125016"/>
                </a:lnTo>
                <a:lnTo>
                  <a:pt x="178594" y="125016"/>
                </a:lnTo>
                <a:lnTo>
                  <a:pt x="178594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8742163" y="3812976"/>
            <a:ext cx="89298" cy="160736"/>
          </a:xfrm>
          <a:custGeom>
            <a:avLst/>
            <a:gdLst/>
            <a:ahLst/>
            <a:cxnLst/>
            <a:rect l="0" t="0" r="0" b="0"/>
            <a:pathLst>
              <a:path w="89298" h="160736">
                <a:moveTo>
                  <a:pt x="26789" y="98227"/>
                </a:moveTo>
                <a:lnTo>
                  <a:pt x="26789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9" y="160735"/>
                </a:lnTo>
                <a:lnTo>
                  <a:pt x="53578" y="160735"/>
                </a:lnTo>
                <a:lnTo>
                  <a:pt x="62508" y="151805"/>
                </a:lnTo>
                <a:lnTo>
                  <a:pt x="71438" y="142875"/>
                </a:lnTo>
                <a:lnTo>
                  <a:pt x="71438" y="125016"/>
                </a:lnTo>
                <a:lnTo>
                  <a:pt x="80367" y="107156"/>
                </a:lnTo>
                <a:lnTo>
                  <a:pt x="80367" y="89297"/>
                </a:lnTo>
                <a:lnTo>
                  <a:pt x="89297" y="62508"/>
                </a:lnTo>
                <a:lnTo>
                  <a:pt x="89297" y="44649"/>
                </a:lnTo>
                <a:lnTo>
                  <a:pt x="80367" y="26789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8822530" y="3473648"/>
            <a:ext cx="276822" cy="437556"/>
          </a:xfrm>
          <a:custGeom>
            <a:avLst/>
            <a:gdLst/>
            <a:ahLst/>
            <a:cxnLst/>
            <a:rect l="0" t="0" r="0" b="0"/>
            <a:pathLst>
              <a:path w="276822" h="437556">
                <a:moveTo>
                  <a:pt x="62508" y="410766"/>
                </a:moveTo>
                <a:lnTo>
                  <a:pt x="62508" y="410766"/>
                </a:lnTo>
                <a:lnTo>
                  <a:pt x="62508" y="410766"/>
                </a:lnTo>
                <a:lnTo>
                  <a:pt x="62508" y="419695"/>
                </a:lnTo>
                <a:lnTo>
                  <a:pt x="62508" y="428625"/>
                </a:lnTo>
                <a:lnTo>
                  <a:pt x="53579" y="428625"/>
                </a:lnTo>
                <a:lnTo>
                  <a:pt x="53579" y="437555"/>
                </a:lnTo>
                <a:lnTo>
                  <a:pt x="53579" y="437555"/>
                </a:lnTo>
                <a:lnTo>
                  <a:pt x="44649" y="437555"/>
                </a:lnTo>
                <a:lnTo>
                  <a:pt x="44649" y="428625"/>
                </a:lnTo>
                <a:lnTo>
                  <a:pt x="35719" y="419695"/>
                </a:lnTo>
                <a:lnTo>
                  <a:pt x="26790" y="410766"/>
                </a:lnTo>
                <a:lnTo>
                  <a:pt x="17860" y="392906"/>
                </a:lnTo>
                <a:lnTo>
                  <a:pt x="8930" y="375047"/>
                </a:lnTo>
                <a:lnTo>
                  <a:pt x="8930" y="357188"/>
                </a:lnTo>
                <a:lnTo>
                  <a:pt x="0" y="348258"/>
                </a:lnTo>
                <a:lnTo>
                  <a:pt x="8930" y="330398"/>
                </a:lnTo>
                <a:lnTo>
                  <a:pt x="8930" y="321469"/>
                </a:lnTo>
                <a:lnTo>
                  <a:pt x="17860" y="312539"/>
                </a:lnTo>
                <a:lnTo>
                  <a:pt x="26790" y="312539"/>
                </a:lnTo>
                <a:lnTo>
                  <a:pt x="35719" y="312539"/>
                </a:lnTo>
                <a:lnTo>
                  <a:pt x="44649" y="321469"/>
                </a:lnTo>
                <a:lnTo>
                  <a:pt x="53579" y="330398"/>
                </a:lnTo>
                <a:lnTo>
                  <a:pt x="62508" y="330398"/>
                </a:lnTo>
                <a:lnTo>
                  <a:pt x="71438" y="339328"/>
                </a:lnTo>
                <a:lnTo>
                  <a:pt x="80368" y="348258"/>
                </a:lnTo>
                <a:lnTo>
                  <a:pt x="89297" y="348258"/>
                </a:lnTo>
                <a:lnTo>
                  <a:pt x="98227" y="348258"/>
                </a:lnTo>
                <a:lnTo>
                  <a:pt x="107157" y="348258"/>
                </a:lnTo>
                <a:lnTo>
                  <a:pt x="107157" y="348258"/>
                </a:lnTo>
                <a:lnTo>
                  <a:pt x="116086" y="339328"/>
                </a:lnTo>
                <a:lnTo>
                  <a:pt x="116086" y="321469"/>
                </a:lnTo>
                <a:lnTo>
                  <a:pt x="116086" y="303609"/>
                </a:lnTo>
                <a:lnTo>
                  <a:pt x="125016" y="285750"/>
                </a:lnTo>
                <a:lnTo>
                  <a:pt x="116086" y="258961"/>
                </a:lnTo>
                <a:lnTo>
                  <a:pt x="107157" y="232172"/>
                </a:lnTo>
                <a:lnTo>
                  <a:pt x="98227" y="205383"/>
                </a:lnTo>
                <a:lnTo>
                  <a:pt x="89297" y="169664"/>
                </a:lnTo>
                <a:lnTo>
                  <a:pt x="80368" y="142875"/>
                </a:lnTo>
                <a:lnTo>
                  <a:pt x="62508" y="116086"/>
                </a:lnTo>
                <a:lnTo>
                  <a:pt x="53579" y="98227"/>
                </a:lnTo>
                <a:lnTo>
                  <a:pt x="44649" y="89297"/>
                </a:lnTo>
                <a:lnTo>
                  <a:pt x="44649" y="80367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107156"/>
                </a:lnTo>
                <a:lnTo>
                  <a:pt x="35719" y="133945"/>
                </a:lnTo>
                <a:lnTo>
                  <a:pt x="44649" y="169664"/>
                </a:lnTo>
                <a:lnTo>
                  <a:pt x="62508" y="196453"/>
                </a:lnTo>
                <a:lnTo>
                  <a:pt x="71438" y="223242"/>
                </a:lnTo>
                <a:lnTo>
                  <a:pt x="89297" y="250031"/>
                </a:lnTo>
                <a:lnTo>
                  <a:pt x="98227" y="267891"/>
                </a:lnTo>
                <a:lnTo>
                  <a:pt x="116086" y="285750"/>
                </a:lnTo>
                <a:lnTo>
                  <a:pt x="133946" y="294680"/>
                </a:lnTo>
                <a:lnTo>
                  <a:pt x="142875" y="294680"/>
                </a:lnTo>
                <a:lnTo>
                  <a:pt x="160735" y="294680"/>
                </a:lnTo>
                <a:lnTo>
                  <a:pt x="169665" y="285750"/>
                </a:lnTo>
                <a:lnTo>
                  <a:pt x="178594" y="276820"/>
                </a:lnTo>
                <a:lnTo>
                  <a:pt x="187524" y="258961"/>
                </a:lnTo>
                <a:lnTo>
                  <a:pt x="187524" y="241102"/>
                </a:lnTo>
                <a:lnTo>
                  <a:pt x="187524" y="214313"/>
                </a:lnTo>
                <a:lnTo>
                  <a:pt x="187524" y="178594"/>
                </a:lnTo>
                <a:lnTo>
                  <a:pt x="178594" y="151805"/>
                </a:lnTo>
                <a:lnTo>
                  <a:pt x="169665" y="116086"/>
                </a:lnTo>
                <a:lnTo>
                  <a:pt x="160735" y="80367"/>
                </a:lnTo>
                <a:lnTo>
                  <a:pt x="151805" y="53578"/>
                </a:lnTo>
                <a:lnTo>
                  <a:pt x="133946" y="26789"/>
                </a:lnTo>
                <a:lnTo>
                  <a:pt x="125016" y="893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17859"/>
                </a:lnTo>
                <a:lnTo>
                  <a:pt x="98227" y="35719"/>
                </a:lnTo>
                <a:lnTo>
                  <a:pt x="107157" y="62508"/>
                </a:lnTo>
                <a:lnTo>
                  <a:pt x="116086" y="98227"/>
                </a:lnTo>
                <a:lnTo>
                  <a:pt x="125016" y="125016"/>
                </a:lnTo>
                <a:lnTo>
                  <a:pt x="133946" y="151805"/>
                </a:lnTo>
                <a:lnTo>
                  <a:pt x="142875" y="178594"/>
                </a:lnTo>
                <a:lnTo>
                  <a:pt x="160735" y="196453"/>
                </a:lnTo>
                <a:lnTo>
                  <a:pt x="160735" y="214313"/>
                </a:lnTo>
                <a:lnTo>
                  <a:pt x="169665" y="223242"/>
                </a:lnTo>
                <a:lnTo>
                  <a:pt x="178594" y="223242"/>
                </a:lnTo>
                <a:lnTo>
                  <a:pt x="178594" y="223242"/>
                </a:lnTo>
                <a:lnTo>
                  <a:pt x="187524" y="223242"/>
                </a:lnTo>
                <a:lnTo>
                  <a:pt x="187524" y="214313"/>
                </a:lnTo>
                <a:lnTo>
                  <a:pt x="196454" y="214313"/>
                </a:lnTo>
                <a:lnTo>
                  <a:pt x="205383" y="205383"/>
                </a:lnTo>
                <a:lnTo>
                  <a:pt x="205383" y="205383"/>
                </a:lnTo>
                <a:lnTo>
                  <a:pt x="214313" y="205383"/>
                </a:lnTo>
                <a:lnTo>
                  <a:pt x="223243" y="205383"/>
                </a:lnTo>
                <a:lnTo>
                  <a:pt x="232172" y="205383"/>
                </a:lnTo>
                <a:lnTo>
                  <a:pt x="241102" y="214313"/>
                </a:lnTo>
                <a:lnTo>
                  <a:pt x="250032" y="223242"/>
                </a:lnTo>
                <a:lnTo>
                  <a:pt x="258961" y="232172"/>
                </a:lnTo>
                <a:lnTo>
                  <a:pt x="267891" y="232172"/>
                </a:lnTo>
                <a:lnTo>
                  <a:pt x="276821" y="241102"/>
                </a:lnTo>
                <a:lnTo>
                  <a:pt x="276821" y="241102"/>
                </a:lnTo>
                <a:lnTo>
                  <a:pt x="276821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8804671" y="3536156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0" y="151805"/>
                </a:moveTo>
                <a:lnTo>
                  <a:pt x="0" y="142875"/>
                </a:lnTo>
                <a:lnTo>
                  <a:pt x="0" y="133945"/>
                </a:lnTo>
                <a:lnTo>
                  <a:pt x="8930" y="116086"/>
                </a:lnTo>
                <a:lnTo>
                  <a:pt x="26789" y="98226"/>
                </a:lnTo>
                <a:lnTo>
                  <a:pt x="44649" y="71437"/>
                </a:lnTo>
                <a:lnTo>
                  <a:pt x="71438" y="44648"/>
                </a:lnTo>
                <a:lnTo>
                  <a:pt x="98227" y="2678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876109" y="3536156"/>
            <a:ext cx="107157" cy="267891"/>
          </a:xfrm>
          <a:custGeom>
            <a:avLst/>
            <a:gdLst/>
            <a:ahLst/>
            <a:cxnLst/>
            <a:rect l="0" t="0" r="0" b="0"/>
            <a:pathLst>
              <a:path w="107157" h="267891">
                <a:moveTo>
                  <a:pt x="80367" y="0"/>
                </a:moveTo>
                <a:lnTo>
                  <a:pt x="80367" y="8930"/>
                </a:lnTo>
                <a:lnTo>
                  <a:pt x="62507" y="8930"/>
                </a:lnTo>
                <a:lnTo>
                  <a:pt x="53578" y="17859"/>
                </a:lnTo>
                <a:lnTo>
                  <a:pt x="35718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107156"/>
                </a:lnTo>
                <a:lnTo>
                  <a:pt x="44648" y="107156"/>
                </a:lnTo>
                <a:lnTo>
                  <a:pt x="53578" y="116086"/>
                </a:lnTo>
                <a:lnTo>
                  <a:pt x="71437" y="125015"/>
                </a:lnTo>
                <a:lnTo>
                  <a:pt x="80367" y="133945"/>
                </a:lnTo>
                <a:lnTo>
                  <a:pt x="98226" y="151805"/>
                </a:lnTo>
                <a:lnTo>
                  <a:pt x="98226" y="160734"/>
                </a:lnTo>
                <a:lnTo>
                  <a:pt x="107156" y="187523"/>
                </a:lnTo>
                <a:lnTo>
                  <a:pt x="98226" y="205383"/>
                </a:lnTo>
                <a:lnTo>
                  <a:pt x="98226" y="223242"/>
                </a:lnTo>
                <a:lnTo>
                  <a:pt x="80367" y="241101"/>
                </a:lnTo>
                <a:lnTo>
                  <a:pt x="71437" y="258961"/>
                </a:lnTo>
                <a:lnTo>
                  <a:pt x="62507" y="267890"/>
                </a:lnTo>
                <a:lnTo>
                  <a:pt x="62507" y="2678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107781" y="4500562"/>
            <a:ext cx="1723431" cy="741166"/>
          </a:xfrm>
          <a:custGeom>
            <a:avLst/>
            <a:gdLst/>
            <a:ahLst/>
            <a:cxnLst/>
            <a:rect l="0" t="0" r="0" b="0"/>
            <a:pathLst>
              <a:path w="1723431" h="741166">
                <a:moveTo>
                  <a:pt x="71438" y="723305"/>
                </a:moveTo>
                <a:lnTo>
                  <a:pt x="71438" y="723305"/>
                </a:lnTo>
                <a:lnTo>
                  <a:pt x="71438" y="723305"/>
                </a:lnTo>
                <a:lnTo>
                  <a:pt x="71438" y="723305"/>
                </a:lnTo>
                <a:lnTo>
                  <a:pt x="80367" y="723305"/>
                </a:lnTo>
                <a:lnTo>
                  <a:pt x="80367" y="723305"/>
                </a:lnTo>
                <a:lnTo>
                  <a:pt x="89297" y="723305"/>
                </a:lnTo>
                <a:lnTo>
                  <a:pt x="107157" y="723305"/>
                </a:lnTo>
                <a:lnTo>
                  <a:pt x="116086" y="723305"/>
                </a:lnTo>
                <a:lnTo>
                  <a:pt x="133946" y="723305"/>
                </a:lnTo>
                <a:lnTo>
                  <a:pt x="151805" y="723305"/>
                </a:lnTo>
                <a:lnTo>
                  <a:pt x="169664" y="732235"/>
                </a:lnTo>
                <a:lnTo>
                  <a:pt x="187524" y="732235"/>
                </a:lnTo>
                <a:lnTo>
                  <a:pt x="205383" y="732235"/>
                </a:lnTo>
                <a:lnTo>
                  <a:pt x="223242" y="732235"/>
                </a:lnTo>
                <a:lnTo>
                  <a:pt x="250032" y="732235"/>
                </a:lnTo>
                <a:lnTo>
                  <a:pt x="276821" y="732235"/>
                </a:lnTo>
                <a:lnTo>
                  <a:pt x="294680" y="732235"/>
                </a:lnTo>
                <a:lnTo>
                  <a:pt x="321469" y="732235"/>
                </a:lnTo>
                <a:lnTo>
                  <a:pt x="348258" y="732235"/>
                </a:lnTo>
                <a:lnTo>
                  <a:pt x="383977" y="741165"/>
                </a:lnTo>
                <a:lnTo>
                  <a:pt x="410766" y="741165"/>
                </a:lnTo>
                <a:lnTo>
                  <a:pt x="437555" y="741165"/>
                </a:lnTo>
                <a:lnTo>
                  <a:pt x="473274" y="741165"/>
                </a:lnTo>
                <a:lnTo>
                  <a:pt x="500063" y="741165"/>
                </a:lnTo>
                <a:lnTo>
                  <a:pt x="526852" y="741165"/>
                </a:lnTo>
                <a:lnTo>
                  <a:pt x="562571" y="741165"/>
                </a:lnTo>
                <a:lnTo>
                  <a:pt x="589360" y="741165"/>
                </a:lnTo>
                <a:lnTo>
                  <a:pt x="625078" y="741165"/>
                </a:lnTo>
                <a:lnTo>
                  <a:pt x="660797" y="741165"/>
                </a:lnTo>
                <a:lnTo>
                  <a:pt x="696516" y="741165"/>
                </a:lnTo>
                <a:lnTo>
                  <a:pt x="723305" y="732235"/>
                </a:lnTo>
                <a:lnTo>
                  <a:pt x="759024" y="732235"/>
                </a:lnTo>
                <a:lnTo>
                  <a:pt x="785813" y="732235"/>
                </a:lnTo>
                <a:lnTo>
                  <a:pt x="821532" y="732235"/>
                </a:lnTo>
                <a:lnTo>
                  <a:pt x="857250" y="723305"/>
                </a:lnTo>
                <a:lnTo>
                  <a:pt x="892969" y="723305"/>
                </a:lnTo>
                <a:lnTo>
                  <a:pt x="919758" y="714376"/>
                </a:lnTo>
                <a:lnTo>
                  <a:pt x="955477" y="705446"/>
                </a:lnTo>
                <a:lnTo>
                  <a:pt x="991196" y="705446"/>
                </a:lnTo>
                <a:lnTo>
                  <a:pt x="1026914" y="696516"/>
                </a:lnTo>
                <a:lnTo>
                  <a:pt x="1062633" y="687586"/>
                </a:lnTo>
                <a:lnTo>
                  <a:pt x="1098352" y="678657"/>
                </a:lnTo>
                <a:lnTo>
                  <a:pt x="1125141" y="678657"/>
                </a:lnTo>
                <a:lnTo>
                  <a:pt x="1160860" y="669727"/>
                </a:lnTo>
                <a:lnTo>
                  <a:pt x="1196578" y="669727"/>
                </a:lnTo>
                <a:lnTo>
                  <a:pt x="1232297" y="669727"/>
                </a:lnTo>
                <a:lnTo>
                  <a:pt x="1259086" y="660797"/>
                </a:lnTo>
                <a:lnTo>
                  <a:pt x="1294805" y="660797"/>
                </a:lnTo>
                <a:lnTo>
                  <a:pt x="1321594" y="660797"/>
                </a:lnTo>
                <a:lnTo>
                  <a:pt x="1357313" y="660797"/>
                </a:lnTo>
                <a:lnTo>
                  <a:pt x="1384102" y="660797"/>
                </a:lnTo>
                <a:lnTo>
                  <a:pt x="1410891" y="660797"/>
                </a:lnTo>
                <a:lnTo>
                  <a:pt x="1437680" y="660797"/>
                </a:lnTo>
                <a:lnTo>
                  <a:pt x="1464469" y="651868"/>
                </a:lnTo>
                <a:lnTo>
                  <a:pt x="1491258" y="651868"/>
                </a:lnTo>
                <a:lnTo>
                  <a:pt x="1518047" y="651868"/>
                </a:lnTo>
                <a:lnTo>
                  <a:pt x="1535907" y="651868"/>
                </a:lnTo>
                <a:lnTo>
                  <a:pt x="1562696" y="651868"/>
                </a:lnTo>
                <a:lnTo>
                  <a:pt x="1580555" y="651868"/>
                </a:lnTo>
                <a:lnTo>
                  <a:pt x="1598414" y="651868"/>
                </a:lnTo>
                <a:lnTo>
                  <a:pt x="1616274" y="642938"/>
                </a:lnTo>
                <a:lnTo>
                  <a:pt x="1634133" y="642938"/>
                </a:lnTo>
                <a:lnTo>
                  <a:pt x="1651992" y="642938"/>
                </a:lnTo>
                <a:lnTo>
                  <a:pt x="1660922" y="642938"/>
                </a:lnTo>
                <a:lnTo>
                  <a:pt x="1669852" y="642938"/>
                </a:lnTo>
                <a:lnTo>
                  <a:pt x="1678782" y="642938"/>
                </a:lnTo>
                <a:lnTo>
                  <a:pt x="1687711" y="634008"/>
                </a:lnTo>
                <a:lnTo>
                  <a:pt x="1696641" y="634008"/>
                </a:lnTo>
                <a:lnTo>
                  <a:pt x="1696641" y="634008"/>
                </a:lnTo>
                <a:lnTo>
                  <a:pt x="1705571" y="634008"/>
                </a:lnTo>
                <a:lnTo>
                  <a:pt x="1705571" y="634008"/>
                </a:lnTo>
                <a:lnTo>
                  <a:pt x="1714500" y="634008"/>
                </a:lnTo>
                <a:lnTo>
                  <a:pt x="1714500" y="634008"/>
                </a:lnTo>
                <a:lnTo>
                  <a:pt x="1714500" y="634008"/>
                </a:lnTo>
                <a:lnTo>
                  <a:pt x="1714500" y="634008"/>
                </a:lnTo>
                <a:lnTo>
                  <a:pt x="1714500" y="634008"/>
                </a:lnTo>
                <a:lnTo>
                  <a:pt x="1714500" y="625079"/>
                </a:lnTo>
                <a:lnTo>
                  <a:pt x="1714500" y="625079"/>
                </a:lnTo>
                <a:lnTo>
                  <a:pt x="1714500" y="616149"/>
                </a:lnTo>
                <a:lnTo>
                  <a:pt x="1714500" y="616149"/>
                </a:lnTo>
                <a:lnTo>
                  <a:pt x="1714500" y="607219"/>
                </a:lnTo>
                <a:lnTo>
                  <a:pt x="1714500" y="589360"/>
                </a:lnTo>
                <a:lnTo>
                  <a:pt x="1714500" y="580430"/>
                </a:lnTo>
                <a:lnTo>
                  <a:pt x="1714500" y="571501"/>
                </a:lnTo>
                <a:lnTo>
                  <a:pt x="1714500" y="553641"/>
                </a:lnTo>
                <a:lnTo>
                  <a:pt x="1714500" y="535782"/>
                </a:lnTo>
                <a:lnTo>
                  <a:pt x="1714500" y="517922"/>
                </a:lnTo>
                <a:lnTo>
                  <a:pt x="1714500" y="491133"/>
                </a:lnTo>
                <a:lnTo>
                  <a:pt x="1723430" y="473274"/>
                </a:lnTo>
                <a:lnTo>
                  <a:pt x="1723430" y="446485"/>
                </a:lnTo>
                <a:lnTo>
                  <a:pt x="1723430" y="419696"/>
                </a:lnTo>
                <a:lnTo>
                  <a:pt x="1723430" y="392907"/>
                </a:lnTo>
                <a:lnTo>
                  <a:pt x="1723430" y="366117"/>
                </a:lnTo>
                <a:lnTo>
                  <a:pt x="1723430" y="339328"/>
                </a:lnTo>
                <a:lnTo>
                  <a:pt x="1723430" y="312539"/>
                </a:lnTo>
                <a:lnTo>
                  <a:pt x="1714500" y="276820"/>
                </a:lnTo>
                <a:lnTo>
                  <a:pt x="1714500" y="250031"/>
                </a:lnTo>
                <a:lnTo>
                  <a:pt x="1714500" y="232172"/>
                </a:lnTo>
                <a:lnTo>
                  <a:pt x="1714500" y="205383"/>
                </a:lnTo>
                <a:lnTo>
                  <a:pt x="1714500" y="187524"/>
                </a:lnTo>
                <a:lnTo>
                  <a:pt x="1705571" y="169664"/>
                </a:lnTo>
                <a:lnTo>
                  <a:pt x="1696641" y="151805"/>
                </a:lnTo>
                <a:lnTo>
                  <a:pt x="1687711" y="133945"/>
                </a:lnTo>
                <a:lnTo>
                  <a:pt x="1678782" y="116086"/>
                </a:lnTo>
                <a:lnTo>
                  <a:pt x="1669852" y="107156"/>
                </a:lnTo>
                <a:lnTo>
                  <a:pt x="1660922" y="98227"/>
                </a:lnTo>
                <a:lnTo>
                  <a:pt x="1643063" y="89297"/>
                </a:lnTo>
                <a:lnTo>
                  <a:pt x="1625203" y="80367"/>
                </a:lnTo>
                <a:lnTo>
                  <a:pt x="1607344" y="71438"/>
                </a:lnTo>
                <a:lnTo>
                  <a:pt x="1589485" y="62508"/>
                </a:lnTo>
                <a:lnTo>
                  <a:pt x="1562696" y="62508"/>
                </a:lnTo>
                <a:lnTo>
                  <a:pt x="1544836" y="53578"/>
                </a:lnTo>
                <a:lnTo>
                  <a:pt x="1518047" y="53578"/>
                </a:lnTo>
                <a:lnTo>
                  <a:pt x="1482328" y="53578"/>
                </a:lnTo>
                <a:lnTo>
                  <a:pt x="1455539" y="53578"/>
                </a:lnTo>
                <a:lnTo>
                  <a:pt x="1419821" y="53578"/>
                </a:lnTo>
                <a:lnTo>
                  <a:pt x="1393032" y="44649"/>
                </a:lnTo>
                <a:lnTo>
                  <a:pt x="1357313" y="44649"/>
                </a:lnTo>
                <a:lnTo>
                  <a:pt x="1312664" y="44649"/>
                </a:lnTo>
                <a:lnTo>
                  <a:pt x="1276946" y="44649"/>
                </a:lnTo>
                <a:lnTo>
                  <a:pt x="1241227" y="44649"/>
                </a:lnTo>
                <a:lnTo>
                  <a:pt x="1205508" y="35719"/>
                </a:lnTo>
                <a:lnTo>
                  <a:pt x="1169789" y="35719"/>
                </a:lnTo>
                <a:lnTo>
                  <a:pt x="1125141" y="26789"/>
                </a:lnTo>
                <a:lnTo>
                  <a:pt x="1080492" y="26789"/>
                </a:lnTo>
                <a:lnTo>
                  <a:pt x="1044774" y="26789"/>
                </a:lnTo>
                <a:lnTo>
                  <a:pt x="1009055" y="17859"/>
                </a:lnTo>
                <a:lnTo>
                  <a:pt x="964407" y="8930"/>
                </a:lnTo>
                <a:lnTo>
                  <a:pt x="919758" y="8930"/>
                </a:lnTo>
                <a:lnTo>
                  <a:pt x="875110" y="0"/>
                </a:lnTo>
                <a:lnTo>
                  <a:pt x="839391" y="0"/>
                </a:lnTo>
                <a:lnTo>
                  <a:pt x="794742" y="0"/>
                </a:lnTo>
                <a:lnTo>
                  <a:pt x="750094" y="0"/>
                </a:lnTo>
                <a:lnTo>
                  <a:pt x="714375" y="0"/>
                </a:lnTo>
                <a:lnTo>
                  <a:pt x="669727" y="0"/>
                </a:lnTo>
                <a:lnTo>
                  <a:pt x="634008" y="8930"/>
                </a:lnTo>
                <a:lnTo>
                  <a:pt x="589360" y="8930"/>
                </a:lnTo>
                <a:lnTo>
                  <a:pt x="553641" y="8930"/>
                </a:lnTo>
                <a:lnTo>
                  <a:pt x="517922" y="17859"/>
                </a:lnTo>
                <a:lnTo>
                  <a:pt x="482203" y="17859"/>
                </a:lnTo>
                <a:lnTo>
                  <a:pt x="455414" y="26789"/>
                </a:lnTo>
                <a:lnTo>
                  <a:pt x="419696" y="26789"/>
                </a:lnTo>
                <a:lnTo>
                  <a:pt x="383977" y="26789"/>
                </a:lnTo>
                <a:lnTo>
                  <a:pt x="357188" y="35719"/>
                </a:lnTo>
                <a:lnTo>
                  <a:pt x="330399" y="35719"/>
                </a:lnTo>
                <a:lnTo>
                  <a:pt x="312539" y="44649"/>
                </a:lnTo>
                <a:lnTo>
                  <a:pt x="285750" y="44649"/>
                </a:lnTo>
                <a:lnTo>
                  <a:pt x="258961" y="44649"/>
                </a:lnTo>
                <a:lnTo>
                  <a:pt x="241102" y="53578"/>
                </a:lnTo>
                <a:lnTo>
                  <a:pt x="223242" y="53578"/>
                </a:lnTo>
                <a:lnTo>
                  <a:pt x="214313" y="53578"/>
                </a:lnTo>
                <a:lnTo>
                  <a:pt x="196453" y="62508"/>
                </a:lnTo>
                <a:lnTo>
                  <a:pt x="187524" y="62508"/>
                </a:lnTo>
                <a:lnTo>
                  <a:pt x="169664" y="71438"/>
                </a:lnTo>
                <a:lnTo>
                  <a:pt x="160735" y="80367"/>
                </a:lnTo>
                <a:lnTo>
                  <a:pt x="151805" y="80367"/>
                </a:lnTo>
                <a:lnTo>
                  <a:pt x="142875" y="89297"/>
                </a:lnTo>
                <a:lnTo>
                  <a:pt x="125016" y="98227"/>
                </a:lnTo>
                <a:lnTo>
                  <a:pt x="125016" y="107156"/>
                </a:lnTo>
                <a:lnTo>
                  <a:pt x="116086" y="116086"/>
                </a:lnTo>
                <a:lnTo>
                  <a:pt x="107157" y="125016"/>
                </a:lnTo>
                <a:lnTo>
                  <a:pt x="107157" y="133945"/>
                </a:lnTo>
                <a:lnTo>
                  <a:pt x="98227" y="14287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0367" y="169664"/>
                </a:lnTo>
                <a:lnTo>
                  <a:pt x="71438" y="178594"/>
                </a:lnTo>
                <a:lnTo>
                  <a:pt x="71438" y="187524"/>
                </a:lnTo>
                <a:lnTo>
                  <a:pt x="71438" y="205383"/>
                </a:lnTo>
                <a:lnTo>
                  <a:pt x="62508" y="214313"/>
                </a:lnTo>
                <a:lnTo>
                  <a:pt x="53578" y="223242"/>
                </a:lnTo>
                <a:lnTo>
                  <a:pt x="53578" y="241102"/>
                </a:lnTo>
                <a:lnTo>
                  <a:pt x="44649" y="250031"/>
                </a:lnTo>
                <a:lnTo>
                  <a:pt x="44649" y="267891"/>
                </a:lnTo>
                <a:lnTo>
                  <a:pt x="35719" y="276820"/>
                </a:lnTo>
                <a:lnTo>
                  <a:pt x="35719" y="294680"/>
                </a:lnTo>
                <a:lnTo>
                  <a:pt x="35719" y="303609"/>
                </a:lnTo>
                <a:lnTo>
                  <a:pt x="26789" y="321469"/>
                </a:lnTo>
                <a:lnTo>
                  <a:pt x="26789" y="330399"/>
                </a:lnTo>
                <a:lnTo>
                  <a:pt x="26789" y="348258"/>
                </a:lnTo>
                <a:lnTo>
                  <a:pt x="17860" y="357188"/>
                </a:lnTo>
                <a:lnTo>
                  <a:pt x="17860" y="375047"/>
                </a:lnTo>
                <a:lnTo>
                  <a:pt x="17860" y="383977"/>
                </a:lnTo>
                <a:lnTo>
                  <a:pt x="17860" y="401836"/>
                </a:lnTo>
                <a:lnTo>
                  <a:pt x="17860" y="410766"/>
                </a:lnTo>
                <a:lnTo>
                  <a:pt x="8930" y="428626"/>
                </a:lnTo>
                <a:lnTo>
                  <a:pt x="8930" y="437555"/>
                </a:lnTo>
                <a:lnTo>
                  <a:pt x="8930" y="446485"/>
                </a:lnTo>
                <a:lnTo>
                  <a:pt x="8930" y="464344"/>
                </a:lnTo>
                <a:lnTo>
                  <a:pt x="0" y="473274"/>
                </a:lnTo>
                <a:lnTo>
                  <a:pt x="0" y="491133"/>
                </a:lnTo>
                <a:lnTo>
                  <a:pt x="0" y="508993"/>
                </a:lnTo>
                <a:lnTo>
                  <a:pt x="0" y="517922"/>
                </a:lnTo>
                <a:lnTo>
                  <a:pt x="0" y="535782"/>
                </a:lnTo>
                <a:lnTo>
                  <a:pt x="0" y="553641"/>
                </a:lnTo>
                <a:lnTo>
                  <a:pt x="0" y="562571"/>
                </a:lnTo>
                <a:lnTo>
                  <a:pt x="0" y="580430"/>
                </a:lnTo>
                <a:lnTo>
                  <a:pt x="0" y="598290"/>
                </a:lnTo>
                <a:lnTo>
                  <a:pt x="0" y="616149"/>
                </a:lnTo>
                <a:lnTo>
                  <a:pt x="0" y="634008"/>
                </a:lnTo>
                <a:lnTo>
                  <a:pt x="0" y="642938"/>
                </a:lnTo>
                <a:lnTo>
                  <a:pt x="0" y="660797"/>
                </a:lnTo>
                <a:lnTo>
                  <a:pt x="0" y="669727"/>
                </a:lnTo>
                <a:lnTo>
                  <a:pt x="0" y="687586"/>
                </a:lnTo>
                <a:lnTo>
                  <a:pt x="0" y="705446"/>
                </a:lnTo>
                <a:lnTo>
                  <a:pt x="0" y="714376"/>
                </a:lnTo>
                <a:lnTo>
                  <a:pt x="0" y="732235"/>
                </a:lnTo>
                <a:lnTo>
                  <a:pt x="0" y="741165"/>
                </a:lnTo>
                <a:lnTo>
                  <a:pt x="0" y="741165"/>
                </a:lnTo>
                <a:lnTo>
                  <a:pt x="0" y="74116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4759523" y="1437679"/>
            <a:ext cx="330400" cy="205384"/>
          </a:xfrm>
          <a:custGeom>
            <a:avLst/>
            <a:gdLst/>
            <a:ahLst/>
            <a:cxnLst/>
            <a:rect l="0" t="0" r="0" b="0"/>
            <a:pathLst>
              <a:path w="330400" h="205384">
                <a:moveTo>
                  <a:pt x="241102" y="8930"/>
                </a:moveTo>
                <a:lnTo>
                  <a:pt x="232172" y="0"/>
                </a:lnTo>
                <a:lnTo>
                  <a:pt x="232172" y="0"/>
                </a:lnTo>
                <a:lnTo>
                  <a:pt x="223243" y="8930"/>
                </a:lnTo>
                <a:lnTo>
                  <a:pt x="214313" y="8930"/>
                </a:lnTo>
                <a:lnTo>
                  <a:pt x="205383" y="17860"/>
                </a:lnTo>
                <a:lnTo>
                  <a:pt x="187524" y="35719"/>
                </a:lnTo>
                <a:lnTo>
                  <a:pt x="169665" y="44649"/>
                </a:lnTo>
                <a:lnTo>
                  <a:pt x="151805" y="62508"/>
                </a:lnTo>
                <a:lnTo>
                  <a:pt x="125016" y="80368"/>
                </a:lnTo>
                <a:lnTo>
                  <a:pt x="107157" y="98227"/>
                </a:lnTo>
                <a:lnTo>
                  <a:pt x="80368" y="116086"/>
                </a:lnTo>
                <a:lnTo>
                  <a:pt x="53579" y="133946"/>
                </a:lnTo>
                <a:lnTo>
                  <a:pt x="35719" y="151805"/>
                </a:lnTo>
                <a:lnTo>
                  <a:pt x="2679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0" y="196454"/>
                </a:lnTo>
                <a:lnTo>
                  <a:pt x="8930" y="205383"/>
                </a:lnTo>
                <a:lnTo>
                  <a:pt x="8930" y="205383"/>
                </a:lnTo>
                <a:lnTo>
                  <a:pt x="26790" y="205383"/>
                </a:lnTo>
                <a:lnTo>
                  <a:pt x="35719" y="205383"/>
                </a:lnTo>
                <a:lnTo>
                  <a:pt x="62508" y="196454"/>
                </a:lnTo>
                <a:lnTo>
                  <a:pt x="80368" y="196454"/>
                </a:lnTo>
                <a:lnTo>
                  <a:pt x="116086" y="187524"/>
                </a:lnTo>
                <a:lnTo>
                  <a:pt x="151805" y="187524"/>
                </a:lnTo>
                <a:lnTo>
                  <a:pt x="178594" y="178594"/>
                </a:lnTo>
                <a:lnTo>
                  <a:pt x="214313" y="169665"/>
                </a:lnTo>
                <a:lnTo>
                  <a:pt x="241102" y="169665"/>
                </a:lnTo>
                <a:lnTo>
                  <a:pt x="267891" y="160735"/>
                </a:lnTo>
                <a:lnTo>
                  <a:pt x="285750" y="160735"/>
                </a:lnTo>
                <a:lnTo>
                  <a:pt x="303610" y="160735"/>
                </a:lnTo>
                <a:lnTo>
                  <a:pt x="312540" y="151805"/>
                </a:lnTo>
                <a:lnTo>
                  <a:pt x="321469" y="151805"/>
                </a:lnTo>
                <a:lnTo>
                  <a:pt x="330399" y="151805"/>
                </a:lnTo>
                <a:lnTo>
                  <a:pt x="330399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009555" y="1580554"/>
            <a:ext cx="35719" cy="178595"/>
          </a:xfrm>
          <a:custGeom>
            <a:avLst/>
            <a:gdLst/>
            <a:ahLst/>
            <a:cxnLst/>
            <a:rect l="0" t="0" r="0" b="0"/>
            <a:pathLst>
              <a:path w="35719" h="178595">
                <a:moveTo>
                  <a:pt x="35718" y="0"/>
                </a:moveTo>
                <a:lnTo>
                  <a:pt x="3571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26789" y="44649"/>
                </a:lnTo>
                <a:lnTo>
                  <a:pt x="17859" y="6250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5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152430" y="1500187"/>
            <a:ext cx="250032" cy="169665"/>
          </a:xfrm>
          <a:custGeom>
            <a:avLst/>
            <a:gdLst/>
            <a:ahLst/>
            <a:cxnLst/>
            <a:rect l="0" t="0" r="0" b="0"/>
            <a:pathLst>
              <a:path w="250032" h="169665">
                <a:moveTo>
                  <a:pt x="89297" y="35719"/>
                </a:moveTo>
                <a:lnTo>
                  <a:pt x="89297" y="35719"/>
                </a:lnTo>
                <a:lnTo>
                  <a:pt x="80367" y="44649"/>
                </a:lnTo>
                <a:lnTo>
                  <a:pt x="62508" y="62508"/>
                </a:lnTo>
                <a:lnTo>
                  <a:pt x="44648" y="80367"/>
                </a:lnTo>
                <a:lnTo>
                  <a:pt x="26789" y="107157"/>
                </a:lnTo>
                <a:lnTo>
                  <a:pt x="8929" y="125016"/>
                </a:lnTo>
                <a:lnTo>
                  <a:pt x="8929" y="142875"/>
                </a:lnTo>
                <a:lnTo>
                  <a:pt x="17859" y="160735"/>
                </a:lnTo>
                <a:lnTo>
                  <a:pt x="26789" y="169664"/>
                </a:lnTo>
                <a:lnTo>
                  <a:pt x="53578" y="169664"/>
                </a:lnTo>
                <a:lnTo>
                  <a:pt x="80367" y="169664"/>
                </a:lnTo>
                <a:lnTo>
                  <a:pt x="107156" y="160735"/>
                </a:lnTo>
                <a:lnTo>
                  <a:pt x="142875" y="151805"/>
                </a:lnTo>
                <a:lnTo>
                  <a:pt x="169664" y="133946"/>
                </a:lnTo>
                <a:lnTo>
                  <a:pt x="187523" y="107157"/>
                </a:lnTo>
                <a:lnTo>
                  <a:pt x="214312" y="80367"/>
                </a:lnTo>
                <a:lnTo>
                  <a:pt x="232172" y="62508"/>
                </a:lnTo>
                <a:lnTo>
                  <a:pt x="250031" y="35719"/>
                </a:lnTo>
                <a:lnTo>
                  <a:pt x="250031" y="17860"/>
                </a:lnTo>
                <a:lnTo>
                  <a:pt x="250031" y="8930"/>
                </a:lnTo>
                <a:lnTo>
                  <a:pt x="241101" y="0"/>
                </a:lnTo>
                <a:lnTo>
                  <a:pt x="214312" y="8930"/>
                </a:lnTo>
                <a:lnTo>
                  <a:pt x="178593" y="17860"/>
                </a:lnTo>
                <a:lnTo>
                  <a:pt x="142875" y="26789"/>
                </a:lnTo>
                <a:lnTo>
                  <a:pt x="98226" y="53578"/>
                </a:lnTo>
                <a:lnTo>
                  <a:pt x="62508" y="71438"/>
                </a:lnTo>
                <a:lnTo>
                  <a:pt x="35718" y="98227"/>
                </a:lnTo>
                <a:lnTo>
                  <a:pt x="8929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375672" y="1509117"/>
            <a:ext cx="276821" cy="160735"/>
          </a:xfrm>
          <a:custGeom>
            <a:avLst/>
            <a:gdLst/>
            <a:ahLst/>
            <a:cxnLst/>
            <a:rect l="0" t="0" r="0" b="0"/>
            <a:pathLst>
              <a:path w="276821" h="160735">
                <a:moveTo>
                  <a:pt x="71437" y="44648"/>
                </a:moveTo>
                <a:lnTo>
                  <a:pt x="62508" y="44648"/>
                </a:lnTo>
                <a:lnTo>
                  <a:pt x="44648" y="62508"/>
                </a:lnTo>
                <a:lnTo>
                  <a:pt x="26789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17859" y="151805"/>
                </a:lnTo>
                <a:lnTo>
                  <a:pt x="44648" y="160734"/>
                </a:lnTo>
                <a:lnTo>
                  <a:pt x="80367" y="151805"/>
                </a:lnTo>
                <a:lnTo>
                  <a:pt x="107156" y="142875"/>
                </a:lnTo>
                <a:lnTo>
                  <a:pt x="142875" y="133945"/>
                </a:lnTo>
                <a:lnTo>
                  <a:pt x="178594" y="116086"/>
                </a:lnTo>
                <a:lnTo>
                  <a:pt x="205383" y="98227"/>
                </a:lnTo>
                <a:lnTo>
                  <a:pt x="232172" y="71437"/>
                </a:lnTo>
                <a:lnTo>
                  <a:pt x="258961" y="44648"/>
                </a:lnTo>
                <a:lnTo>
                  <a:pt x="267891" y="26789"/>
                </a:lnTo>
                <a:lnTo>
                  <a:pt x="276820" y="17859"/>
                </a:lnTo>
                <a:lnTo>
                  <a:pt x="267891" y="8930"/>
                </a:lnTo>
                <a:lnTo>
                  <a:pt x="250031" y="0"/>
                </a:lnTo>
                <a:lnTo>
                  <a:pt x="223242" y="0"/>
                </a:lnTo>
                <a:lnTo>
                  <a:pt x="196453" y="8930"/>
                </a:lnTo>
                <a:lnTo>
                  <a:pt x="160734" y="26789"/>
                </a:lnTo>
                <a:lnTo>
                  <a:pt x="125016" y="44648"/>
                </a:lnTo>
                <a:lnTo>
                  <a:pt x="89297" y="62508"/>
                </a:lnTo>
                <a:lnTo>
                  <a:pt x="62508" y="89297"/>
                </a:lnTo>
                <a:lnTo>
                  <a:pt x="35719" y="116086"/>
                </a:lnTo>
                <a:lnTo>
                  <a:pt x="17859" y="13394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652492" y="1526976"/>
            <a:ext cx="250032" cy="160736"/>
          </a:xfrm>
          <a:custGeom>
            <a:avLst/>
            <a:gdLst/>
            <a:ahLst/>
            <a:cxnLst/>
            <a:rect l="0" t="0" r="0" b="0"/>
            <a:pathLst>
              <a:path w="250032" h="160736">
                <a:moveTo>
                  <a:pt x="35719" y="71438"/>
                </a:moveTo>
                <a:lnTo>
                  <a:pt x="26789" y="80368"/>
                </a:lnTo>
                <a:lnTo>
                  <a:pt x="17860" y="98227"/>
                </a:lnTo>
                <a:lnTo>
                  <a:pt x="893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17860" y="160735"/>
                </a:lnTo>
                <a:lnTo>
                  <a:pt x="35719" y="160735"/>
                </a:lnTo>
                <a:lnTo>
                  <a:pt x="62508" y="160735"/>
                </a:lnTo>
                <a:lnTo>
                  <a:pt x="107156" y="142875"/>
                </a:lnTo>
                <a:lnTo>
                  <a:pt x="133946" y="125016"/>
                </a:lnTo>
                <a:lnTo>
                  <a:pt x="169664" y="107157"/>
                </a:lnTo>
                <a:lnTo>
                  <a:pt x="205383" y="80368"/>
                </a:lnTo>
                <a:lnTo>
                  <a:pt x="232172" y="53578"/>
                </a:lnTo>
                <a:lnTo>
                  <a:pt x="250031" y="35719"/>
                </a:lnTo>
                <a:lnTo>
                  <a:pt x="250031" y="17860"/>
                </a:lnTo>
                <a:lnTo>
                  <a:pt x="250031" y="0"/>
                </a:lnTo>
                <a:lnTo>
                  <a:pt x="232172" y="0"/>
                </a:lnTo>
                <a:lnTo>
                  <a:pt x="196453" y="0"/>
                </a:lnTo>
                <a:lnTo>
                  <a:pt x="151805" y="0"/>
                </a:lnTo>
                <a:lnTo>
                  <a:pt x="107156" y="8930"/>
                </a:lnTo>
                <a:lnTo>
                  <a:pt x="62508" y="2678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705945" y="1866304"/>
            <a:ext cx="1178720" cy="26791"/>
          </a:xfrm>
          <a:custGeom>
            <a:avLst/>
            <a:gdLst/>
            <a:ahLst/>
            <a:cxnLst/>
            <a:rect l="0" t="0" r="0" b="0"/>
            <a:pathLst>
              <a:path w="1178720" h="2679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44649" y="26790"/>
                </a:lnTo>
                <a:lnTo>
                  <a:pt x="89297" y="26790"/>
                </a:lnTo>
                <a:lnTo>
                  <a:pt x="133946" y="17860"/>
                </a:lnTo>
                <a:lnTo>
                  <a:pt x="196453" y="17860"/>
                </a:lnTo>
                <a:lnTo>
                  <a:pt x="267891" y="8930"/>
                </a:lnTo>
                <a:lnTo>
                  <a:pt x="348258" y="8930"/>
                </a:lnTo>
                <a:lnTo>
                  <a:pt x="428625" y="8930"/>
                </a:lnTo>
                <a:lnTo>
                  <a:pt x="517922" y="0"/>
                </a:lnTo>
                <a:lnTo>
                  <a:pt x="607219" y="0"/>
                </a:lnTo>
                <a:lnTo>
                  <a:pt x="687586" y="0"/>
                </a:lnTo>
                <a:lnTo>
                  <a:pt x="776883" y="0"/>
                </a:lnTo>
                <a:lnTo>
                  <a:pt x="848321" y="0"/>
                </a:lnTo>
                <a:lnTo>
                  <a:pt x="928688" y="0"/>
                </a:lnTo>
                <a:lnTo>
                  <a:pt x="991196" y="0"/>
                </a:lnTo>
                <a:lnTo>
                  <a:pt x="1053703" y="0"/>
                </a:lnTo>
                <a:lnTo>
                  <a:pt x="1107282" y="0"/>
                </a:lnTo>
                <a:lnTo>
                  <a:pt x="1143000" y="0"/>
                </a:lnTo>
                <a:lnTo>
                  <a:pt x="1169789" y="0"/>
                </a:lnTo>
                <a:lnTo>
                  <a:pt x="1178719" y="0"/>
                </a:lnTo>
                <a:lnTo>
                  <a:pt x="117871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5089922" y="2018109"/>
            <a:ext cx="410767" cy="133946"/>
          </a:xfrm>
          <a:custGeom>
            <a:avLst/>
            <a:gdLst/>
            <a:ahLst/>
            <a:cxnLst/>
            <a:rect l="0" t="0" r="0" b="0"/>
            <a:pathLst>
              <a:path w="410767" h="133946">
                <a:moveTo>
                  <a:pt x="178594" y="0"/>
                </a:move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8930"/>
                </a:lnTo>
                <a:lnTo>
                  <a:pt x="151805" y="17860"/>
                </a:lnTo>
                <a:lnTo>
                  <a:pt x="142875" y="26789"/>
                </a:lnTo>
                <a:lnTo>
                  <a:pt x="133945" y="35719"/>
                </a:lnTo>
                <a:lnTo>
                  <a:pt x="116086" y="44649"/>
                </a:lnTo>
                <a:lnTo>
                  <a:pt x="98226" y="53578"/>
                </a:lnTo>
                <a:lnTo>
                  <a:pt x="71437" y="71438"/>
                </a:lnTo>
                <a:lnTo>
                  <a:pt x="53578" y="80367"/>
                </a:lnTo>
                <a:lnTo>
                  <a:pt x="35719" y="89297"/>
                </a:lnTo>
                <a:lnTo>
                  <a:pt x="26789" y="98227"/>
                </a:lnTo>
                <a:lnTo>
                  <a:pt x="17859" y="10715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25016"/>
                </a:lnTo>
                <a:lnTo>
                  <a:pt x="44648" y="125016"/>
                </a:lnTo>
                <a:lnTo>
                  <a:pt x="71437" y="125016"/>
                </a:lnTo>
                <a:lnTo>
                  <a:pt x="89297" y="125016"/>
                </a:lnTo>
                <a:lnTo>
                  <a:pt x="116086" y="116086"/>
                </a:lnTo>
                <a:lnTo>
                  <a:pt x="142875" y="116086"/>
                </a:lnTo>
                <a:lnTo>
                  <a:pt x="169664" y="116086"/>
                </a:lnTo>
                <a:lnTo>
                  <a:pt x="196453" y="107156"/>
                </a:lnTo>
                <a:lnTo>
                  <a:pt x="223242" y="107156"/>
                </a:lnTo>
                <a:lnTo>
                  <a:pt x="250031" y="98227"/>
                </a:lnTo>
                <a:lnTo>
                  <a:pt x="276820" y="98227"/>
                </a:lnTo>
                <a:lnTo>
                  <a:pt x="303609" y="98227"/>
                </a:lnTo>
                <a:lnTo>
                  <a:pt x="330398" y="98227"/>
                </a:lnTo>
                <a:lnTo>
                  <a:pt x="357187" y="98227"/>
                </a:lnTo>
                <a:lnTo>
                  <a:pt x="375047" y="98227"/>
                </a:lnTo>
                <a:lnTo>
                  <a:pt x="383976" y="98227"/>
                </a:lnTo>
                <a:lnTo>
                  <a:pt x="392906" y="98227"/>
                </a:lnTo>
                <a:lnTo>
                  <a:pt x="401836" y="98227"/>
                </a:lnTo>
                <a:lnTo>
                  <a:pt x="401836" y="98227"/>
                </a:lnTo>
                <a:lnTo>
                  <a:pt x="410766" y="98227"/>
                </a:lnTo>
                <a:lnTo>
                  <a:pt x="410766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339953" y="2053828"/>
            <a:ext cx="17861" cy="267892"/>
          </a:xfrm>
          <a:custGeom>
            <a:avLst/>
            <a:gdLst/>
            <a:ahLst/>
            <a:cxnLst/>
            <a:rect l="0" t="0" r="0" b="0"/>
            <a:pathLst>
              <a:path w="17861" h="267892">
                <a:moveTo>
                  <a:pt x="893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17860" y="205383"/>
                </a:lnTo>
                <a:lnTo>
                  <a:pt x="17860" y="223242"/>
                </a:lnTo>
                <a:lnTo>
                  <a:pt x="17860" y="241101"/>
                </a:lnTo>
                <a:lnTo>
                  <a:pt x="17860" y="258961"/>
                </a:lnTo>
                <a:lnTo>
                  <a:pt x="17860" y="267891"/>
                </a:lnTo>
                <a:lnTo>
                  <a:pt x="17860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152555" y="1696640"/>
            <a:ext cx="169665" cy="8931"/>
          </a:xfrm>
          <a:custGeom>
            <a:avLst/>
            <a:gdLst/>
            <a:ahLst/>
            <a:cxnLst/>
            <a:rect l="0" t="0" r="0" b="0"/>
            <a:pathLst>
              <a:path w="169665" h="893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6161484" y="1821656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6411516" y="1526976"/>
            <a:ext cx="71438" cy="214314"/>
          </a:xfrm>
          <a:custGeom>
            <a:avLst/>
            <a:gdLst/>
            <a:ahLst/>
            <a:cxnLst/>
            <a:rect l="0" t="0" r="0" b="0"/>
            <a:pathLst>
              <a:path w="71438" h="214314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17860"/>
                </a:lnTo>
                <a:lnTo>
                  <a:pt x="53578" y="35719"/>
                </a:lnTo>
                <a:lnTo>
                  <a:pt x="44648" y="53578"/>
                </a:lnTo>
                <a:lnTo>
                  <a:pt x="35718" y="80368"/>
                </a:lnTo>
                <a:lnTo>
                  <a:pt x="26789" y="107157"/>
                </a:lnTo>
                <a:lnTo>
                  <a:pt x="17859" y="125016"/>
                </a:lnTo>
                <a:lnTo>
                  <a:pt x="8929" y="151805"/>
                </a:lnTo>
                <a:lnTo>
                  <a:pt x="8929" y="169664"/>
                </a:lnTo>
                <a:lnTo>
                  <a:pt x="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474023" y="1553765"/>
            <a:ext cx="250033" cy="160736"/>
          </a:xfrm>
          <a:custGeom>
            <a:avLst/>
            <a:gdLst/>
            <a:ahLst/>
            <a:cxnLst/>
            <a:rect l="0" t="0" r="0" b="0"/>
            <a:pathLst>
              <a:path w="250033" h="160736">
                <a:moveTo>
                  <a:pt x="116086" y="35719"/>
                </a:moveTo>
                <a:lnTo>
                  <a:pt x="116086" y="35719"/>
                </a:lnTo>
                <a:lnTo>
                  <a:pt x="107157" y="44649"/>
                </a:lnTo>
                <a:lnTo>
                  <a:pt x="98227" y="62508"/>
                </a:lnTo>
                <a:lnTo>
                  <a:pt x="80368" y="80368"/>
                </a:lnTo>
                <a:lnTo>
                  <a:pt x="71438" y="107157"/>
                </a:lnTo>
                <a:lnTo>
                  <a:pt x="71438" y="125016"/>
                </a:lnTo>
                <a:lnTo>
                  <a:pt x="71438" y="133946"/>
                </a:lnTo>
                <a:lnTo>
                  <a:pt x="80368" y="151805"/>
                </a:lnTo>
                <a:lnTo>
                  <a:pt x="98227" y="151805"/>
                </a:lnTo>
                <a:lnTo>
                  <a:pt x="116086" y="160735"/>
                </a:lnTo>
                <a:lnTo>
                  <a:pt x="133946" y="151805"/>
                </a:lnTo>
                <a:lnTo>
                  <a:pt x="151805" y="142875"/>
                </a:lnTo>
                <a:lnTo>
                  <a:pt x="178594" y="133946"/>
                </a:lnTo>
                <a:lnTo>
                  <a:pt x="196454" y="107157"/>
                </a:lnTo>
                <a:lnTo>
                  <a:pt x="223243" y="89297"/>
                </a:lnTo>
                <a:lnTo>
                  <a:pt x="241102" y="62508"/>
                </a:lnTo>
                <a:lnTo>
                  <a:pt x="250032" y="44649"/>
                </a:lnTo>
                <a:lnTo>
                  <a:pt x="250032" y="26789"/>
                </a:lnTo>
                <a:lnTo>
                  <a:pt x="250032" y="8930"/>
                </a:lnTo>
                <a:lnTo>
                  <a:pt x="232172" y="0"/>
                </a:lnTo>
                <a:lnTo>
                  <a:pt x="214313" y="0"/>
                </a:lnTo>
                <a:lnTo>
                  <a:pt x="187524" y="0"/>
                </a:lnTo>
                <a:lnTo>
                  <a:pt x="151805" y="8930"/>
                </a:lnTo>
                <a:lnTo>
                  <a:pt x="116086" y="26789"/>
                </a:lnTo>
                <a:lnTo>
                  <a:pt x="80368" y="35719"/>
                </a:lnTo>
                <a:lnTo>
                  <a:pt x="53579" y="62508"/>
                </a:lnTo>
                <a:lnTo>
                  <a:pt x="26790" y="80368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33946"/>
                </a:lnTo>
                <a:lnTo>
                  <a:pt x="8930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661547" y="1526976"/>
            <a:ext cx="232173" cy="178595"/>
          </a:xfrm>
          <a:custGeom>
            <a:avLst/>
            <a:gdLst/>
            <a:ahLst/>
            <a:cxnLst/>
            <a:rect l="0" t="0" r="0" b="0"/>
            <a:pathLst>
              <a:path w="232173" h="178595">
                <a:moveTo>
                  <a:pt x="178594" y="17860"/>
                </a:moveTo>
                <a:lnTo>
                  <a:pt x="169664" y="17860"/>
                </a:lnTo>
                <a:lnTo>
                  <a:pt x="160734" y="17860"/>
                </a:lnTo>
                <a:lnTo>
                  <a:pt x="142875" y="26789"/>
                </a:lnTo>
                <a:lnTo>
                  <a:pt x="125016" y="44649"/>
                </a:lnTo>
                <a:lnTo>
                  <a:pt x="98226" y="62508"/>
                </a:lnTo>
                <a:lnTo>
                  <a:pt x="80367" y="80368"/>
                </a:lnTo>
                <a:lnTo>
                  <a:pt x="62508" y="107157"/>
                </a:lnTo>
                <a:lnTo>
                  <a:pt x="53578" y="125016"/>
                </a:lnTo>
                <a:lnTo>
                  <a:pt x="53578" y="142875"/>
                </a:lnTo>
                <a:lnTo>
                  <a:pt x="62508" y="160735"/>
                </a:lnTo>
                <a:lnTo>
                  <a:pt x="71437" y="169664"/>
                </a:lnTo>
                <a:lnTo>
                  <a:pt x="89297" y="178594"/>
                </a:lnTo>
                <a:lnTo>
                  <a:pt x="107156" y="178594"/>
                </a:lnTo>
                <a:lnTo>
                  <a:pt x="133945" y="169664"/>
                </a:lnTo>
                <a:lnTo>
                  <a:pt x="151805" y="160735"/>
                </a:lnTo>
                <a:lnTo>
                  <a:pt x="169664" y="151805"/>
                </a:lnTo>
                <a:lnTo>
                  <a:pt x="187523" y="133946"/>
                </a:lnTo>
                <a:lnTo>
                  <a:pt x="205383" y="107157"/>
                </a:lnTo>
                <a:lnTo>
                  <a:pt x="223242" y="80368"/>
                </a:lnTo>
                <a:lnTo>
                  <a:pt x="232172" y="53578"/>
                </a:lnTo>
                <a:lnTo>
                  <a:pt x="232172" y="26789"/>
                </a:lnTo>
                <a:lnTo>
                  <a:pt x="223242" y="8930"/>
                </a:lnTo>
                <a:lnTo>
                  <a:pt x="205383" y="0"/>
                </a:lnTo>
                <a:lnTo>
                  <a:pt x="178594" y="0"/>
                </a:lnTo>
                <a:lnTo>
                  <a:pt x="151805" y="8930"/>
                </a:lnTo>
                <a:lnTo>
                  <a:pt x="116086" y="26789"/>
                </a:lnTo>
                <a:lnTo>
                  <a:pt x="80367" y="44649"/>
                </a:lnTo>
                <a:lnTo>
                  <a:pt x="53578" y="71438"/>
                </a:lnTo>
                <a:lnTo>
                  <a:pt x="26789" y="89297"/>
                </a:lnTo>
                <a:lnTo>
                  <a:pt x="893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947297" y="1518047"/>
            <a:ext cx="232173" cy="151805"/>
          </a:xfrm>
          <a:custGeom>
            <a:avLst/>
            <a:gdLst/>
            <a:ahLst/>
            <a:cxnLst/>
            <a:rect l="0" t="0" r="0" b="0"/>
            <a:pathLst>
              <a:path w="232173" h="151805">
                <a:moveTo>
                  <a:pt x="62508" y="53578"/>
                </a:moveTo>
                <a:lnTo>
                  <a:pt x="53578" y="53578"/>
                </a:lnTo>
                <a:lnTo>
                  <a:pt x="44648" y="62507"/>
                </a:lnTo>
                <a:lnTo>
                  <a:pt x="26789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26789" y="151804"/>
                </a:lnTo>
                <a:lnTo>
                  <a:pt x="53578" y="151804"/>
                </a:lnTo>
                <a:lnTo>
                  <a:pt x="80367" y="151804"/>
                </a:lnTo>
                <a:lnTo>
                  <a:pt x="107156" y="151804"/>
                </a:lnTo>
                <a:lnTo>
                  <a:pt x="142875" y="142875"/>
                </a:lnTo>
                <a:lnTo>
                  <a:pt x="169664" y="125015"/>
                </a:lnTo>
                <a:lnTo>
                  <a:pt x="187523" y="107156"/>
                </a:lnTo>
                <a:lnTo>
                  <a:pt x="214312" y="80367"/>
                </a:lnTo>
                <a:lnTo>
                  <a:pt x="223242" y="62507"/>
                </a:lnTo>
                <a:lnTo>
                  <a:pt x="232172" y="44648"/>
                </a:lnTo>
                <a:lnTo>
                  <a:pt x="232172" y="26789"/>
                </a:lnTo>
                <a:lnTo>
                  <a:pt x="223242" y="8929"/>
                </a:lnTo>
                <a:lnTo>
                  <a:pt x="205383" y="0"/>
                </a:lnTo>
                <a:lnTo>
                  <a:pt x="178594" y="0"/>
                </a:lnTo>
                <a:lnTo>
                  <a:pt x="142875" y="0"/>
                </a:lnTo>
                <a:lnTo>
                  <a:pt x="98226" y="8929"/>
                </a:lnTo>
                <a:lnTo>
                  <a:pt x="62508" y="35718"/>
                </a:lnTo>
                <a:lnTo>
                  <a:pt x="26789" y="44648"/>
                </a:lnTo>
                <a:lnTo>
                  <a:pt x="8930" y="62507"/>
                </a:lnTo>
                <a:lnTo>
                  <a:pt x="8930" y="625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331148" y="1830586"/>
            <a:ext cx="812603" cy="17860"/>
          </a:xfrm>
          <a:custGeom>
            <a:avLst/>
            <a:gdLst/>
            <a:ahLst/>
            <a:cxnLst/>
            <a:rect l="0" t="0" r="0" b="0"/>
            <a:pathLst>
              <a:path w="812603" h="17860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17860" y="17859"/>
                </a:lnTo>
                <a:lnTo>
                  <a:pt x="44649" y="17859"/>
                </a:lnTo>
                <a:lnTo>
                  <a:pt x="71438" y="17859"/>
                </a:lnTo>
                <a:lnTo>
                  <a:pt x="116086" y="17859"/>
                </a:lnTo>
                <a:lnTo>
                  <a:pt x="169665" y="17859"/>
                </a:lnTo>
                <a:lnTo>
                  <a:pt x="223243" y="8929"/>
                </a:lnTo>
                <a:lnTo>
                  <a:pt x="276821" y="8929"/>
                </a:lnTo>
                <a:lnTo>
                  <a:pt x="339329" y="8929"/>
                </a:lnTo>
                <a:lnTo>
                  <a:pt x="401836" y="8929"/>
                </a:lnTo>
                <a:lnTo>
                  <a:pt x="464344" y="8929"/>
                </a:lnTo>
                <a:lnTo>
                  <a:pt x="517922" y="8929"/>
                </a:lnTo>
                <a:lnTo>
                  <a:pt x="571500" y="8929"/>
                </a:lnTo>
                <a:lnTo>
                  <a:pt x="625079" y="8929"/>
                </a:lnTo>
                <a:lnTo>
                  <a:pt x="678657" y="8929"/>
                </a:lnTo>
                <a:lnTo>
                  <a:pt x="723305" y="8929"/>
                </a:lnTo>
                <a:lnTo>
                  <a:pt x="759024" y="8929"/>
                </a:lnTo>
                <a:lnTo>
                  <a:pt x="785813" y="8929"/>
                </a:lnTo>
                <a:lnTo>
                  <a:pt x="803672" y="8929"/>
                </a:lnTo>
                <a:lnTo>
                  <a:pt x="812602" y="0"/>
                </a:lnTo>
                <a:lnTo>
                  <a:pt x="812602" y="0"/>
                </a:lnTo>
                <a:lnTo>
                  <a:pt x="81260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206133" y="2107406"/>
            <a:ext cx="71438" cy="187524"/>
          </a:xfrm>
          <a:custGeom>
            <a:avLst/>
            <a:gdLst/>
            <a:ahLst/>
            <a:cxnLst/>
            <a:rect l="0" t="0" r="0" b="0"/>
            <a:pathLst>
              <a:path w="71438" h="187524">
                <a:moveTo>
                  <a:pt x="71437" y="0"/>
                </a:moveTo>
                <a:lnTo>
                  <a:pt x="62508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53578" y="44648"/>
                </a:lnTo>
                <a:lnTo>
                  <a:pt x="44648" y="62508"/>
                </a:lnTo>
                <a:lnTo>
                  <a:pt x="35719" y="8036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6277570" y="2116336"/>
            <a:ext cx="241103" cy="169665"/>
          </a:xfrm>
          <a:custGeom>
            <a:avLst/>
            <a:gdLst/>
            <a:ahLst/>
            <a:cxnLst/>
            <a:rect l="0" t="0" r="0" b="0"/>
            <a:pathLst>
              <a:path w="241103" h="169665">
                <a:moveTo>
                  <a:pt x="44649" y="44648"/>
                </a:moveTo>
                <a:lnTo>
                  <a:pt x="35719" y="53578"/>
                </a:lnTo>
                <a:lnTo>
                  <a:pt x="26789" y="62508"/>
                </a:lnTo>
                <a:lnTo>
                  <a:pt x="1786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17860" y="142875"/>
                </a:lnTo>
                <a:lnTo>
                  <a:pt x="35719" y="160734"/>
                </a:lnTo>
                <a:lnTo>
                  <a:pt x="53578" y="160734"/>
                </a:lnTo>
                <a:lnTo>
                  <a:pt x="80368" y="169664"/>
                </a:lnTo>
                <a:lnTo>
                  <a:pt x="107157" y="160734"/>
                </a:lnTo>
                <a:lnTo>
                  <a:pt x="133946" y="160734"/>
                </a:lnTo>
                <a:lnTo>
                  <a:pt x="160735" y="142875"/>
                </a:lnTo>
                <a:lnTo>
                  <a:pt x="178594" y="133945"/>
                </a:lnTo>
                <a:lnTo>
                  <a:pt x="205383" y="116086"/>
                </a:lnTo>
                <a:lnTo>
                  <a:pt x="214313" y="98226"/>
                </a:lnTo>
                <a:lnTo>
                  <a:pt x="232172" y="71437"/>
                </a:lnTo>
                <a:lnTo>
                  <a:pt x="241102" y="53578"/>
                </a:lnTo>
                <a:lnTo>
                  <a:pt x="241102" y="35718"/>
                </a:lnTo>
                <a:lnTo>
                  <a:pt x="232172" y="17859"/>
                </a:lnTo>
                <a:lnTo>
                  <a:pt x="214313" y="8929"/>
                </a:lnTo>
                <a:lnTo>
                  <a:pt x="196453" y="0"/>
                </a:lnTo>
                <a:lnTo>
                  <a:pt x="160735" y="0"/>
                </a:lnTo>
                <a:lnTo>
                  <a:pt x="133946" y="8929"/>
                </a:lnTo>
                <a:lnTo>
                  <a:pt x="98227" y="17859"/>
                </a:lnTo>
                <a:lnTo>
                  <a:pt x="62508" y="26789"/>
                </a:lnTo>
                <a:lnTo>
                  <a:pt x="35719" y="44648"/>
                </a:lnTo>
                <a:lnTo>
                  <a:pt x="17860" y="62508"/>
                </a:lnTo>
                <a:lnTo>
                  <a:pt x="8930" y="71437"/>
                </a:lnTo>
                <a:lnTo>
                  <a:pt x="8930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6482953" y="2321719"/>
            <a:ext cx="107157" cy="80368"/>
          </a:xfrm>
          <a:custGeom>
            <a:avLst/>
            <a:gdLst/>
            <a:ahLst/>
            <a:cxnLst/>
            <a:rect l="0" t="0" r="0" b="0"/>
            <a:pathLst>
              <a:path w="107157" h="80368">
                <a:moveTo>
                  <a:pt x="107156" y="0"/>
                </a:moveTo>
                <a:lnTo>
                  <a:pt x="98227" y="0"/>
                </a:lnTo>
                <a:lnTo>
                  <a:pt x="80367" y="17859"/>
                </a:lnTo>
                <a:lnTo>
                  <a:pt x="62508" y="26789"/>
                </a:lnTo>
                <a:lnTo>
                  <a:pt x="44649" y="44648"/>
                </a:lnTo>
                <a:lnTo>
                  <a:pt x="26789" y="62507"/>
                </a:lnTo>
                <a:lnTo>
                  <a:pt x="893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6616898" y="2160984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89297" y="26789"/>
                </a:moveTo>
                <a:lnTo>
                  <a:pt x="89297" y="26789"/>
                </a:lnTo>
                <a:lnTo>
                  <a:pt x="80368" y="26789"/>
                </a:lnTo>
                <a:lnTo>
                  <a:pt x="71438" y="35719"/>
                </a:lnTo>
                <a:lnTo>
                  <a:pt x="62508" y="44649"/>
                </a:lnTo>
                <a:lnTo>
                  <a:pt x="44649" y="62508"/>
                </a:lnTo>
                <a:lnTo>
                  <a:pt x="35719" y="80367"/>
                </a:lnTo>
                <a:lnTo>
                  <a:pt x="26790" y="89297"/>
                </a:lnTo>
                <a:lnTo>
                  <a:pt x="26790" y="107156"/>
                </a:lnTo>
                <a:lnTo>
                  <a:pt x="26790" y="116086"/>
                </a:lnTo>
                <a:lnTo>
                  <a:pt x="26790" y="125016"/>
                </a:lnTo>
                <a:lnTo>
                  <a:pt x="44649" y="125016"/>
                </a:lnTo>
                <a:lnTo>
                  <a:pt x="53579" y="125016"/>
                </a:lnTo>
                <a:lnTo>
                  <a:pt x="71438" y="125016"/>
                </a:lnTo>
                <a:lnTo>
                  <a:pt x="89297" y="116086"/>
                </a:lnTo>
                <a:lnTo>
                  <a:pt x="98227" y="107156"/>
                </a:lnTo>
                <a:lnTo>
                  <a:pt x="116086" y="89297"/>
                </a:lnTo>
                <a:lnTo>
                  <a:pt x="125016" y="80367"/>
                </a:lnTo>
                <a:lnTo>
                  <a:pt x="142875" y="62508"/>
                </a:lnTo>
                <a:lnTo>
                  <a:pt x="142875" y="44649"/>
                </a:lnTo>
                <a:lnTo>
                  <a:pt x="151805" y="26789"/>
                </a:lnTo>
                <a:lnTo>
                  <a:pt x="151805" y="8930"/>
                </a:lnTo>
                <a:lnTo>
                  <a:pt x="142875" y="0"/>
                </a:lnTo>
                <a:lnTo>
                  <a:pt x="133946" y="0"/>
                </a:lnTo>
                <a:lnTo>
                  <a:pt x="116086" y="0"/>
                </a:lnTo>
                <a:lnTo>
                  <a:pt x="89297" y="8930"/>
                </a:lnTo>
                <a:lnTo>
                  <a:pt x="71438" y="17860"/>
                </a:lnTo>
                <a:lnTo>
                  <a:pt x="44649" y="44649"/>
                </a:lnTo>
                <a:lnTo>
                  <a:pt x="26790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6795492" y="2152054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71438" y="53579"/>
                </a:moveTo>
                <a:lnTo>
                  <a:pt x="62508" y="53579"/>
                </a:lnTo>
                <a:lnTo>
                  <a:pt x="53578" y="62508"/>
                </a:lnTo>
                <a:lnTo>
                  <a:pt x="44649" y="80368"/>
                </a:lnTo>
                <a:lnTo>
                  <a:pt x="26789" y="89297"/>
                </a:lnTo>
                <a:lnTo>
                  <a:pt x="17860" y="107157"/>
                </a:lnTo>
                <a:lnTo>
                  <a:pt x="893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17860" y="133946"/>
                </a:lnTo>
                <a:lnTo>
                  <a:pt x="26789" y="133946"/>
                </a:lnTo>
                <a:lnTo>
                  <a:pt x="44649" y="125016"/>
                </a:lnTo>
                <a:lnTo>
                  <a:pt x="53578" y="125016"/>
                </a:lnTo>
                <a:lnTo>
                  <a:pt x="71438" y="107157"/>
                </a:lnTo>
                <a:lnTo>
                  <a:pt x="89297" y="98227"/>
                </a:lnTo>
                <a:lnTo>
                  <a:pt x="107156" y="89297"/>
                </a:lnTo>
                <a:lnTo>
                  <a:pt x="125016" y="71438"/>
                </a:lnTo>
                <a:lnTo>
                  <a:pt x="133946" y="62508"/>
                </a:lnTo>
                <a:lnTo>
                  <a:pt x="133946" y="44649"/>
                </a:lnTo>
                <a:lnTo>
                  <a:pt x="142875" y="35719"/>
                </a:lnTo>
                <a:lnTo>
                  <a:pt x="133946" y="17860"/>
                </a:lnTo>
                <a:lnTo>
                  <a:pt x="133946" y="17860"/>
                </a:lnTo>
                <a:lnTo>
                  <a:pt x="12501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6938367" y="2169914"/>
            <a:ext cx="133947" cy="116087"/>
          </a:xfrm>
          <a:custGeom>
            <a:avLst/>
            <a:gdLst/>
            <a:ahLst/>
            <a:cxnLst/>
            <a:rect l="0" t="0" r="0" b="0"/>
            <a:pathLst>
              <a:path w="133947" h="116087">
                <a:moveTo>
                  <a:pt x="0" y="53578"/>
                </a:move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07156"/>
                </a:lnTo>
                <a:lnTo>
                  <a:pt x="35719" y="107156"/>
                </a:lnTo>
                <a:lnTo>
                  <a:pt x="53578" y="98226"/>
                </a:lnTo>
                <a:lnTo>
                  <a:pt x="80367" y="89297"/>
                </a:lnTo>
                <a:lnTo>
                  <a:pt x="98227" y="71437"/>
                </a:lnTo>
                <a:lnTo>
                  <a:pt x="107156" y="53578"/>
                </a:lnTo>
                <a:lnTo>
                  <a:pt x="125016" y="35719"/>
                </a:lnTo>
                <a:lnTo>
                  <a:pt x="133946" y="26789"/>
                </a:lnTo>
                <a:lnTo>
                  <a:pt x="133946" y="17859"/>
                </a:lnTo>
                <a:lnTo>
                  <a:pt x="133946" y="893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0"/>
                </a:lnTo>
                <a:lnTo>
                  <a:pt x="62508" y="0"/>
                </a:lnTo>
                <a:lnTo>
                  <a:pt x="35719" y="8930"/>
                </a:lnTo>
                <a:lnTo>
                  <a:pt x="1786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375922" y="1678781"/>
            <a:ext cx="178595" cy="125017"/>
          </a:xfrm>
          <a:custGeom>
            <a:avLst/>
            <a:gdLst/>
            <a:ahLst/>
            <a:cxnLst/>
            <a:rect l="0" t="0" r="0" b="0"/>
            <a:pathLst>
              <a:path w="178595" h="125017">
                <a:moveTo>
                  <a:pt x="178594" y="0"/>
                </a:moveTo>
                <a:lnTo>
                  <a:pt x="178594" y="8930"/>
                </a:lnTo>
                <a:lnTo>
                  <a:pt x="169664" y="17859"/>
                </a:lnTo>
                <a:lnTo>
                  <a:pt x="142875" y="35719"/>
                </a:lnTo>
                <a:lnTo>
                  <a:pt x="116086" y="62508"/>
                </a:lnTo>
                <a:lnTo>
                  <a:pt x="80367" y="80367"/>
                </a:lnTo>
                <a:lnTo>
                  <a:pt x="53578" y="98227"/>
                </a:lnTo>
                <a:lnTo>
                  <a:pt x="26789" y="11608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7438430" y="1678781"/>
            <a:ext cx="35719" cy="116087"/>
          </a:xfrm>
          <a:custGeom>
            <a:avLst/>
            <a:gdLst/>
            <a:ahLst/>
            <a:cxnLst/>
            <a:rect l="0" t="0" r="0" b="0"/>
            <a:pathLst>
              <a:path w="35719" h="11608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26789" y="80367"/>
                </a:lnTo>
                <a:lnTo>
                  <a:pt x="35718" y="98227"/>
                </a:lnTo>
                <a:lnTo>
                  <a:pt x="35718" y="116086"/>
                </a:lnTo>
                <a:lnTo>
                  <a:pt x="35718" y="116086"/>
                </a:lnTo>
                <a:lnTo>
                  <a:pt x="35718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7652742" y="1625203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53578" y="0"/>
                </a:moveTo>
                <a:lnTo>
                  <a:pt x="53578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26789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768828" y="1607344"/>
            <a:ext cx="196454" cy="116086"/>
          </a:xfrm>
          <a:custGeom>
            <a:avLst/>
            <a:gdLst/>
            <a:ahLst/>
            <a:cxnLst/>
            <a:rect l="0" t="0" r="0" b="0"/>
            <a:pathLst>
              <a:path w="196454" h="116086">
                <a:moveTo>
                  <a:pt x="53578" y="71437"/>
                </a:moveTo>
                <a:lnTo>
                  <a:pt x="44649" y="71437"/>
                </a:lnTo>
                <a:lnTo>
                  <a:pt x="35719" y="80367"/>
                </a:lnTo>
                <a:lnTo>
                  <a:pt x="26789" y="89296"/>
                </a:lnTo>
                <a:lnTo>
                  <a:pt x="17860" y="98226"/>
                </a:lnTo>
                <a:lnTo>
                  <a:pt x="17860" y="107156"/>
                </a:lnTo>
                <a:lnTo>
                  <a:pt x="26789" y="116085"/>
                </a:lnTo>
                <a:lnTo>
                  <a:pt x="53578" y="116085"/>
                </a:lnTo>
                <a:lnTo>
                  <a:pt x="71438" y="116085"/>
                </a:lnTo>
                <a:lnTo>
                  <a:pt x="98227" y="107156"/>
                </a:lnTo>
                <a:lnTo>
                  <a:pt x="125016" y="98226"/>
                </a:lnTo>
                <a:lnTo>
                  <a:pt x="151805" y="80367"/>
                </a:lnTo>
                <a:lnTo>
                  <a:pt x="169664" y="62507"/>
                </a:lnTo>
                <a:lnTo>
                  <a:pt x="187524" y="44648"/>
                </a:lnTo>
                <a:lnTo>
                  <a:pt x="196453" y="26789"/>
                </a:lnTo>
                <a:lnTo>
                  <a:pt x="196453" y="8929"/>
                </a:lnTo>
                <a:lnTo>
                  <a:pt x="187524" y="0"/>
                </a:lnTo>
                <a:lnTo>
                  <a:pt x="169664" y="0"/>
                </a:lnTo>
                <a:lnTo>
                  <a:pt x="142875" y="0"/>
                </a:lnTo>
                <a:lnTo>
                  <a:pt x="116086" y="0"/>
                </a:lnTo>
                <a:lnTo>
                  <a:pt x="71438" y="17859"/>
                </a:lnTo>
                <a:lnTo>
                  <a:pt x="44649" y="26789"/>
                </a:lnTo>
                <a:lnTo>
                  <a:pt x="1786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8018859" y="1589484"/>
            <a:ext cx="133947" cy="116087"/>
          </a:xfrm>
          <a:custGeom>
            <a:avLst/>
            <a:gdLst/>
            <a:ahLst/>
            <a:cxnLst/>
            <a:rect l="0" t="0" r="0" b="0"/>
            <a:pathLst>
              <a:path w="133947" h="116087">
                <a:moveTo>
                  <a:pt x="17860" y="62508"/>
                </a:moveTo>
                <a:lnTo>
                  <a:pt x="17860" y="62508"/>
                </a:lnTo>
                <a:lnTo>
                  <a:pt x="1786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9" y="107156"/>
                </a:lnTo>
                <a:lnTo>
                  <a:pt x="71438" y="107156"/>
                </a:lnTo>
                <a:lnTo>
                  <a:pt x="89297" y="98227"/>
                </a:lnTo>
                <a:lnTo>
                  <a:pt x="107157" y="89297"/>
                </a:lnTo>
                <a:lnTo>
                  <a:pt x="116086" y="80367"/>
                </a:lnTo>
                <a:lnTo>
                  <a:pt x="125016" y="71438"/>
                </a:lnTo>
                <a:lnTo>
                  <a:pt x="133946" y="71438"/>
                </a:lnTo>
                <a:lnTo>
                  <a:pt x="133946" y="71438"/>
                </a:lnTo>
                <a:lnTo>
                  <a:pt x="133946" y="71438"/>
                </a:lnTo>
                <a:lnTo>
                  <a:pt x="133946" y="62508"/>
                </a:lnTo>
                <a:lnTo>
                  <a:pt x="133946" y="62508"/>
                </a:lnTo>
                <a:lnTo>
                  <a:pt x="125016" y="53578"/>
                </a:lnTo>
                <a:lnTo>
                  <a:pt x="125016" y="44649"/>
                </a:lnTo>
                <a:lnTo>
                  <a:pt x="116086" y="26789"/>
                </a:lnTo>
                <a:lnTo>
                  <a:pt x="107157" y="17860"/>
                </a:lnTo>
                <a:lnTo>
                  <a:pt x="98227" y="8930"/>
                </a:lnTo>
                <a:lnTo>
                  <a:pt x="89297" y="8930"/>
                </a:lnTo>
                <a:lnTo>
                  <a:pt x="80368" y="0"/>
                </a:lnTo>
                <a:lnTo>
                  <a:pt x="71438" y="0"/>
                </a:lnTo>
                <a:lnTo>
                  <a:pt x="5357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8313538" y="1491258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8929"/>
                </a:moveTo>
                <a:lnTo>
                  <a:pt x="8930" y="0"/>
                </a:lnTo>
                <a:lnTo>
                  <a:pt x="17860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8313538" y="1660922"/>
            <a:ext cx="44650" cy="1"/>
          </a:xfrm>
          <a:custGeom>
            <a:avLst/>
            <a:gdLst/>
            <a:ahLst/>
            <a:cxnLst/>
            <a:rect l="0" t="0" r="0" b="0"/>
            <a:pathLst>
              <a:path w="4465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8492132" y="1339453"/>
            <a:ext cx="71439" cy="303610"/>
          </a:xfrm>
          <a:custGeom>
            <a:avLst/>
            <a:gdLst/>
            <a:ahLst/>
            <a:cxnLst/>
            <a:rect l="0" t="0" r="0" b="0"/>
            <a:pathLst>
              <a:path w="71439" h="303610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26789"/>
                </a:lnTo>
                <a:lnTo>
                  <a:pt x="62508" y="53578"/>
                </a:lnTo>
                <a:lnTo>
                  <a:pt x="53578" y="80367"/>
                </a:lnTo>
                <a:lnTo>
                  <a:pt x="44648" y="116086"/>
                </a:lnTo>
                <a:lnTo>
                  <a:pt x="35719" y="151805"/>
                </a:lnTo>
                <a:lnTo>
                  <a:pt x="26789" y="187523"/>
                </a:lnTo>
                <a:lnTo>
                  <a:pt x="17859" y="214312"/>
                </a:lnTo>
                <a:lnTo>
                  <a:pt x="8930" y="241101"/>
                </a:lnTo>
                <a:lnTo>
                  <a:pt x="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8554640" y="1366242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62508" y="107156"/>
                </a:moveTo>
                <a:lnTo>
                  <a:pt x="62508" y="116086"/>
                </a:lnTo>
                <a:lnTo>
                  <a:pt x="53578" y="133945"/>
                </a:lnTo>
                <a:lnTo>
                  <a:pt x="44648" y="160734"/>
                </a:lnTo>
                <a:lnTo>
                  <a:pt x="26789" y="196453"/>
                </a:lnTo>
                <a:lnTo>
                  <a:pt x="26789" y="223242"/>
                </a:lnTo>
                <a:lnTo>
                  <a:pt x="26789" y="241102"/>
                </a:lnTo>
                <a:lnTo>
                  <a:pt x="44648" y="250031"/>
                </a:lnTo>
                <a:lnTo>
                  <a:pt x="62508" y="258961"/>
                </a:lnTo>
                <a:lnTo>
                  <a:pt x="80367" y="258961"/>
                </a:lnTo>
                <a:lnTo>
                  <a:pt x="107156" y="250031"/>
                </a:lnTo>
                <a:lnTo>
                  <a:pt x="133945" y="241102"/>
                </a:lnTo>
                <a:lnTo>
                  <a:pt x="151805" y="223242"/>
                </a:lnTo>
                <a:lnTo>
                  <a:pt x="178594" y="196453"/>
                </a:lnTo>
                <a:lnTo>
                  <a:pt x="205383" y="169664"/>
                </a:lnTo>
                <a:lnTo>
                  <a:pt x="223242" y="142875"/>
                </a:lnTo>
                <a:lnTo>
                  <a:pt x="241101" y="116086"/>
                </a:lnTo>
                <a:lnTo>
                  <a:pt x="258961" y="80367"/>
                </a:lnTo>
                <a:lnTo>
                  <a:pt x="258961" y="53578"/>
                </a:lnTo>
                <a:lnTo>
                  <a:pt x="258961" y="26789"/>
                </a:lnTo>
                <a:lnTo>
                  <a:pt x="250031" y="8930"/>
                </a:lnTo>
                <a:lnTo>
                  <a:pt x="232172" y="0"/>
                </a:lnTo>
                <a:lnTo>
                  <a:pt x="214312" y="0"/>
                </a:lnTo>
                <a:lnTo>
                  <a:pt x="178594" y="0"/>
                </a:lnTo>
                <a:lnTo>
                  <a:pt x="142875" y="17860"/>
                </a:lnTo>
                <a:lnTo>
                  <a:pt x="98226" y="35719"/>
                </a:lnTo>
                <a:lnTo>
                  <a:pt x="71437" y="53578"/>
                </a:lnTo>
                <a:lnTo>
                  <a:pt x="44648" y="80367"/>
                </a:lnTo>
                <a:lnTo>
                  <a:pt x="17859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8795741" y="1303734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53579" y="89297"/>
                </a:moveTo>
                <a:lnTo>
                  <a:pt x="53579" y="89297"/>
                </a:lnTo>
                <a:lnTo>
                  <a:pt x="53579" y="98227"/>
                </a:lnTo>
                <a:lnTo>
                  <a:pt x="53579" y="107156"/>
                </a:lnTo>
                <a:lnTo>
                  <a:pt x="53579" y="125016"/>
                </a:lnTo>
                <a:lnTo>
                  <a:pt x="62508" y="133945"/>
                </a:lnTo>
                <a:lnTo>
                  <a:pt x="80368" y="133945"/>
                </a:lnTo>
                <a:lnTo>
                  <a:pt x="98227" y="133945"/>
                </a:lnTo>
                <a:lnTo>
                  <a:pt x="116086" y="125016"/>
                </a:lnTo>
                <a:lnTo>
                  <a:pt x="125016" y="116086"/>
                </a:lnTo>
                <a:lnTo>
                  <a:pt x="142875" y="98227"/>
                </a:lnTo>
                <a:lnTo>
                  <a:pt x="151805" y="89297"/>
                </a:lnTo>
                <a:lnTo>
                  <a:pt x="160735" y="71438"/>
                </a:lnTo>
                <a:lnTo>
                  <a:pt x="160735" y="44649"/>
                </a:lnTo>
                <a:lnTo>
                  <a:pt x="169664" y="26789"/>
                </a:lnTo>
                <a:lnTo>
                  <a:pt x="16073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98227" y="17860"/>
                </a:lnTo>
                <a:lnTo>
                  <a:pt x="71438" y="35719"/>
                </a:lnTo>
                <a:lnTo>
                  <a:pt x="44649" y="53579"/>
                </a:lnTo>
                <a:lnTo>
                  <a:pt x="26789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8822530" y="1384102"/>
            <a:ext cx="169666" cy="205383"/>
          </a:xfrm>
          <a:custGeom>
            <a:avLst/>
            <a:gdLst/>
            <a:ahLst/>
            <a:cxnLst/>
            <a:rect l="0" t="0" r="0" b="0"/>
            <a:pathLst>
              <a:path w="169666" h="205383">
                <a:moveTo>
                  <a:pt x="169665" y="0"/>
                </a:moveTo>
                <a:lnTo>
                  <a:pt x="160735" y="17859"/>
                </a:lnTo>
                <a:lnTo>
                  <a:pt x="133946" y="44648"/>
                </a:lnTo>
                <a:lnTo>
                  <a:pt x="107157" y="80367"/>
                </a:lnTo>
                <a:lnTo>
                  <a:pt x="71438" y="125015"/>
                </a:lnTo>
                <a:lnTo>
                  <a:pt x="35719" y="160734"/>
                </a:lnTo>
                <a:lnTo>
                  <a:pt x="8930" y="187523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8938616" y="1535906"/>
            <a:ext cx="133947" cy="107157"/>
          </a:xfrm>
          <a:custGeom>
            <a:avLst/>
            <a:gdLst/>
            <a:ahLst/>
            <a:cxnLst/>
            <a:rect l="0" t="0" r="0" b="0"/>
            <a:pathLst>
              <a:path w="133947" h="107157">
                <a:moveTo>
                  <a:pt x="0" y="80367"/>
                </a:moveTo>
                <a:lnTo>
                  <a:pt x="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107156"/>
                </a:lnTo>
                <a:lnTo>
                  <a:pt x="44649" y="107156"/>
                </a:lnTo>
                <a:lnTo>
                  <a:pt x="53579" y="107156"/>
                </a:lnTo>
                <a:lnTo>
                  <a:pt x="71438" y="98227"/>
                </a:lnTo>
                <a:lnTo>
                  <a:pt x="89297" y="89297"/>
                </a:lnTo>
                <a:lnTo>
                  <a:pt x="107157" y="71438"/>
                </a:lnTo>
                <a:lnTo>
                  <a:pt x="125016" y="53578"/>
                </a:lnTo>
                <a:lnTo>
                  <a:pt x="133946" y="35719"/>
                </a:lnTo>
                <a:lnTo>
                  <a:pt x="133946" y="17859"/>
                </a:lnTo>
                <a:lnTo>
                  <a:pt x="13394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89297" y="8930"/>
                </a:lnTo>
                <a:lnTo>
                  <a:pt x="62508" y="17859"/>
                </a:lnTo>
                <a:lnTo>
                  <a:pt x="35719" y="35719"/>
                </a:lnTo>
                <a:lnTo>
                  <a:pt x="17860" y="44648"/>
                </a:lnTo>
                <a:lnTo>
                  <a:pt x="17860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4839891" y="2794992"/>
            <a:ext cx="330399" cy="241102"/>
          </a:xfrm>
          <a:custGeom>
            <a:avLst/>
            <a:gdLst/>
            <a:ahLst/>
            <a:cxnLst/>
            <a:rect l="0" t="0" r="0" b="0"/>
            <a:pathLst>
              <a:path w="330399" h="241102">
                <a:moveTo>
                  <a:pt x="223242" y="8929"/>
                </a:moveTo>
                <a:lnTo>
                  <a:pt x="223242" y="8929"/>
                </a:lnTo>
                <a:lnTo>
                  <a:pt x="223242" y="8929"/>
                </a:lnTo>
                <a:lnTo>
                  <a:pt x="232172" y="8929"/>
                </a:lnTo>
                <a:lnTo>
                  <a:pt x="232172" y="8929"/>
                </a:lnTo>
                <a:lnTo>
                  <a:pt x="250031" y="8929"/>
                </a:lnTo>
                <a:lnTo>
                  <a:pt x="267890" y="8929"/>
                </a:lnTo>
                <a:lnTo>
                  <a:pt x="276820" y="8929"/>
                </a:lnTo>
                <a:lnTo>
                  <a:pt x="294679" y="0"/>
                </a:lnTo>
                <a:lnTo>
                  <a:pt x="303609" y="0"/>
                </a:lnTo>
                <a:lnTo>
                  <a:pt x="312539" y="0"/>
                </a:lnTo>
                <a:lnTo>
                  <a:pt x="321468" y="0"/>
                </a:lnTo>
                <a:lnTo>
                  <a:pt x="330398" y="0"/>
                </a:lnTo>
                <a:lnTo>
                  <a:pt x="330398" y="0"/>
                </a:lnTo>
                <a:lnTo>
                  <a:pt x="330398" y="0"/>
                </a:lnTo>
                <a:lnTo>
                  <a:pt x="321468" y="0"/>
                </a:lnTo>
                <a:lnTo>
                  <a:pt x="312539" y="8929"/>
                </a:lnTo>
                <a:lnTo>
                  <a:pt x="294679" y="8929"/>
                </a:lnTo>
                <a:lnTo>
                  <a:pt x="267890" y="17859"/>
                </a:lnTo>
                <a:lnTo>
                  <a:pt x="241101" y="26789"/>
                </a:lnTo>
                <a:lnTo>
                  <a:pt x="214312" y="35719"/>
                </a:lnTo>
                <a:lnTo>
                  <a:pt x="187523" y="44648"/>
                </a:lnTo>
                <a:lnTo>
                  <a:pt x="160734" y="53578"/>
                </a:lnTo>
                <a:lnTo>
                  <a:pt x="142875" y="62508"/>
                </a:lnTo>
                <a:lnTo>
                  <a:pt x="125015" y="71437"/>
                </a:lnTo>
                <a:lnTo>
                  <a:pt x="116086" y="80367"/>
                </a:lnTo>
                <a:lnTo>
                  <a:pt x="107156" y="89297"/>
                </a:lnTo>
                <a:lnTo>
                  <a:pt x="98226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107156" y="125015"/>
                </a:lnTo>
                <a:lnTo>
                  <a:pt x="107156" y="133945"/>
                </a:lnTo>
                <a:lnTo>
                  <a:pt x="116086" y="133945"/>
                </a:lnTo>
                <a:lnTo>
                  <a:pt x="133945" y="151804"/>
                </a:lnTo>
                <a:lnTo>
                  <a:pt x="142875" y="151804"/>
                </a:lnTo>
                <a:lnTo>
                  <a:pt x="151804" y="160734"/>
                </a:lnTo>
                <a:lnTo>
                  <a:pt x="160734" y="169664"/>
                </a:lnTo>
                <a:lnTo>
                  <a:pt x="169664" y="178594"/>
                </a:lnTo>
                <a:lnTo>
                  <a:pt x="169664" y="187523"/>
                </a:lnTo>
                <a:lnTo>
                  <a:pt x="169664" y="196453"/>
                </a:lnTo>
                <a:lnTo>
                  <a:pt x="169664" y="205383"/>
                </a:lnTo>
                <a:lnTo>
                  <a:pt x="160734" y="214312"/>
                </a:lnTo>
                <a:lnTo>
                  <a:pt x="151804" y="223242"/>
                </a:lnTo>
                <a:lnTo>
                  <a:pt x="142875" y="232172"/>
                </a:lnTo>
                <a:lnTo>
                  <a:pt x="125015" y="232172"/>
                </a:lnTo>
                <a:lnTo>
                  <a:pt x="107156" y="241101"/>
                </a:lnTo>
                <a:lnTo>
                  <a:pt x="89297" y="241101"/>
                </a:lnTo>
                <a:lnTo>
                  <a:pt x="71437" y="241101"/>
                </a:lnTo>
                <a:lnTo>
                  <a:pt x="53578" y="241101"/>
                </a:lnTo>
                <a:lnTo>
                  <a:pt x="35718" y="241101"/>
                </a:lnTo>
                <a:lnTo>
                  <a:pt x="26789" y="241101"/>
                </a:lnTo>
                <a:lnTo>
                  <a:pt x="17859" y="232172"/>
                </a:lnTo>
                <a:lnTo>
                  <a:pt x="8929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5072063" y="2893218"/>
            <a:ext cx="178594" cy="151806"/>
          </a:xfrm>
          <a:custGeom>
            <a:avLst/>
            <a:gdLst/>
            <a:ahLst/>
            <a:cxnLst/>
            <a:rect l="0" t="0" r="0" b="0"/>
            <a:pathLst>
              <a:path w="178594" h="151806">
                <a:moveTo>
                  <a:pt x="80367" y="44649"/>
                </a:moveTo>
                <a:lnTo>
                  <a:pt x="80367" y="53578"/>
                </a:lnTo>
                <a:lnTo>
                  <a:pt x="71437" y="62508"/>
                </a:lnTo>
                <a:lnTo>
                  <a:pt x="62507" y="80368"/>
                </a:lnTo>
                <a:lnTo>
                  <a:pt x="62507" y="107157"/>
                </a:lnTo>
                <a:lnTo>
                  <a:pt x="53578" y="125016"/>
                </a:lnTo>
                <a:lnTo>
                  <a:pt x="53578" y="133946"/>
                </a:lnTo>
                <a:lnTo>
                  <a:pt x="53578" y="142875"/>
                </a:lnTo>
                <a:lnTo>
                  <a:pt x="62507" y="151805"/>
                </a:lnTo>
                <a:lnTo>
                  <a:pt x="71437" y="151805"/>
                </a:lnTo>
                <a:lnTo>
                  <a:pt x="80367" y="151805"/>
                </a:lnTo>
                <a:lnTo>
                  <a:pt x="98226" y="142875"/>
                </a:lnTo>
                <a:lnTo>
                  <a:pt x="107156" y="133946"/>
                </a:lnTo>
                <a:lnTo>
                  <a:pt x="125015" y="116086"/>
                </a:lnTo>
                <a:lnTo>
                  <a:pt x="142875" y="107157"/>
                </a:lnTo>
                <a:lnTo>
                  <a:pt x="151804" y="80368"/>
                </a:lnTo>
                <a:lnTo>
                  <a:pt x="169664" y="62508"/>
                </a:lnTo>
                <a:lnTo>
                  <a:pt x="178593" y="44649"/>
                </a:lnTo>
                <a:lnTo>
                  <a:pt x="178593" y="26789"/>
                </a:lnTo>
                <a:lnTo>
                  <a:pt x="178593" y="17860"/>
                </a:lnTo>
                <a:lnTo>
                  <a:pt x="169664" y="0"/>
                </a:lnTo>
                <a:lnTo>
                  <a:pt x="151804" y="0"/>
                </a:lnTo>
                <a:lnTo>
                  <a:pt x="133945" y="0"/>
                </a:lnTo>
                <a:lnTo>
                  <a:pt x="116085" y="8930"/>
                </a:lnTo>
                <a:lnTo>
                  <a:pt x="89296" y="17860"/>
                </a:lnTo>
                <a:lnTo>
                  <a:pt x="62507" y="26789"/>
                </a:lnTo>
                <a:lnTo>
                  <a:pt x="44648" y="44649"/>
                </a:lnTo>
                <a:lnTo>
                  <a:pt x="26789" y="62508"/>
                </a:lnTo>
                <a:lnTo>
                  <a:pt x="8929" y="8036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5259586" y="2902148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44648" y="44648"/>
                </a:moveTo>
                <a:lnTo>
                  <a:pt x="35719" y="53578"/>
                </a:lnTo>
                <a:lnTo>
                  <a:pt x="35719" y="71438"/>
                </a:lnTo>
                <a:lnTo>
                  <a:pt x="26789" y="89297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60734"/>
                </a:lnTo>
                <a:lnTo>
                  <a:pt x="17859" y="160734"/>
                </a:lnTo>
                <a:lnTo>
                  <a:pt x="35719" y="151805"/>
                </a:lnTo>
                <a:lnTo>
                  <a:pt x="53578" y="133945"/>
                </a:lnTo>
                <a:lnTo>
                  <a:pt x="71437" y="125016"/>
                </a:lnTo>
                <a:lnTo>
                  <a:pt x="89297" y="9822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25016" y="44648"/>
                </a:lnTo>
                <a:lnTo>
                  <a:pt x="133945" y="17859"/>
                </a:lnTo>
                <a:lnTo>
                  <a:pt x="133945" y="893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17859"/>
                </a:lnTo>
                <a:lnTo>
                  <a:pt x="44648" y="35719"/>
                </a:lnTo>
                <a:lnTo>
                  <a:pt x="26789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5464969" y="2884289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8929" y="125015"/>
                </a:move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60734"/>
                </a:lnTo>
                <a:lnTo>
                  <a:pt x="8929" y="160734"/>
                </a:lnTo>
                <a:lnTo>
                  <a:pt x="26789" y="160734"/>
                </a:lnTo>
                <a:lnTo>
                  <a:pt x="35719" y="151804"/>
                </a:lnTo>
                <a:lnTo>
                  <a:pt x="53578" y="133945"/>
                </a:lnTo>
                <a:lnTo>
                  <a:pt x="71437" y="116086"/>
                </a:lnTo>
                <a:lnTo>
                  <a:pt x="80367" y="98226"/>
                </a:lnTo>
                <a:lnTo>
                  <a:pt x="98226" y="71437"/>
                </a:lnTo>
                <a:lnTo>
                  <a:pt x="107156" y="53578"/>
                </a:lnTo>
                <a:lnTo>
                  <a:pt x="116086" y="35718"/>
                </a:lnTo>
                <a:lnTo>
                  <a:pt x="116086" y="17859"/>
                </a:lnTo>
                <a:lnTo>
                  <a:pt x="107156" y="8929"/>
                </a:lnTo>
                <a:lnTo>
                  <a:pt x="89297" y="0"/>
                </a:lnTo>
                <a:lnTo>
                  <a:pt x="71437" y="0"/>
                </a:lnTo>
                <a:lnTo>
                  <a:pt x="53578" y="8929"/>
                </a:lnTo>
                <a:lnTo>
                  <a:pt x="35719" y="8929"/>
                </a:lnTo>
                <a:lnTo>
                  <a:pt x="3571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4884539" y="3170039"/>
            <a:ext cx="642939" cy="35719"/>
          </a:xfrm>
          <a:custGeom>
            <a:avLst/>
            <a:gdLst/>
            <a:ahLst/>
            <a:cxnLst/>
            <a:rect l="0" t="0" r="0" b="0"/>
            <a:pathLst>
              <a:path w="642939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62508" y="0"/>
                </a:lnTo>
                <a:lnTo>
                  <a:pt x="98227" y="0"/>
                </a:lnTo>
                <a:lnTo>
                  <a:pt x="133945" y="0"/>
                </a:lnTo>
                <a:lnTo>
                  <a:pt x="169664" y="0"/>
                </a:lnTo>
                <a:lnTo>
                  <a:pt x="205383" y="0"/>
                </a:lnTo>
                <a:lnTo>
                  <a:pt x="241102" y="8929"/>
                </a:lnTo>
                <a:lnTo>
                  <a:pt x="276820" y="8929"/>
                </a:lnTo>
                <a:lnTo>
                  <a:pt x="321469" y="8929"/>
                </a:lnTo>
                <a:lnTo>
                  <a:pt x="366117" y="8929"/>
                </a:lnTo>
                <a:lnTo>
                  <a:pt x="401836" y="17859"/>
                </a:lnTo>
                <a:lnTo>
                  <a:pt x="446484" y="17859"/>
                </a:lnTo>
                <a:lnTo>
                  <a:pt x="482203" y="17859"/>
                </a:lnTo>
                <a:lnTo>
                  <a:pt x="517922" y="17859"/>
                </a:lnTo>
                <a:lnTo>
                  <a:pt x="553641" y="17859"/>
                </a:lnTo>
                <a:lnTo>
                  <a:pt x="580430" y="26789"/>
                </a:lnTo>
                <a:lnTo>
                  <a:pt x="598289" y="26789"/>
                </a:lnTo>
                <a:lnTo>
                  <a:pt x="616149" y="35718"/>
                </a:lnTo>
                <a:lnTo>
                  <a:pt x="625078" y="35718"/>
                </a:lnTo>
                <a:lnTo>
                  <a:pt x="634008" y="35718"/>
                </a:lnTo>
                <a:lnTo>
                  <a:pt x="642938" y="35718"/>
                </a:lnTo>
                <a:lnTo>
                  <a:pt x="642938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4982766" y="3330773"/>
            <a:ext cx="258962" cy="133946"/>
          </a:xfrm>
          <a:custGeom>
            <a:avLst/>
            <a:gdLst/>
            <a:ahLst/>
            <a:cxnLst/>
            <a:rect l="0" t="0" r="0" b="0"/>
            <a:pathLst>
              <a:path w="258962" h="133946">
                <a:moveTo>
                  <a:pt x="62507" y="0"/>
                </a:moveTo>
                <a:lnTo>
                  <a:pt x="62507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44648" y="44648"/>
                </a:lnTo>
                <a:lnTo>
                  <a:pt x="35718" y="71438"/>
                </a:lnTo>
                <a:lnTo>
                  <a:pt x="26789" y="80367"/>
                </a:lnTo>
                <a:lnTo>
                  <a:pt x="8929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17859" y="133945"/>
                </a:lnTo>
                <a:lnTo>
                  <a:pt x="35718" y="133945"/>
                </a:lnTo>
                <a:lnTo>
                  <a:pt x="53578" y="125016"/>
                </a:lnTo>
                <a:lnTo>
                  <a:pt x="80367" y="125016"/>
                </a:lnTo>
                <a:lnTo>
                  <a:pt x="107156" y="125016"/>
                </a:lnTo>
                <a:lnTo>
                  <a:pt x="125015" y="116086"/>
                </a:lnTo>
                <a:lnTo>
                  <a:pt x="151804" y="116086"/>
                </a:lnTo>
                <a:lnTo>
                  <a:pt x="178593" y="107156"/>
                </a:lnTo>
                <a:lnTo>
                  <a:pt x="205382" y="107156"/>
                </a:lnTo>
                <a:lnTo>
                  <a:pt x="223242" y="107156"/>
                </a:lnTo>
                <a:lnTo>
                  <a:pt x="241101" y="116086"/>
                </a:lnTo>
                <a:lnTo>
                  <a:pt x="250031" y="116086"/>
                </a:lnTo>
                <a:lnTo>
                  <a:pt x="258961" y="116086"/>
                </a:lnTo>
                <a:lnTo>
                  <a:pt x="258961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5134570" y="3366492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17860" y="187523"/>
                </a:lnTo>
                <a:lnTo>
                  <a:pt x="17860" y="196453"/>
                </a:lnTo>
                <a:lnTo>
                  <a:pt x="17860" y="205383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5741789" y="2964656"/>
            <a:ext cx="98228" cy="35720"/>
          </a:xfrm>
          <a:custGeom>
            <a:avLst/>
            <a:gdLst/>
            <a:ahLst/>
            <a:cxnLst/>
            <a:rect l="0" t="0" r="0" b="0"/>
            <a:pathLst>
              <a:path w="98228" h="35720">
                <a:moveTo>
                  <a:pt x="0" y="35719"/>
                </a:moveTo>
                <a:lnTo>
                  <a:pt x="8930" y="35719"/>
                </a:lnTo>
                <a:lnTo>
                  <a:pt x="17859" y="26789"/>
                </a:lnTo>
                <a:lnTo>
                  <a:pt x="35719" y="17859"/>
                </a:lnTo>
                <a:lnTo>
                  <a:pt x="53578" y="8930"/>
                </a:lnTo>
                <a:lnTo>
                  <a:pt x="71438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5768578" y="3116461"/>
            <a:ext cx="133946" cy="35719"/>
          </a:xfrm>
          <a:custGeom>
            <a:avLst/>
            <a:gdLst/>
            <a:ahLst/>
            <a:cxnLst/>
            <a:rect l="0" t="0" r="0" b="0"/>
            <a:pathLst>
              <a:path w="133946" h="35719">
                <a:moveTo>
                  <a:pt x="0" y="26789"/>
                </a:moveTo>
                <a:lnTo>
                  <a:pt x="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26789" y="35718"/>
                </a:lnTo>
                <a:lnTo>
                  <a:pt x="35719" y="35718"/>
                </a:lnTo>
                <a:lnTo>
                  <a:pt x="62508" y="35718"/>
                </a:lnTo>
                <a:lnTo>
                  <a:pt x="80367" y="26789"/>
                </a:lnTo>
                <a:lnTo>
                  <a:pt x="107156" y="17859"/>
                </a:lnTo>
                <a:lnTo>
                  <a:pt x="125016" y="892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6072188" y="2866429"/>
            <a:ext cx="62508" cy="214314"/>
          </a:xfrm>
          <a:custGeom>
            <a:avLst/>
            <a:gdLst/>
            <a:ahLst/>
            <a:cxnLst/>
            <a:rect l="0" t="0" r="0" b="0"/>
            <a:pathLst>
              <a:path w="62508" h="214314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44648" y="44649"/>
                </a:lnTo>
                <a:lnTo>
                  <a:pt x="35718" y="80367"/>
                </a:lnTo>
                <a:lnTo>
                  <a:pt x="26789" y="107157"/>
                </a:lnTo>
                <a:lnTo>
                  <a:pt x="17859" y="133946"/>
                </a:lnTo>
                <a:lnTo>
                  <a:pt x="8929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6206133" y="2821781"/>
            <a:ext cx="178595" cy="267891"/>
          </a:xfrm>
          <a:custGeom>
            <a:avLst/>
            <a:gdLst/>
            <a:ahLst/>
            <a:cxnLst/>
            <a:rect l="0" t="0" r="0" b="0"/>
            <a:pathLst>
              <a:path w="178595" h="267891">
                <a:moveTo>
                  <a:pt x="17859" y="17859"/>
                </a:moveTo>
                <a:lnTo>
                  <a:pt x="26789" y="17859"/>
                </a:lnTo>
                <a:lnTo>
                  <a:pt x="35719" y="17859"/>
                </a:lnTo>
                <a:lnTo>
                  <a:pt x="53578" y="8930"/>
                </a:lnTo>
                <a:lnTo>
                  <a:pt x="7143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51805" y="17859"/>
                </a:lnTo>
                <a:lnTo>
                  <a:pt x="151805" y="26789"/>
                </a:lnTo>
                <a:lnTo>
                  <a:pt x="160734" y="35719"/>
                </a:lnTo>
                <a:lnTo>
                  <a:pt x="151805" y="53578"/>
                </a:lnTo>
                <a:lnTo>
                  <a:pt x="142875" y="80367"/>
                </a:lnTo>
                <a:lnTo>
                  <a:pt x="116086" y="98226"/>
                </a:lnTo>
                <a:lnTo>
                  <a:pt x="89297" y="125015"/>
                </a:lnTo>
                <a:lnTo>
                  <a:pt x="71437" y="151805"/>
                </a:lnTo>
                <a:lnTo>
                  <a:pt x="44648" y="178594"/>
                </a:lnTo>
                <a:lnTo>
                  <a:pt x="26789" y="196453"/>
                </a:lnTo>
                <a:lnTo>
                  <a:pt x="893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0" y="250031"/>
                </a:lnTo>
                <a:lnTo>
                  <a:pt x="8930" y="258961"/>
                </a:lnTo>
                <a:lnTo>
                  <a:pt x="17859" y="258961"/>
                </a:lnTo>
                <a:lnTo>
                  <a:pt x="35719" y="267890"/>
                </a:lnTo>
                <a:lnTo>
                  <a:pt x="62508" y="267890"/>
                </a:lnTo>
                <a:lnTo>
                  <a:pt x="80367" y="258961"/>
                </a:lnTo>
                <a:lnTo>
                  <a:pt x="107156" y="258961"/>
                </a:lnTo>
                <a:lnTo>
                  <a:pt x="125015" y="258961"/>
                </a:lnTo>
                <a:lnTo>
                  <a:pt x="151805" y="250031"/>
                </a:lnTo>
                <a:lnTo>
                  <a:pt x="178594" y="241101"/>
                </a:lnTo>
                <a:lnTo>
                  <a:pt x="178594" y="241101"/>
                </a:lnTo>
                <a:lnTo>
                  <a:pt x="178594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456164" y="2839640"/>
            <a:ext cx="205384" cy="223243"/>
          </a:xfrm>
          <a:custGeom>
            <a:avLst/>
            <a:gdLst/>
            <a:ahLst/>
            <a:cxnLst/>
            <a:rect l="0" t="0" r="0" b="0"/>
            <a:pathLst>
              <a:path w="205384" h="223243">
                <a:moveTo>
                  <a:pt x="125016" y="26789"/>
                </a:moveTo>
                <a:lnTo>
                  <a:pt x="133945" y="26789"/>
                </a:lnTo>
                <a:lnTo>
                  <a:pt x="142875" y="17860"/>
                </a:lnTo>
                <a:lnTo>
                  <a:pt x="160734" y="17860"/>
                </a:lnTo>
                <a:lnTo>
                  <a:pt x="178594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05383" y="8930"/>
                </a:lnTo>
                <a:lnTo>
                  <a:pt x="205383" y="0"/>
                </a:lnTo>
                <a:lnTo>
                  <a:pt x="196453" y="8930"/>
                </a:lnTo>
                <a:lnTo>
                  <a:pt x="178594" y="8930"/>
                </a:lnTo>
                <a:lnTo>
                  <a:pt x="160734" y="8930"/>
                </a:lnTo>
                <a:lnTo>
                  <a:pt x="125016" y="17860"/>
                </a:lnTo>
                <a:lnTo>
                  <a:pt x="98227" y="26789"/>
                </a:lnTo>
                <a:lnTo>
                  <a:pt x="71438" y="35719"/>
                </a:lnTo>
                <a:lnTo>
                  <a:pt x="53578" y="53578"/>
                </a:lnTo>
                <a:lnTo>
                  <a:pt x="44649" y="62508"/>
                </a:lnTo>
                <a:lnTo>
                  <a:pt x="35719" y="80367"/>
                </a:lnTo>
                <a:lnTo>
                  <a:pt x="44649" y="89297"/>
                </a:lnTo>
                <a:lnTo>
                  <a:pt x="53578" y="107156"/>
                </a:lnTo>
                <a:lnTo>
                  <a:pt x="62508" y="125016"/>
                </a:lnTo>
                <a:lnTo>
                  <a:pt x="80367" y="142875"/>
                </a:lnTo>
                <a:lnTo>
                  <a:pt x="98227" y="151805"/>
                </a:lnTo>
                <a:lnTo>
                  <a:pt x="116086" y="160735"/>
                </a:lnTo>
                <a:lnTo>
                  <a:pt x="125016" y="178594"/>
                </a:lnTo>
                <a:lnTo>
                  <a:pt x="133945" y="187524"/>
                </a:lnTo>
                <a:lnTo>
                  <a:pt x="133945" y="196453"/>
                </a:lnTo>
                <a:lnTo>
                  <a:pt x="125016" y="205383"/>
                </a:lnTo>
                <a:lnTo>
                  <a:pt x="116086" y="214313"/>
                </a:lnTo>
                <a:lnTo>
                  <a:pt x="98227" y="214313"/>
                </a:lnTo>
                <a:lnTo>
                  <a:pt x="80367" y="214313"/>
                </a:lnTo>
                <a:lnTo>
                  <a:pt x="53578" y="223242"/>
                </a:lnTo>
                <a:lnTo>
                  <a:pt x="35719" y="214313"/>
                </a:lnTo>
                <a:lnTo>
                  <a:pt x="17859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6741914" y="2866429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17859" y="35719"/>
                </a:moveTo>
                <a:lnTo>
                  <a:pt x="17859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33946"/>
                </a:lnTo>
                <a:lnTo>
                  <a:pt x="35719" y="133946"/>
                </a:lnTo>
                <a:lnTo>
                  <a:pt x="53578" y="125016"/>
                </a:lnTo>
                <a:lnTo>
                  <a:pt x="71438" y="116086"/>
                </a:lnTo>
                <a:lnTo>
                  <a:pt x="89297" y="107157"/>
                </a:lnTo>
                <a:lnTo>
                  <a:pt x="107156" y="98227"/>
                </a:lnTo>
                <a:lnTo>
                  <a:pt x="116086" y="80367"/>
                </a:lnTo>
                <a:lnTo>
                  <a:pt x="133945" y="62508"/>
                </a:lnTo>
                <a:lnTo>
                  <a:pt x="133945" y="44649"/>
                </a:lnTo>
                <a:lnTo>
                  <a:pt x="142875" y="26789"/>
                </a:lnTo>
                <a:lnTo>
                  <a:pt x="133945" y="17860"/>
                </a:lnTo>
                <a:lnTo>
                  <a:pt x="125016" y="8930"/>
                </a:lnTo>
                <a:lnTo>
                  <a:pt x="107156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5920383" y="3250406"/>
            <a:ext cx="705446" cy="53579"/>
          </a:xfrm>
          <a:custGeom>
            <a:avLst/>
            <a:gdLst/>
            <a:ahLst/>
            <a:cxnLst/>
            <a:rect l="0" t="0" r="0" b="0"/>
            <a:pathLst>
              <a:path w="705446" h="53579">
                <a:moveTo>
                  <a:pt x="0" y="53578"/>
                </a:moveTo>
                <a:lnTo>
                  <a:pt x="8930" y="53578"/>
                </a:lnTo>
                <a:lnTo>
                  <a:pt x="17859" y="44648"/>
                </a:lnTo>
                <a:lnTo>
                  <a:pt x="53578" y="44648"/>
                </a:lnTo>
                <a:lnTo>
                  <a:pt x="89297" y="35719"/>
                </a:lnTo>
                <a:lnTo>
                  <a:pt x="133945" y="26789"/>
                </a:lnTo>
                <a:lnTo>
                  <a:pt x="178594" y="26789"/>
                </a:lnTo>
                <a:lnTo>
                  <a:pt x="232172" y="17859"/>
                </a:lnTo>
                <a:lnTo>
                  <a:pt x="285750" y="17859"/>
                </a:lnTo>
                <a:lnTo>
                  <a:pt x="330398" y="8930"/>
                </a:lnTo>
                <a:lnTo>
                  <a:pt x="383976" y="8930"/>
                </a:lnTo>
                <a:lnTo>
                  <a:pt x="446484" y="8930"/>
                </a:lnTo>
                <a:lnTo>
                  <a:pt x="491133" y="8930"/>
                </a:lnTo>
                <a:lnTo>
                  <a:pt x="544711" y="8930"/>
                </a:lnTo>
                <a:lnTo>
                  <a:pt x="589359" y="8930"/>
                </a:lnTo>
                <a:lnTo>
                  <a:pt x="625078" y="0"/>
                </a:lnTo>
                <a:lnTo>
                  <a:pt x="651867" y="0"/>
                </a:lnTo>
                <a:lnTo>
                  <a:pt x="678656" y="0"/>
                </a:lnTo>
                <a:lnTo>
                  <a:pt x="687586" y="0"/>
                </a:lnTo>
                <a:lnTo>
                  <a:pt x="696515" y="0"/>
                </a:lnTo>
                <a:lnTo>
                  <a:pt x="705445" y="0"/>
                </a:lnTo>
                <a:lnTo>
                  <a:pt x="70544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6134695" y="3375421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26790"/>
                </a:lnTo>
                <a:lnTo>
                  <a:pt x="26789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6197203" y="3366492"/>
            <a:ext cx="187525" cy="125016"/>
          </a:xfrm>
          <a:custGeom>
            <a:avLst/>
            <a:gdLst/>
            <a:ahLst/>
            <a:cxnLst/>
            <a:rect l="0" t="0" r="0" b="0"/>
            <a:pathLst>
              <a:path w="187525" h="125016">
                <a:moveTo>
                  <a:pt x="26789" y="80367"/>
                </a:moveTo>
                <a:lnTo>
                  <a:pt x="26789" y="89297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25015"/>
                </a:lnTo>
                <a:lnTo>
                  <a:pt x="44649" y="125015"/>
                </a:lnTo>
                <a:lnTo>
                  <a:pt x="53578" y="125015"/>
                </a:lnTo>
                <a:lnTo>
                  <a:pt x="71438" y="125015"/>
                </a:lnTo>
                <a:lnTo>
                  <a:pt x="89297" y="116086"/>
                </a:lnTo>
                <a:lnTo>
                  <a:pt x="107156" y="107156"/>
                </a:lnTo>
                <a:lnTo>
                  <a:pt x="125016" y="89297"/>
                </a:lnTo>
                <a:lnTo>
                  <a:pt x="142875" y="71437"/>
                </a:lnTo>
                <a:lnTo>
                  <a:pt x="169664" y="53578"/>
                </a:lnTo>
                <a:lnTo>
                  <a:pt x="187524" y="35719"/>
                </a:lnTo>
                <a:lnTo>
                  <a:pt x="187524" y="17859"/>
                </a:lnTo>
                <a:lnTo>
                  <a:pt x="187524" y="8929"/>
                </a:lnTo>
                <a:lnTo>
                  <a:pt x="178594" y="0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8929"/>
                </a:lnTo>
                <a:lnTo>
                  <a:pt x="98227" y="17859"/>
                </a:lnTo>
                <a:lnTo>
                  <a:pt x="71438" y="35719"/>
                </a:lnTo>
                <a:lnTo>
                  <a:pt x="53578" y="44648"/>
                </a:lnTo>
                <a:lnTo>
                  <a:pt x="1786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6411516" y="3357562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17859" y="71438"/>
                </a:moveTo>
                <a:lnTo>
                  <a:pt x="17859" y="71438"/>
                </a:lnTo>
                <a:lnTo>
                  <a:pt x="17859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0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26789" y="125016"/>
                </a:lnTo>
                <a:lnTo>
                  <a:pt x="35718" y="116086"/>
                </a:lnTo>
                <a:lnTo>
                  <a:pt x="53578" y="107156"/>
                </a:lnTo>
                <a:lnTo>
                  <a:pt x="71437" y="98227"/>
                </a:lnTo>
                <a:lnTo>
                  <a:pt x="89297" y="89297"/>
                </a:lnTo>
                <a:lnTo>
                  <a:pt x="98226" y="80367"/>
                </a:lnTo>
                <a:lnTo>
                  <a:pt x="125015" y="62508"/>
                </a:lnTo>
                <a:lnTo>
                  <a:pt x="133945" y="53578"/>
                </a:lnTo>
                <a:lnTo>
                  <a:pt x="142875" y="4464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16086" y="8930"/>
                </a:lnTo>
                <a:lnTo>
                  <a:pt x="98226" y="0"/>
                </a:lnTo>
                <a:lnTo>
                  <a:pt x="80367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6527602" y="3366492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35718" y="62508"/>
                </a:moveTo>
                <a:lnTo>
                  <a:pt x="35718" y="62508"/>
                </a:lnTo>
                <a:lnTo>
                  <a:pt x="35718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53578" y="107156"/>
                </a:lnTo>
                <a:lnTo>
                  <a:pt x="71437" y="98226"/>
                </a:lnTo>
                <a:lnTo>
                  <a:pt x="80367" y="89297"/>
                </a:lnTo>
                <a:lnTo>
                  <a:pt x="98226" y="80367"/>
                </a:lnTo>
                <a:lnTo>
                  <a:pt x="116086" y="71437"/>
                </a:lnTo>
                <a:lnTo>
                  <a:pt x="125015" y="6250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42875" y="17859"/>
                </a:lnTo>
                <a:lnTo>
                  <a:pt x="133945" y="8929"/>
                </a:lnTo>
                <a:lnTo>
                  <a:pt x="125015" y="0"/>
                </a:lnTo>
                <a:lnTo>
                  <a:pt x="107156" y="0"/>
                </a:lnTo>
                <a:lnTo>
                  <a:pt x="89296" y="0"/>
                </a:lnTo>
                <a:lnTo>
                  <a:pt x="71437" y="8929"/>
                </a:lnTo>
                <a:lnTo>
                  <a:pt x="53578" y="17859"/>
                </a:lnTo>
                <a:lnTo>
                  <a:pt x="35718" y="35719"/>
                </a:lnTo>
                <a:lnTo>
                  <a:pt x="2678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750844" y="3366492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17859" y="80367"/>
                </a:move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98226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7" y="62508"/>
                </a:lnTo>
                <a:lnTo>
                  <a:pt x="98226" y="53578"/>
                </a:lnTo>
                <a:lnTo>
                  <a:pt x="98226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89297" y="8929"/>
                </a:lnTo>
                <a:lnTo>
                  <a:pt x="71437" y="0"/>
                </a:lnTo>
                <a:lnTo>
                  <a:pt x="62508" y="0"/>
                </a:lnTo>
                <a:lnTo>
                  <a:pt x="44648" y="8929"/>
                </a:lnTo>
                <a:lnTo>
                  <a:pt x="35719" y="8929"/>
                </a:lnTo>
                <a:lnTo>
                  <a:pt x="17859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6929438" y="3000375"/>
            <a:ext cx="125016" cy="116087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125015" y="0"/>
                </a:moveTo>
                <a:lnTo>
                  <a:pt x="116085" y="0"/>
                </a:lnTo>
                <a:lnTo>
                  <a:pt x="116085" y="0"/>
                </a:lnTo>
                <a:lnTo>
                  <a:pt x="107156" y="0"/>
                </a:lnTo>
                <a:lnTo>
                  <a:pt x="98226" y="8929"/>
                </a:lnTo>
                <a:lnTo>
                  <a:pt x="80367" y="26789"/>
                </a:lnTo>
                <a:lnTo>
                  <a:pt x="62507" y="44648"/>
                </a:lnTo>
                <a:lnTo>
                  <a:pt x="44648" y="71437"/>
                </a:lnTo>
                <a:lnTo>
                  <a:pt x="26789" y="89296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6929438" y="3018234"/>
            <a:ext cx="35719" cy="133946"/>
          </a:xfrm>
          <a:custGeom>
            <a:avLst/>
            <a:gdLst/>
            <a:ahLst/>
            <a:cxnLst/>
            <a:rect l="0" t="0" r="0" b="0"/>
            <a:pathLst>
              <a:path w="35719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17859" y="89297"/>
                </a:lnTo>
                <a:lnTo>
                  <a:pt x="26789" y="107156"/>
                </a:lnTo>
                <a:lnTo>
                  <a:pt x="26789" y="125016"/>
                </a:lnTo>
                <a:lnTo>
                  <a:pt x="35718" y="133945"/>
                </a:lnTo>
                <a:lnTo>
                  <a:pt x="35718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7134820" y="2821781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17860" y="196453"/>
                </a:lnTo>
                <a:lnTo>
                  <a:pt x="17860" y="205383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7224117" y="2839640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71438" y="8930"/>
                </a:moveTo>
                <a:lnTo>
                  <a:pt x="62508" y="8930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62508"/>
                </a:lnTo>
                <a:lnTo>
                  <a:pt x="35719" y="89297"/>
                </a:lnTo>
                <a:lnTo>
                  <a:pt x="35719" y="107156"/>
                </a:lnTo>
                <a:lnTo>
                  <a:pt x="44649" y="125016"/>
                </a:lnTo>
                <a:lnTo>
                  <a:pt x="44649" y="133946"/>
                </a:lnTo>
                <a:lnTo>
                  <a:pt x="53578" y="142875"/>
                </a:lnTo>
                <a:lnTo>
                  <a:pt x="62508" y="142875"/>
                </a:lnTo>
                <a:lnTo>
                  <a:pt x="71438" y="133946"/>
                </a:lnTo>
                <a:lnTo>
                  <a:pt x="89297" y="133946"/>
                </a:lnTo>
                <a:lnTo>
                  <a:pt x="98227" y="116086"/>
                </a:lnTo>
                <a:lnTo>
                  <a:pt x="116086" y="107156"/>
                </a:lnTo>
                <a:lnTo>
                  <a:pt x="125016" y="89297"/>
                </a:lnTo>
                <a:lnTo>
                  <a:pt x="125016" y="71438"/>
                </a:lnTo>
                <a:lnTo>
                  <a:pt x="133946" y="53578"/>
                </a:lnTo>
                <a:lnTo>
                  <a:pt x="133946" y="26789"/>
                </a:lnTo>
                <a:lnTo>
                  <a:pt x="125016" y="17860"/>
                </a:lnTo>
                <a:lnTo>
                  <a:pt x="116086" y="8930"/>
                </a:lnTo>
                <a:lnTo>
                  <a:pt x="98227" y="0"/>
                </a:lnTo>
                <a:lnTo>
                  <a:pt x="80367" y="0"/>
                </a:lnTo>
                <a:lnTo>
                  <a:pt x="62508" y="17860"/>
                </a:lnTo>
                <a:lnTo>
                  <a:pt x="35719" y="26789"/>
                </a:lnTo>
                <a:lnTo>
                  <a:pt x="1786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7304484" y="2803921"/>
            <a:ext cx="205384" cy="151806"/>
          </a:xfrm>
          <a:custGeom>
            <a:avLst/>
            <a:gdLst/>
            <a:ahLst/>
            <a:cxnLst/>
            <a:rect l="0" t="0" r="0" b="0"/>
            <a:pathLst>
              <a:path w="205384" h="151806">
                <a:moveTo>
                  <a:pt x="98227" y="89297"/>
                </a:moveTo>
                <a:lnTo>
                  <a:pt x="98227" y="98227"/>
                </a:lnTo>
                <a:lnTo>
                  <a:pt x="98227" y="107157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107157" y="133946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42875" y="151805"/>
                </a:lnTo>
                <a:lnTo>
                  <a:pt x="151805" y="142875"/>
                </a:lnTo>
                <a:lnTo>
                  <a:pt x="160735" y="142875"/>
                </a:lnTo>
                <a:lnTo>
                  <a:pt x="169664" y="133946"/>
                </a:lnTo>
                <a:lnTo>
                  <a:pt x="178594" y="116086"/>
                </a:lnTo>
                <a:lnTo>
                  <a:pt x="187524" y="107157"/>
                </a:lnTo>
                <a:lnTo>
                  <a:pt x="196454" y="89297"/>
                </a:lnTo>
                <a:lnTo>
                  <a:pt x="205383" y="71438"/>
                </a:lnTo>
                <a:lnTo>
                  <a:pt x="205383" y="62508"/>
                </a:lnTo>
                <a:lnTo>
                  <a:pt x="205383" y="44649"/>
                </a:lnTo>
                <a:lnTo>
                  <a:pt x="205383" y="26790"/>
                </a:lnTo>
                <a:lnTo>
                  <a:pt x="196454" y="17860"/>
                </a:lnTo>
                <a:lnTo>
                  <a:pt x="187524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33946" y="0"/>
                </a:lnTo>
                <a:lnTo>
                  <a:pt x="107157" y="8930"/>
                </a:lnTo>
                <a:lnTo>
                  <a:pt x="80368" y="26790"/>
                </a:lnTo>
                <a:lnTo>
                  <a:pt x="53579" y="44649"/>
                </a:lnTo>
                <a:lnTo>
                  <a:pt x="35719" y="62508"/>
                </a:lnTo>
                <a:lnTo>
                  <a:pt x="1786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7706320" y="2759273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7759898" y="2911078"/>
            <a:ext cx="44650" cy="1"/>
          </a:xfrm>
          <a:custGeom>
            <a:avLst/>
            <a:gdLst/>
            <a:ahLst/>
            <a:cxnLst/>
            <a:rect l="0" t="0" r="0" b="0"/>
            <a:pathLst>
              <a:path w="44650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7947422" y="2634258"/>
            <a:ext cx="35720" cy="294680"/>
          </a:xfrm>
          <a:custGeom>
            <a:avLst/>
            <a:gdLst/>
            <a:ahLst/>
            <a:cxnLst/>
            <a:rect l="0" t="0" r="0" b="0"/>
            <a:pathLst>
              <a:path w="35720" h="294680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53578"/>
                </a:lnTo>
                <a:lnTo>
                  <a:pt x="26789" y="89297"/>
                </a:lnTo>
                <a:lnTo>
                  <a:pt x="17859" y="116086"/>
                </a:lnTo>
                <a:lnTo>
                  <a:pt x="17859" y="151805"/>
                </a:lnTo>
                <a:lnTo>
                  <a:pt x="8930" y="178593"/>
                </a:lnTo>
                <a:lnTo>
                  <a:pt x="8930" y="205382"/>
                </a:lnTo>
                <a:lnTo>
                  <a:pt x="0" y="232171"/>
                </a:lnTo>
                <a:lnTo>
                  <a:pt x="0" y="258960"/>
                </a:lnTo>
                <a:lnTo>
                  <a:pt x="0" y="276820"/>
                </a:lnTo>
                <a:lnTo>
                  <a:pt x="0" y="294679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8045648" y="2625328"/>
            <a:ext cx="151805" cy="285751"/>
          </a:xfrm>
          <a:custGeom>
            <a:avLst/>
            <a:gdLst/>
            <a:ahLst/>
            <a:cxnLst/>
            <a:rect l="0" t="0" r="0" b="0"/>
            <a:pathLst>
              <a:path w="151805" h="285751">
                <a:moveTo>
                  <a:pt x="0" y="44649"/>
                </a:moveTo>
                <a:lnTo>
                  <a:pt x="0" y="35719"/>
                </a:lnTo>
                <a:lnTo>
                  <a:pt x="0" y="26789"/>
                </a:lnTo>
                <a:lnTo>
                  <a:pt x="8930" y="17860"/>
                </a:lnTo>
                <a:lnTo>
                  <a:pt x="26790" y="8930"/>
                </a:lnTo>
                <a:lnTo>
                  <a:pt x="53579" y="0"/>
                </a:lnTo>
                <a:lnTo>
                  <a:pt x="71438" y="0"/>
                </a:lnTo>
                <a:lnTo>
                  <a:pt x="98227" y="0"/>
                </a:lnTo>
                <a:lnTo>
                  <a:pt x="125016" y="8930"/>
                </a:lnTo>
                <a:lnTo>
                  <a:pt x="133946" y="17860"/>
                </a:lnTo>
                <a:lnTo>
                  <a:pt x="142875" y="35719"/>
                </a:lnTo>
                <a:lnTo>
                  <a:pt x="151804" y="62508"/>
                </a:lnTo>
                <a:lnTo>
                  <a:pt x="142875" y="80367"/>
                </a:lnTo>
                <a:lnTo>
                  <a:pt x="133946" y="107156"/>
                </a:lnTo>
                <a:lnTo>
                  <a:pt x="116086" y="133945"/>
                </a:lnTo>
                <a:lnTo>
                  <a:pt x="89297" y="169664"/>
                </a:lnTo>
                <a:lnTo>
                  <a:pt x="62508" y="196453"/>
                </a:lnTo>
                <a:lnTo>
                  <a:pt x="44649" y="223242"/>
                </a:lnTo>
                <a:lnTo>
                  <a:pt x="35719" y="241101"/>
                </a:lnTo>
                <a:lnTo>
                  <a:pt x="26790" y="267890"/>
                </a:lnTo>
                <a:lnTo>
                  <a:pt x="26790" y="276820"/>
                </a:lnTo>
                <a:lnTo>
                  <a:pt x="26790" y="285750"/>
                </a:lnTo>
                <a:lnTo>
                  <a:pt x="35719" y="285750"/>
                </a:lnTo>
                <a:lnTo>
                  <a:pt x="62508" y="285750"/>
                </a:lnTo>
                <a:lnTo>
                  <a:pt x="62508" y="285750"/>
                </a:lnTo>
                <a:lnTo>
                  <a:pt x="62508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8331398" y="2786063"/>
            <a:ext cx="8930" cy="44649"/>
          </a:xfrm>
          <a:custGeom>
            <a:avLst/>
            <a:gdLst/>
            <a:ahLst/>
            <a:cxnLst/>
            <a:rect l="0" t="0" r="0" b="0"/>
            <a:pathLst>
              <a:path w="8930" h="44649">
                <a:moveTo>
                  <a:pt x="8929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17858"/>
                </a:lnTo>
                <a:lnTo>
                  <a:pt x="8929" y="26788"/>
                </a:lnTo>
                <a:lnTo>
                  <a:pt x="0" y="26788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8402835" y="2616398"/>
            <a:ext cx="187525" cy="285751"/>
          </a:xfrm>
          <a:custGeom>
            <a:avLst/>
            <a:gdLst/>
            <a:ahLst/>
            <a:cxnLst/>
            <a:rect l="0" t="0" r="0" b="0"/>
            <a:pathLst>
              <a:path w="187525" h="285751">
                <a:moveTo>
                  <a:pt x="116086" y="35719"/>
                </a:moveTo>
                <a:lnTo>
                  <a:pt x="125016" y="26790"/>
                </a:lnTo>
                <a:lnTo>
                  <a:pt x="125016" y="26790"/>
                </a:lnTo>
                <a:lnTo>
                  <a:pt x="142875" y="17860"/>
                </a:lnTo>
                <a:lnTo>
                  <a:pt x="151805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87524" y="8930"/>
                </a:lnTo>
                <a:lnTo>
                  <a:pt x="187524" y="8930"/>
                </a:lnTo>
                <a:lnTo>
                  <a:pt x="178594" y="0"/>
                </a:lnTo>
                <a:lnTo>
                  <a:pt x="169664" y="8930"/>
                </a:lnTo>
                <a:lnTo>
                  <a:pt x="151805" y="8930"/>
                </a:lnTo>
                <a:lnTo>
                  <a:pt x="133945" y="8930"/>
                </a:lnTo>
                <a:lnTo>
                  <a:pt x="116086" y="17860"/>
                </a:lnTo>
                <a:lnTo>
                  <a:pt x="89297" y="26790"/>
                </a:lnTo>
                <a:lnTo>
                  <a:pt x="62508" y="35719"/>
                </a:lnTo>
                <a:lnTo>
                  <a:pt x="35719" y="53579"/>
                </a:lnTo>
                <a:lnTo>
                  <a:pt x="17860" y="62508"/>
                </a:lnTo>
                <a:lnTo>
                  <a:pt x="8930" y="80368"/>
                </a:lnTo>
                <a:lnTo>
                  <a:pt x="0" y="89297"/>
                </a:lnTo>
                <a:lnTo>
                  <a:pt x="8930" y="107157"/>
                </a:lnTo>
                <a:lnTo>
                  <a:pt x="17860" y="116086"/>
                </a:lnTo>
                <a:lnTo>
                  <a:pt x="35719" y="125016"/>
                </a:lnTo>
                <a:lnTo>
                  <a:pt x="53578" y="142875"/>
                </a:lnTo>
                <a:lnTo>
                  <a:pt x="80367" y="151805"/>
                </a:lnTo>
                <a:lnTo>
                  <a:pt x="107156" y="169665"/>
                </a:lnTo>
                <a:lnTo>
                  <a:pt x="133945" y="178594"/>
                </a:lnTo>
                <a:lnTo>
                  <a:pt x="151805" y="187523"/>
                </a:lnTo>
                <a:lnTo>
                  <a:pt x="169664" y="196453"/>
                </a:lnTo>
                <a:lnTo>
                  <a:pt x="178594" y="214313"/>
                </a:lnTo>
                <a:lnTo>
                  <a:pt x="187524" y="223242"/>
                </a:lnTo>
                <a:lnTo>
                  <a:pt x="178594" y="232172"/>
                </a:lnTo>
                <a:lnTo>
                  <a:pt x="169664" y="241102"/>
                </a:lnTo>
                <a:lnTo>
                  <a:pt x="160735" y="250031"/>
                </a:lnTo>
                <a:lnTo>
                  <a:pt x="142875" y="267891"/>
                </a:lnTo>
                <a:lnTo>
                  <a:pt x="125016" y="276820"/>
                </a:lnTo>
                <a:lnTo>
                  <a:pt x="98227" y="276820"/>
                </a:lnTo>
                <a:lnTo>
                  <a:pt x="89297" y="285750"/>
                </a:lnTo>
                <a:lnTo>
                  <a:pt x="71438" y="28575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8617148" y="2589609"/>
            <a:ext cx="169665" cy="125017"/>
          </a:xfrm>
          <a:custGeom>
            <a:avLst/>
            <a:gdLst/>
            <a:ahLst/>
            <a:cxnLst/>
            <a:rect l="0" t="0" r="0" b="0"/>
            <a:pathLst>
              <a:path w="169665" h="125017">
                <a:moveTo>
                  <a:pt x="89297" y="89297"/>
                </a:moveTo>
                <a:lnTo>
                  <a:pt x="89297" y="98227"/>
                </a:lnTo>
                <a:lnTo>
                  <a:pt x="89297" y="98227"/>
                </a:lnTo>
                <a:lnTo>
                  <a:pt x="89297" y="107157"/>
                </a:lnTo>
                <a:lnTo>
                  <a:pt x="89297" y="116086"/>
                </a:lnTo>
                <a:lnTo>
                  <a:pt x="98226" y="125016"/>
                </a:lnTo>
                <a:lnTo>
                  <a:pt x="107156" y="125016"/>
                </a:lnTo>
                <a:lnTo>
                  <a:pt x="125015" y="125016"/>
                </a:lnTo>
                <a:lnTo>
                  <a:pt x="133945" y="116086"/>
                </a:lnTo>
                <a:lnTo>
                  <a:pt x="133945" y="107157"/>
                </a:lnTo>
                <a:lnTo>
                  <a:pt x="142875" y="98227"/>
                </a:lnTo>
                <a:lnTo>
                  <a:pt x="151804" y="89297"/>
                </a:lnTo>
                <a:lnTo>
                  <a:pt x="160734" y="71438"/>
                </a:lnTo>
                <a:lnTo>
                  <a:pt x="160734" y="53579"/>
                </a:lnTo>
                <a:lnTo>
                  <a:pt x="169664" y="35719"/>
                </a:lnTo>
                <a:lnTo>
                  <a:pt x="160734" y="17860"/>
                </a:lnTo>
                <a:lnTo>
                  <a:pt x="151804" y="8930"/>
                </a:lnTo>
                <a:lnTo>
                  <a:pt x="142875" y="0"/>
                </a:lnTo>
                <a:lnTo>
                  <a:pt x="125015" y="0"/>
                </a:lnTo>
                <a:lnTo>
                  <a:pt x="98226" y="8930"/>
                </a:lnTo>
                <a:lnTo>
                  <a:pt x="71437" y="26789"/>
                </a:lnTo>
                <a:lnTo>
                  <a:pt x="53578" y="53579"/>
                </a:lnTo>
                <a:lnTo>
                  <a:pt x="26789" y="71438"/>
                </a:lnTo>
                <a:lnTo>
                  <a:pt x="8929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8777882" y="2544961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89297" y="0"/>
                </a:moveTo>
                <a:lnTo>
                  <a:pt x="80367" y="8930"/>
                </a:lnTo>
                <a:lnTo>
                  <a:pt x="71438" y="26789"/>
                </a:lnTo>
                <a:lnTo>
                  <a:pt x="62508" y="44648"/>
                </a:lnTo>
                <a:lnTo>
                  <a:pt x="44648" y="71437"/>
                </a:lnTo>
                <a:lnTo>
                  <a:pt x="17859" y="10715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8840390" y="2678906"/>
            <a:ext cx="89298" cy="107158"/>
          </a:xfrm>
          <a:custGeom>
            <a:avLst/>
            <a:gdLst/>
            <a:ahLst/>
            <a:cxnLst/>
            <a:rect l="0" t="0" r="0" b="0"/>
            <a:pathLst>
              <a:path w="89298" h="107158">
                <a:moveTo>
                  <a:pt x="8930" y="107157"/>
                </a:move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59" y="107157"/>
                </a:lnTo>
                <a:lnTo>
                  <a:pt x="26789" y="98227"/>
                </a:lnTo>
                <a:lnTo>
                  <a:pt x="44648" y="98227"/>
                </a:lnTo>
                <a:lnTo>
                  <a:pt x="53578" y="80367"/>
                </a:lnTo>
                <a:lnTo>
                  <a:pt x="62508" y="71438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6EB1-38D1-4BD0-9D72-4EE6FA04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9262-5156-4A28-9B83-3AA3A1597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CD763-FE25-4922-AA6B-B68B0ECD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607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7821E-9728-4774-81B2-10A20F13D369}"/>
              </a:ext>
            </a:extLst>
          </p:cNvPr>
          <p:cNvSpPr txBox="1"/>
          <p:nvPr/>
        </p:nvSpPr>
        <p:spPr>
          <a:xfrm>
            <a:off x="7856368" y="-53464"/>
            <a:ext cx="2575264" cy="20325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C4746-1987-41DD-908B-981926FA2119}"/>
              </a:ext>
            </a:extLst>
          </p:cNvPr>
          <p:cNvSpPr txBox="1"/>
          <p:nvPr/>
        </p:nvSpPr>
        <p:spPr>
          <a:xfrm>
            <a:off x="7856368" y="2225712"/>
            <a:ext cx="2575264" cy="20325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315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7616-45C8-4A0A-AE2F-E5B2016B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C246-D0AE-4327-8E4A-559A9386A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E100F-580A-48CE-867B-780FA950B203}"/>
              </a:ext>
            </a:extLst>
          </p:cNvPr>
          <p:cNvSpPr/>
          <p:nvPr/>
        </p:nvSpPr>
        <p:spPr>
          <a:xfrm>
            <a:off x="74489" y="1155827"/>
            <a:ext cx="8838692" cy="3291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2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8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hall</a:t>
            </a:r>
            <a:r>
              <a:rPr lang="en-GB" sz="2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enge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Which project would you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state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n-GB" sz="2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 Challenge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how the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have been determined for each project.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n-GB" sz="2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Turbo Challenge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extent to which investment appraisal is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i.e. not based on qualitative factors.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1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03" y="1167606"/>
            <a:ext cx="8529221" cy="5274137"/>
          </a:xfrm>
        </p:spPr>
        <p:txBody>
          <a:bodyPr/>
          <a:lstStyle/>
          <a:p>
            <a:r>
              <a:rPr lang="en-GB" sz="2000" dirty="0">
                <a:highlight>
                  <a:srgbClr val="FFFF00"/>
                </a:highlight>
              </a:rPr>
              <a:t>Criterion level: </a:t>
            </a:r>
            <a:r>
              <a:rPr lang="en-GB" sz="2000" dirty="0"/>
              <a:t>a yardstick set by directors to enable managers to judge whether investment ideas are worth pursuing (for example, ARR must be 15+ per cent or payback must be a maximum of twelve months).</a:t>
            </a:r>
          </a:p>
          <a:p>
            <a:r>
              <a:rPr lang="en-GB" sz="2000" dirty="0">
                <a:highlight>
                  <a:srgbClr val="FFFF00"/>
                </a:highlight>
              </a:rPr>
              <a:t>Cumulative cash: </a:t>
            </a:r>
            <a:r>
              <a:rPr lang="en-GB" sz="2000" dirty="0"/>
              <a:t>the build-up of cash over several time periods (for example, if cash flow is +£20,000 for three years in a row, cumulative cash in year 3 is +£60,000).</a:t>
            </a:r>
          </a:p>
          <a:p>
            <a:r>
              <a:rPr lang="en-GB" sz="2000" dirty="0">
                <a:highlight>
                  <a:srgbClr val="FFFF00"/>
                </a:highlight>
              </a:rPr>
              <a:t>Discounting:</a:t>
            </a:r>
            <a:r>
              <a:rPr lang="en-GB" sz="2000" dirty="0"/>
              <a:t> applying a discount factor to a money sum to take into account the opportunity cost of money over time.</a:t>
            </a:r>
          </a:p>
          <a:p>
            <a:r>
              <a:rPr lang="en-GB" sz="2000" dirty="0">
                <a:highlight>
                  <a:srgbClr val="FFFF00"/>
                </a:highlight>
              </a:rPr>
              <a:t>Present values: </a:t>
            </a:r>
            <a:r>
              <a:rPr lang="en-GB" sz="2000" dirty="0"/>
              <a:t>the discounting of future cash flows to make them comparable with today's cash. This takes into account the opportunity cost of waiting for the cash to arrive.</a:t>
            </a:r>
          </a:p>
          <a:p>
            <a:r>
              <a:rPr lang="en-GB" sz="2000" dirty="0">
                <a:highlight>
                  <a:srgbClr val="FFFF00"/>
                </a:highlight>
              </a:rPr>
              <a:t>Short-termism: </a:t>
            </a:r>
            <a:r>
              <a:rPr lang="en-GB" sz="2000" dirty="0"/>
              <a:t>making decisions on the basis of the immediate future and therefore ignoring the long-term future of the business.</a:t>
            </a:r>
          </a:p>
          <a:p>
            <a:r>
              <a:rPr lang="en-GB" sz="2000" dirty="0">
                <a:highlight>
                  <a:srgbClr val="FFFF00"/>
                </a:highlight>
              </a:rPr>
              <a:t>Tactical decisions: </a:t>
            </a:r>
            <a:r>
              <a:rPr lang="en-GB" sz="2000" dirty="0"/>
              <a:t>those that are day-to-day events and therefore do not require a lengthy decision-making process.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0859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18C2-29DD-49C6-98A7-855913B5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0B89D-237E-408F-A092-11CA92498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3" y="1145219"/>
            <a:ext cx="8644333" cy="46459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800" dirty="0"/>
              <a:t>Distinguish between quantitative and non-financial factors when carrying out an investment appraisal.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Why should forecasted cash-flow figures be treated with caution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Explain the purpose of discounting cash flows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Using only qualitative analysis, would you prefer £100 now or £105 in one year's time, at an interest rate of 10 per cent?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What qualitative issues might a firm take into account when deciding whether to invest in a new fleet of lorries? 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22141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AC7B1F-E040-4C32-8031-59BE3F54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59EAC2-A8A6-4713-A149-8A7128202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'Financial methods of assessing investment decisions are based on no more than educated guesses about future cash flows.’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Evaluate whether that invalidates the use of these techniques.(20 marks)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5125641" y="2303859"/>
            <a:ext cx="580430" cy="276822"/>
          </a:xfrm>
          <a:custGeom>
            <a:avLst/>
            <a:gdLst/>
            <a:ahLst/>
            <a:cxnLst/>
            <a:rect l="0" t="0" r="0" b="0"/>
            <a:pathLst>
              <a:path w="580430" h="276822">
                <a:moveTo>
                  <a:pt x="125015" y="98227"/>
                </a:moveTo>
                <a:lnTo>
                  <a:pt x="125015" y="98227"/>
                </a:lnTo>
                <a:lnTo>
                  <a:pt x="116086" y="107156"/>
                </a:lnTo>
                <a:lnTo>
                  <a:pt x="107156" y="125016"/>
                </a:lnTo>
                <a:lnTo>
                  <a:pt x="98226" y="142875"/>
                </a:lnTo>
                <a:lnTo>
                  <a:pt x="89297" y="169664"/>
                </a:lnTo>
                <a:lnTo>
                  <a:pt x="71437" y="187524"/>
                </a:lnTo>
                <a:lnTo>
                  <a:pt x="62507" y="214313"/>
                </a:lnTo>
                <a:lnTo>
                  <a:pt x="44648" y="232172"/>
                </a:lnTo>
                <a:lnTo>
                  <a:pt x="35718" y="241102"/>
                </a:lnTo>
                <a:lnTo>
                  <a:pt x="26789" y="258961"/>
                </a:lnTo>
                <a:lnTo>
                  <a:pt x="17859" y="267891"/>
                </a:lnTo>
                <a:lnTo>
                  <a:pt x="8929" y="276821"/>
                </a:lnTo>
                <a:lnTo>
                  <a:pt x="8929" y="276821"/>
                </a:lnTo>
                <a:lnTo>
                  <a:pt x="0" y="267891"/>
                </a:lnTo>
                <a:lnTo>
                  <a:pt x="8929" y="267891"/>
                </a:lnTo>
                <a:lnTo>
                  <a:pt x="8929" y="250032"/>
                </a:lnTo>
                <a:lnTo>
                  <a:pt x="17859" y="232172"/>
                </a:lnTo>
                <a:lnTo>
                  <a:pt x="26789" y="214313"/>
                </a:lnTo>
                <a:lnTo>
                  <a:pt x="35718" y="187524"/>
                </a:lnTo>
                <a:lnTo>
                  <a:pt x="53578" y="160735"/>
                </a:lnTo>
                <a:lnTo>
                  <a:pt x="62507" y="133945"/>
                </a:lnTo>
                <a:lnTo>
                  <a:pt x="80367" y="107156"/>
                </a:lnTo>
                <a:lnTo>
                  <a:pt x="107156" y="89297"/>
                </a:lnTo>
                <a:lnTo>
                  <a:pt x="116086" y="71438"/>
                </a:lnTo>
                <a:lnTo>
                  <a:pt x="133945" y="53578"/>
                </a:lnTo>
                <a:lnTo>
                  <a:pt x="151804" y="44649"/>
                </a:lnTo>
                <a:lnTo>
                  <a:pt x="160734" y="35719"/>
                </a:lnTo>
                <a:lnTo>
                  <a:pt x="169664" y="35719"/>
                </a:lnTo>
                <a:lnTo>
                  <a:pt x="178593" y="35719"/>
                </a:lnTo>
                <a:lnTo>
                  <a:pt x="196453" y="44649"/>
                </a:lnTo>
                <a:lnTo>
                  <a:pt x="205382" y="53578"/>
                </a:lnTo>
                <a:lnTo>
                  <a:pt x="223242" y="71438"/>
                </a:lnTo>
                <a:lnTo>
                  <a:pt x="241101" y="89297"/>
                </a:lnTo>
                <a:lnTo>
                  <a:pt x="250031" y="107156"/>
                </a:lnTo>
                <a:lnTo>
                  <a:pt x="258961" y="125016"/>
                </a:lnTo>
                <a:lnTo>
                  <a:pt x="267890" y="142875"/>
                </a:lnTo>
                <a:lnTo>
                  <a:pt x="276820" y="160735"/>
                </a:lnTo>
                <a:lnTo>
                  <a:pt x="276820" y="178594"/>
                </a:lnTo>
                <a:lnTo>
                  <a:pt x="285750" y="196454"/>
                </a:lnTo>
                <a:lnTo>
                  <a:pt x="303609" y="214313"/>
                </a:lnTo>
                <a:lnTo>
                  <a:pt x="312539" y="223243"/>
                </a:lnTo>
                <a:lnTo>
                  <a:pt x="330398" y="232172"/>
                </a:lnTo>
                <a:lnTo>
                  <a:pt x="339328" y="241102"/>
                </a:lnTo>
                <a:lnTo>
                  <a:pt x="357187" y="241102"/>
                </a:lnTo>
                <a:lnTo>
                  <a:pt x="375047" y="241102"/>
                </a:lnTo>
                <a:lnTo>
                  <a:pt x="392906" y="241102"/>
                </a:lnTo>
                <a:lnTo>
                  <a:pt x="410765" y="232172"/>
                </a:lnTo>
                <a:lnTo>
                  <a:pt x="437554" y="223243"/>
                </a:lnTo>
                <a:lnTo>
                  <a:pt x="455414" y="214313"/>
                </a:lnTo>
                <a:lnTo>
                  <a:pt x="473273" y="196454"/>
                </a:lnTo>
                <a:lnTo>
                  <a:pt x="491132" y="178594"/>
                </a:lnTo>
                <a:lnTo>
                  <a:pt x="500062" y="160735"/>
                </a:lnTo>
                <a:lnTo>
                  <a:pt x="517922" y="142875"/>
                </a:lnTo>
                <a:lnTo>
                  <a:pt x="535781" y="125016"/>
                </a:lnTo>
                <a:lnTo>
                  <a:pt x="544711" y="107156"/>
                </a:lnTo>
                <a:lnTo>
                  <a:pt x="553640" y="80367"/>
                </a:lnTo>
                <a:lnTo>
                  <a:pt x="553640" y="62508"/>
                </a:lnTo>
                <a:lnTo>
                  <a:pt x="562570" y="35719"/>
                </a:lnTo>
                <a:lnTo>
                  <a:pt x="571500" y="17860"/>
                </a:lnTo>
                <a:lnTo>
                  <a:pt x="571500" y="8930"/>
                </a:lnTo>
                <a:lnTo>
                  <a:pt x="580429" y="0"/>
                </a:lnTo>
                <a:lnTo>
                  <a:pt x="58042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786438" y="2357437"/>
            <a:ext cx="241102" cy="214314"/>
          </a:xfrm>
          <a:custGeom>
            <a:avLst/>
            <a:gdLst/>
            <a:ahLst/>
            <a:cxnLst/>
            <a:rect l="0" t="0" r="0" b="0"/>
            <a:pathLst>
              <a:path w="241102" h="214314">
                <a:moveTo>
                  <a:pt x="241101" y="8930"/>
                </a:moveTo>
                <a:lnTo>
                  <a:pt x="241101" y="8930"/>
                </a:lnTo>
                <a:lnTo>
                  <a:pt x="241101" y="8930"/>
                </a:lnTo>
                <a:lnTo>
                  <a:pt x="232171" y="0"/>
                </a:lnTo>
                <a:lnTo>
                  <a:pt x="214312" y="0"/>
                </a:lnTo>
                <a:lnTo>
                  <a:pt x="187523" y="0"/>
                </a:lnTo>
                <a:lnTo>
                  <a:pt x="160734" y="8930"/>
                </a:lnTo>
                <a:lnTo>
                  <a:pt x="125015" y="26789"/>
                </a:lnTo>
                <a:lnTo>
                  <a:pt x="89296" y="35719"/>
                </a:lnTo>
                <a:lnTo>
                  <a:pt x="62507" y="53578"/>
                </a:lnTo>
                <a:lnTo>
                  <a:pt x="35718" y="80367"/>
                </a:lnTo>
                <a:lnTo>
                  <a:pt x="17859" y="107157"/>
                </a:lnTo>
                <a:lnTo>
                  <a:pt x="8929" y="125016"/>
                </a:lnTo>
                <a:lnTo>
                  <a:pt x="0" y="142876"/>
                </a:lnTo>
                <a:lnTo>
                  <a:pt x="0" y="160735"/>
                </a:lnTo>
                <a:lnTo>
                  <a:pt x="17859" y="178594"/>
                </a:lnTo>
                <a:lnTo>
                  <a:pt x="35718" y="196454"/>
                </a:lnTo>
                <a:lnTo>
                  <a:pt x="71437" y="205383"/>
                </a:lnTo>
                <a:lnTo>
                  <a:pt x="89296" y="214313"/>
                </a:lnTo>
                <a:lnTo>
                  <a:pt x="107156" y="214313"/>
                </a:lnTo>
                <a:lnTo>
                  <a:pt x="107156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206133" y="2330648"/>
            <a:ext cx="35720" cy="214314"/>
          </a:xfrm>
          <a:custGeom>
            <a:avLst/>
            <a:gdLst/>
            <a:ahLst/>
            <a:cxnLst/>
            <a:rect l="0" t="0" r="0" b="0"/>
            <a:pathLst>
              <a:path w="35720" h="214314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17860"/>
                </a:lnTo>
                <a:lnTo>
                  <a:pt x="35719" y="26789"/>
                </a:lnTo>
                <a:lnTo>
                  <a:pt x="35719" y="53578"/>
                </a:lnTo>
                <a:lnTo>
                  <a:pt x="35719" y="80367"/>
                </a:lnTo>
                <a:lnTo>
                  <a:pt x="26789" y="107156"/>
                </a:lnTo>
                <a:lnTo>
                  <a:pt x="17859" y="133946"/>
                </a:lnTo>
                <a:lnTo>
                  <a:pt x="17859" y="160735"/>
                </a:lnTo>
                <a:lnTo>
                  <a:pt x="893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70414" y="2286000"/>
            <a:ext cx="285751" cy="53579"/>
          </a:xfrm>
          <a:custGeom>
            <a:avLst/>
            <a:gdLst/>
            <a:ahLst/>
            <a:cxnLst/>
            <a:rect l="0" t="0" r="0" b="0"/>
            <a:pathLst>
              <a:path w="285751" h="53579">
                <a:moveTo>
                  <a:pt x="0" y="53578"/>
                </a:moveTo>
                <a:lnTo>
                  <a:pt x="0" y="44648"/>
                </a:lnTo>
                <a:lnTo>
                  <a:pt x="8930" y="44648"/>
                </a:lnTo>
                <a:lnTo>
                  <a:pt x="26789" y="35719"/>
                </a:lnTo>
                <a:lnTo>
                  <a:pt x="62508" y="17859"/>
                </a:lnTo>
                <a:lnTo>
                  <a:pt x="116086" y="17859"/>
                </a:lnTo>
                <a:lnTo>
                  <a:pt x="160734" y="8929"/>
                </a:lnTo>
                <a:lnTo>
                  <a:pt x="214313" y="0"/>
                </a:lnTo>
                <a:lnTo>
                  <a:pt x="258961" y="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241852" y="2428875"/>
            <a:ext cx="160735" cy="8930"/>
          </a:xfrm>
          <a:custGeom>
            <a:avLst/>
            <a:gdLst/>
            <a:ahLst/>
            <a:cxnLst/>
            <a:rect l="0" t="0" r="0" b="0"/>
            <a:pathLst>
              <a:path w="160735" h="8930">
                <a:moveTo>
                  <a:pt x="0" y="8929"/>
                </a:move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26789" y="8929"/>
                </a:lnTo>
                <a:lnTo>
                  <a:pt x="53578" y="8929"/>
                </a:lnTo>
                <a:lnTo>
                  <a:pt x="98226" y="8929"/>
                </a:lnTo>
                <a:lnTo>
                  <a:pt x="13394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411016" y="2125265"/>
            <a:ext cx="1964532" cy="26790"/>
          </a:xfrm>
          <a:custGeom>
            <a:avLst/>
            <a:gdLst/>
            <a:ahLst/>
            <a:cxnLst/>
            <a:rect l="0" t="0" r="0" b="0"/>
            <a:pathLst>
              <a:path w="1964532" h="26790">
                <a:moveTo>
                  <a:pt x="0" y="17860"/>
                </a:move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60734" y="8930"/>
                </a:lnTo>
                <a:lnTo>
                  <a:pt x="187523" y="8930"/>
                </a:lnTo>
                <a:lnTo>
                  <a:pt x="223242" y="8930"/>
                </a:lnTo>
                <a:lnTo>
                  <a:pt x="258961" y="8930"/>
                </a:lnTo>
                <a:lnTo>
                  <a:pt x="294679" y="8930"/>
                </a:lnTo>
                <a:lnTo>
                  <a:pt x="330398" y="8930"/>
                </a:lnTo>
                <a:lnTo>
                  <a:pt x="375047" y="8930"/>
                </a:lnTo>
                <a:lnTo>
                  <a:pt x="410765" y="8930"/>
                </a:lnTo>
                <a:lnTo>
                  <a:pt x="455414" y="8930"/>
                </a:lnTo>
                <a:lnTo>
                  <a:pt x="491132" y="17860"/>
                </a:lnTo>
                <a:lnTo>
                  <a:pt x="535781" y="17860"/>
                </a:lnTo>
                <a:lnTo>
                  <a:pt x="580429" y="17860"/>
                </a:lnTo>
                <a:lnTo>
                  <a:pt x="616148" y="17860"/>
                </a:lnTo>
                <a:lnTo>
                  <a:pt x="660797" y="26789"/>
                </a:lnTo>
                <a:lnTo>
                  <a:pt x="705445" y="26789"/>
                </a:lnTo>
                <a:lnTo>
                  <a:pt x="750093" y="26789"/>
                </a:lnTo>
                <a:lnTo>
                  <a:pt x="785812" y="26789"/>
                </a:lnTo>
                <a:lnTo>
                  <a:pt x="830461" y="26789"/>
                </a:lnTo>
                <a:lnTo>
                  <a:pt x="875109" y="26789"/>
                </a:lnTo>
                <a:lnTo>
                  <a:pt x="919757" y="26789"/>
                </a:lnTo>
                <a:lnTo>
                  <a:pt x="964406" y="26789"/>
                </a:lnTo>
                <a:lnTo>
                  <a:pt x="1000125" y="26789"/>
                </a:lnTo>
                <a:lnTo>
                  <a:pt x="1044773" y="26789"/>
                </a:lnTo>
                <a:lnTo>
                  <a:pt x="1089422" y="26789"/>
                </a:lnTo>
                <a:lnTo>
                  <a:pt x="1125140" y="26789"/>
                </a:lnTo>
                <a:lnTo>
                  <a:pt x="1169789" y="26789"/>
                </a:lnTo>
                <a:lnTo>
                  <a:pt x="1205507" y="26789"/>
                </a:lnTo>
                <a:lnTo>
                  <a:pt x="1250156" y="26789"/>
                </a:lnTo>
                <a:lnTo>
                  <a:pt x="1285875" y="26789"/>
                </a:lnTo>
                <a:lnTo>
                  <a:pt x="1330523" y="26789"/>
                </a:lnTo>
                <a:lnTo>
                  <a:pt x="1366242" y="26789"/>
                </a:lnTo>
                <a:lnTo>
                  <a:pt x="1401961" y="17860"/>
                </a:lnTo>
                <a:lnTo>
                  <a:pt x="1446609" y="17860"/>
                </a:lnTo>
                <a:lnTo>
                  <a:pt x="1482328" y="17860"/>
                </a:lnTo>
                <a:lnTo>
                  <a:pt x="1518047" y="17860"/>
                </a:lnTo>
                <a:lnTo>
                  <a:pt x="1553765" y="17860"/>
                </a:lnTo>
                <a:lnTo>
                  <a:pt x="1598414" y="8930"/>
                </a:lnTo>
                <a:lnTo>
                  <a:pt x="1634132" y="8930"/>
                </a:lnTo>
                <a:lnTo>
                  <a:pt x="1669851" y="8930"/>
                </a:lnTo>
                <a:lnTo>
                  <a:pt x="1705570" y="8930"/>
                </a:lnTo>
                <a:lnTo>
                  <a:pt x="1750218" y="0"/>
                </a:lnTo>
                <a:lnTo>
                  <a:pt x="1785937" y="0"/>
                </a:lnTo>
                <a:lnTo>
                  <a:pt x="1830586" y="0"/>
                </a:lnTo>
                <a:lnTo>
                  <a:pt x="1857375" y="0"/>
                </a:lnTo>
                <a:lnTo>
                  <a:pt x="1893093" y="0"/>
                </a:lnTo>
                <a:lnTo>
                  <a:pt x="1919882" y="0"/>
                </a:lnTo>
                <a:lnTo>
                  <a:pt x="1937742" y="0"/>
                </a:lnTo>
                <a:lnTo>
                  <a:pt x="1955601" y="0"/>
                </a:lnTo>
                <a:lnTo>
                  <a:pt x="1964531" y="0"/>
                </a:lnTo>
                <a:lnTo>
                  <a:pt x="196453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661297" y="3634382"/>
            <a:ext cx="508993" cy="383978"/>
          </a:xfrm>
          <a:custGeom>
            <a:avLst/>
            <a:gdLst/>
            <a:ahLst/>
            <a:cxnLst/>
            <a:rect l="0" t="0" r="0" b="0"/>
            <a:pathLst>
              <a:path w="508993" h="383978">
                <a:moveTo>
                  <a:pt x="107156" y="160735"/>
                </a:moveTo>
                <a:lnTo>
                  <a:pt x="107156" y="160735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98226" y="187524"/>
                </a:lnTo>
                <a:lnTo>
                  <a:pt x="98226" y="205383"/>
                </a:lnTo>
                <a:lnTo>
                  <a:pt x="89297" y="223243"/>
                </a:lnTo>
                <a:lnTo>
                  <a:pt x="80367" y="241102"/>
                </a:lnTo>
                <a:lnTo>
                  <a:pt x="71437" y="267891"/>
                </a:lnTo>
                <a:lnTo>
                  <a:pt x="62508" y="285750"/>
                </a:lnTo>
                <a:lnTo>
                  <a:pt x="44648" y="312539"/>
                </a:lnTo>
                <a:lnTo>
                  <a:pt x="35719" y="330399"/>
                </a:lnTo>
                <a:lnTo>
                  <a:pt x="26789" y="348258"/>
                </a:lnTo>
                <a:lnTo>
                  <a:pt x="8930" y="366118"/>
                </a:lnTo>
                <a:lnTo>
                  <a:pt x="8930" y="375047"/>
                </a:lnTo>
                <a:lnTo>
                  <a:pt x="0" y="383977"/>
                </a:lnTo>
                <a:lnTo>
                  <a:pt x="0" y="383977"/>
                </a:lnTo>
                <a:lnTo>
                  <a:pt x="0" y="375047"/>
                </a:lnTo>
                <a:lnTo>
                  <a:pt x="0" y="366118"/>
                </a:lnTo>
                <a:lnTo>
                  <a:pt x="8930" y="348258"/>
                </a:lnTo>
                <a:lnTo>
                  <a:pt x="17859" y="321469"/>
                </a:lnTo>
                <a:lnTo>
                  <a:pt x="35719" y="294680"/>
                </a:lnTo>
                <a:lnTo>
                  <a:pt x="53578" y="267891"/>
                </a:lnTo>
                <a:lnTo>
                  <a:pt x="62508" y="232172"/>
                </a:lnTo>
                <a:lnTo>
                  <a:pt x="89297" y="196454"/>
                </a:lnTo>
                <a:lnTo>
                  <a:pt x="107156" y="160735"/>
                </a:lnTo>
                <a:lnTo>
                  <a:pt x="125016" y="125016"/>
                </a:lnTo>
                <a:lnTo>
                  <a:pt x="151805" y="98227"/>
                </a:lnTo>
                <a:lnTo>
                  <a:pt x="169664" y="62508"/>
                </a:lnTo>
                <a:lnTo>
                  <a:pt x="187523" y="44649"/>
                </a:lnTo>
                <a:lnTo>
                  <a:pt x="205383" y="26789"/>
                </a:lnTo>
                <a:lnTo>
                  <a:pt x="223242" y="8930"/>
                </a:lnTo>
                <a:lnTo>
                  <a:pt x="232172" y="8930"/>
                </a:lnTo>
                <a:lnTo>
                  <a:pt x="241101" y="0"/>
                </a:lnTo>
                <a:lnTo>
                  <a:pt x="241101" y="8930"/>
                </a:lnTo>
                <a:lnTo>
                  <a:pt x="250031" y="17860"/>
                </a:lnTo>
                <a:lnTo>
                  <a:pt x="250031" y="35719"/>
                </a:lnTo>
                <a:lnTo>
                  <a:pt x="258961" y="62508"/>
                </a:lnTo>
                <a:lnTo>
                  <a:pt x="267891" y="89297"/>
                </a:lnTo>
                <a:lnTo>
                  <a:pt x="276820" y="116086"/>
                </a:lnTo>
                <a:lnTo>
                  <a:pt x="285750" y="151805"/>
                </a:lnTo>
                <a:lnTo>
                  <a:pt x="294680" y="178594"/>
                </a:lnTo>
                <a:lnTo>
                  <a:pt x="303609" y="196454"/>
                </a:lnTo>
                <a:lnTo>
                  <a:pt x="312539" y="223243"/>
                </a:lnTo>
                <a:lnTo>
                  <a:pt x="321469" y="241102"/>
                </a:lnTo>
                <a:lnTo>
                  <a:pt x="321469" y="250032"/>
                </a:lnTo>
                <a:lnTo>
                  <a:pt x="330398" y="258961"/>
                </a:lnTo>
                <a:lnTo>
                  <a:pt x="339328" y="267891"/>
                </a:lnTo>
                <a:lnTo>
                  <a:pt x="348258" y="276821"/>
                </a:lnTo>
                <a:lnTo>
                  <a:pt x="357187" y="276821"/>
                </a:lnTo>
                <a:lnTo>
                  <a:pt x="375047" y="267891"/>
                </a:lnTo>
                <a:lnTo>
                  <a:pt x="383976" y="267891"/>
                </a:lnTo>
                <a:lnTo>
                  <a:pt x="401836" y="250032"/>
                </a:lnTo>
                <a:lnTo>
                  <a:pt x="410766" y="241102"/>
                </a:lnTo>
                <a:lnTo>
                  <a:pt x="428625" y="223243"/>
                </a:lnTo>
                <a:lnTo>
                  <a:pt x="437555" y="196454"/>
                </a:lnTo>
                <a:lnTo>
                  <a:pt x="455414" y="169664"/>
                </a:lnTo>
                <a:lnTo>
                  <a:pt x="464344" y="133946"/>
                </a:lnTo>
                <a:lnTo>
                  <a:pt x="473273" y="107157"/>
                </a:lnTo>
                <a:lnTo>
                  <a:pt x="491133" y="80368"/>
                </a:lnTo>
                <a:lnTo>
                  <a:pt x="491133" y="53579"/>
                </a:lnTo>
                <a:lnTo>
                  <a:pt x="500062" y="35719"/>
                </a:lnTo>
                <a:lnTo>
                  <a:pt x="508992" y="26789"/>
                </a:lnTo>
                <a:lnTo>
                  <a:pt x="508992" y="17860"/>
                </a:lnTo>
                <a:lnTo>
                  <a:pt x="508992" y="8930"/>
                </a:lnTo>
                <a:lnTo>
                  <a:pt x="508992" y="8930"/>
                </a:lnTo>
                <a:lnTo>
                  <a:pt x="508992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143500" y="3839765"/>
            <a:ext cx="35720" cy="187525"/>
          </a:xfrm>
          <a:custGeom>
            <a:avLst/>
            <a:gdLst/>
            <a:ahLst/>
            <a:cxnLst/>
            <a:rect l="0" t="0" r="0" b="0"/>
            <a:pathLst>
              <a:path w="35720" h="187525">
                <a:moveTo>
                  <a:pt x="1785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35719" y="98227"/>
                </a:lnTo>
                <a:lnTo>
                  <a:pt x="35719" y="116086"/>
                </a:lnTo>
                <a:lnTo>
                  <a:pt x="26789" y="133946"/>
                </a:lnTo>
                <a:lnTo>
                  <a:pt x="2678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223867" y="3670101"/>
            <a:ext cx="294681" cy="187525"/>
          </a:xfrm>
          <a:custGeom>
            <a:avLst/>
            <a:gdLst/>
            <a:ahLst/>
            <a:cxnLst/>
            <a:rect l="0" t="0" r="0" b="0"/>
            <a:pathLst>
              <a:path w="294681" h="187525">
                <a:moveTo>
                  <a:pt x="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35719"/>
                </a:lnTo>
                <a:lnTo>
                  <a:pt x="26789" y="26789"/>
                </a:lnTo>
                <a:lnTo>
                  <a:pt x="53578" y="8930"/>
                </a:lnTo>
                <a:lnTo>
                  <a:pt x="89297" y="0"/>
                </a:lnTo>
                <a:lnTo>
                  <a:pt x="125016" y="0"/>
                </a:lnTo>
                <a:lnTo>
                  <a:pt x="169664" y="0"/>
                </a:lnTo>
                <a:lnTo>
                  <a:pt x="214313" y="8930"/>
                </a:lnTo>
                <a:lnTo>
                  <a:pt x="241102" y="17860"/>
                </a:lnTo>
                <a:lnTo>
                  <a:pt x="267891" y="35719"/>
                </a:lnTo>
                <a:lnTo>
                  <a:pt x="285750" y="53578"/>
                </a:lnTo>
                <a:lnTo>
                  <a:pt x="294680" y="71438"/>
                </a:lnTo>
                <a:lnTo>
                  <a:pt x="294680" y="98227"/>
                </a:lnTo>
                <a:lnTo>
                  <a:pt x="285750" y="116086"/>
                </a:lnTo>
                <a:lnTo>
                  <a:pt x="267891" y="133945"/>
                </a:lnTo>
                <a:lnTo>
                  <a:pt x="250031" y="151805"/>
                </a:lnTo>
                <a:lnTo>
                  <a:pt x="232172" y="160735"/>
                </a:lnTo>
                <a:lnTo>
                  <a:pt x="205383" y="178594"/>
                </a:lnTo>
                <a:lnTo>
                  <a:pt x="169664" y="187524"/>
                </a:lnTo>
                <a:lnTo>
                  <a:pt x="142875" y="187524"/>
                </a:lnTo>
                <a:lnTo>
                  <a:pt x="107156" y="187524"/>
                </a:lnTo>
                <a:lnTo>
                  <a:pt x="80367" y="187524"/>
                </a:lnTo>
                <a:lnTo>
                  <a:pt x="53578" y="187524"/>
                </a:lnTo>
                <a:lnTo>
                  <a:pt x="35719" y="187524"/>
                </a:lnTo>
                <a:lnTo>
                  <a:pt x="26789" y="187524"/>
                </a:lnTo>
                <a:lnTo>
                  <a:pt x="26789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607844" y="3732609"/>
            <a:ext cx="437555" cy="258962"/>
          </a:xfrm>
          <a:custGeom>
            <a:avLst/>
            <a:gdLst/>
            <a:ahLst/>
            <a:cxnLst/>
            <a:rect l="0" t="0" r="0" b="0"/>
            <a:pathLst>
              <a:path w="437555" h="258962">
                <a:moveTo>
                  <a:pt x="0" y="26789"/>
                </a:moveTo>
                <a:lnTo>
                  <a:pt x="0" y="3571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98227"/>
                </a:lnTo>
                <a:lnTo>
                  <a:pt x="17859" y="125016"/>
                </a:lnTo>
                <a:lnTo>
                  <a:pt x="26789" y="142875"/>
                </a:lnTo>
                <a:lnTo>
                  <a:pt x="35719" y="169664"/>
                </a:lnTo>
                <a:lnTo>
                  <a:pt x="44648" y="187523"/>
                </a:lnTo>
                <a:lnTo>
                  <a:pt x="62508" y="205383"/>
                </a:lnTo>
                <a:lnTo>
                  <a:pt x="80367" y="232172"/>
                </a:lnTo>
                <a:lnTo>
                  <a:pt x="98226" y="241102"/>
                </a:lnTo>
                <a:lnTo>
                  <a:pt x="125015" y="250031"/>
                </a:lnTo>
                <a:lnTo>
                  <a:pt x="142875" y="258961"/>
                </a:lnTo>
                <a:lnTo>
                  <a:pt x="169664" y="250031"/>
                </a:lnTo>
                <a:lnTo>
                  <a:pt x="196453" y="241102"/>
                </a:lnTo>
                <a:lnTo>
                  <a:pt x="214312" y="232172"/>
                </a:lnTo>
                <a:lnTo>
                  <a:pt x="241101" y="214312"/>
                </a:lnTo>
                <a:lnTo>
                  <a:pt x="267890" y="187523"/>
                </a:lnTo>
                <a:lnTo>
                  <a:pt x="294679" y="169664"/>
                </a:lnTo>
                <a:lnTo>
                  <a:pt x="321469" y="142875"/>
                </a:lnTo>
                <a:lnTo>
                  <a:pt x="339328" y="107156"/>
                </a:lnTo>
                <a:lnTo>
                  <a:pt x="366117" y="80367"/>
                </a:lnTo>
                <a:lnTo>
                  <a:pt x="392906" y="53578"/>
                </a:lnTo>
                <a:lnTo>
                  <a:pt x="410765" y="26789"/>
                </a:lnTo>
                <a:lnTo>
                  <a:pt x="428625" y="8930"/>
                </a:lnTo>
                <a:lnTo>
                  <a:pt x="437554" y="0"/>
                </a:lnTo>
                <a:lnTo>
                  <a:pt x="43755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161484" y="3982640"/>
            <a:ext cx="241103" cy="8931"/>
          </a:xfrm>
          <a:custGeom>
            <a:avLst/>
            <a:gdLst/>
            <a:ahLst/>
            <a:cxnLst/>
            <a:rect l="0" t="0" r="0" b="0"/>
            <a:pathLst>
              <a:path w="241103" h="8931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0"/>
                </a:lnTo>
                <a:lnTo>
                  <a:pt x="98227" y="0"/>
                </a:lnTo>
                <a:lnTo>
                  <a:pt x="125016" y="8930"/>
                </a:lnTo>
                <a:lnTo>
                  <a:pt x="151805" y="8930"/>
                </a:lnTo>
                <a:lnTo>
                  <a:pt x="187524" y="8930"/>
                </a:lnTo>
                <a:lnTo>
                  <a:pt x="205383" y="8930"/>
                </a:lnTo>
                <a:lnTo>
                  <a:pt x="223243" y="8930"/>
                </a:lnTo>
                <a:lnTo>
                  <a:pt x="241102" y="8930"/>
                </a:lnTo>
                <a:lnTo>
                  <a:pt x="241102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670477" y="3723679"/>
            <a:ext cx="71438" cy="366118"/>
          </a:xfrm>
          <a:custGeom>
            <a:avLst/>
            <a:gdLst/>
            <a:ahLst/>
            <a:cxnLst/>
            <a:rect l="0" t="0" r="0" b="0"/>
            <a:pathLst>
              <a:path w="71438" h="36611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17860"/>
                </a:lnTo>
                <a:lnTo>
                  <a:pt x="71437" y="35719"/>
                </a:lnTo>
                <a:lnTo>
                  <a:pt x="71437" y="62508"/>
                </a:lnTo>
                <a:lnTo>
                  <a:pt x="71437" y="98227"/>
                </a:lnTo>
                <a:lnTo>
                  <a:pt x="71437" y="133946"/>
                </a:lnTo>
                <a:lnTo>
                  <a:pt x="62507" y="169664"/>
                </a:lnTo>
                <a:lnTo>
                  <a:pt x="53578" y="205383"/>
                </a:lnTo>
                <a:lnTo>
                  <a:pt x="44648" y="241102"/>
                </a:lnTo>
                <a:lnTo>
                  <a:pt x="35718" y="276821"/>
                </a:lnTo>
                <a:lnTo>
                  <a:pt x="26789" y="312539"/>
                </a:lnTo>
                <a:lnTo>
                  <a:pt x="17859" y="339328"/>
                </a:lnTo>
                <a:lnTo>
                  <a:pt x="8929" y="357188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554391" y="3902273"/>
            <a:ext cx="625079" cy="169665"/>
          </a:xfrm>
          <a:custGeom>
            <a:avLst/>
            <a:gdLst/>
            <a:ahLst/>
            <a:cxnLst/>
            <a:rect l="0" t="0" r="0" b="0"/>
            <a:pathLst>
              <a:path w="625079" h="169665">
                <a:moveTo>
                  <a:pt x="0" y="35719"/>
                </a:moveTo>
                <a:lnTo>
                  <a:pt x="0" y="35719"/>
                </a:lnTo>
                <a:lnTo>
                  <a:pt x="17859" y="35719"/>
                </a:lnTo>
                <a:lnTo>
                  <a:pt x="35718" y="35719"/>
                </a:lnTo>
                <a:lnTo>
                  <a:pt x="62507" y="35719"/>
                </a:lnTo>
                <a:lnTo>
                  <a:pt x="98226" y="35719"/>
                </a:lnTo>
                <a:lnTo>
                  <a:pt x="133945" y="35719"/>
                </a:lnTo>
                <a:lnTo>
                  <a:pt x="169664" y="26789"/>
                </a:lnTo>
                <a:lnTo>
                  <a:pt x="196453" y="17859"/>
                </a:lnTo>
                <a:lnTo>
                  <a:pt x="223242" y="8930"/>
                </a:lnTo>
                <a:lnTo>
                  <a:pt x="250031" y="0"/>
                </a:lnTo>
                <a:lnTo>
                  <a:pt x="276820" y="0"/>
                </a:lnTo>
                <a:lnTo>
                  <a:pt x="285750" y="0"/>
                </a:lnTo>
                <a:lnTo>
                  <a:pt x="294679" y="8930"/>
                </a:lnTo>
                <a:lnTo>
                  <a:pt x="294679" y="17859"/>
                </a:lnTo>
                <a:lnTo>
                  <a:pt x="294679" y="35719"/>
                </a:lnTo>
                <a:lnTo>
                  <a:pt x="294679" y="62508"/>
                </a:lnTo>
                <a:lnTo>
                  <a:pt x="294679" y="80367"/>
                </a:lnTo>
                <a:lnTo>
                  <a:pt x="285750" y="107156"/>
                </a:lnTo>
                <a:lnTo>
                  <a:pt x="267890" y="125016"/>
                </a:lnTo>
                <a:lnTo>
                  <a:pt x="258961" y="142875"/>
                </a:lnTo>
                <a:lnTo>
                  <a:pt x="258961" y="160734"/>
                </a:lnTo>
                <a:lnTo>
                  <a:pt x="250031" y="169664"/>
                </a:lnTo>
                <a:lnTo>
                  <a:pt x="250031" y="169664"/>
                </a:lnTo>
                <a:lnTo>
                  <a:pt x="250031" y="169664"/>
                </a:lnTo>
                <a:lnTo>
                  <a:pt x="250031" y="169664"/>
                </a:lnTo>
                <a:lnTo>
                  <a:pt x="250031" y="160734"/>
                </a:lnTo>
                <a:lnTo>
                  <a:pt x="258961" y="142875"/>
                </a:lnTo>
                <a:lnTo>
                  <a:pt x="267890" y="125016"/>
                </a:lnTo>
                <a:lnTo>
                  <a:pt x="276820" y="98227"/>
                </a:lnTo>
                <a:lnTo>
                  <a:pt x="294679" y="71438"/>
                </a:lnTo>
                <a:lnTo>
                  <a:pt x="312539" y="44648"/>
                </a:lnTo>
                <a:lnTo>
                  <a:pt x="339328" y="26789"/>
                </a:lnTo>
                <a:lnTo>
                  <a:pt x="357187" y="8930"/>
                </a:lnTo>
                <a:lnTo>
                  <a:pt x="383976" y="0"/>
                </a:lnTo>
                <a:lnTo>
                  <a:pt x="401836" y="0"/>
                </a:lnTo>
                <a:lnTo>
                  <a:pt x="419695" y="0"/>
                </a:lnTo>
                <a:lnTo>
                  <a:pt x="437554" y="8930"/>
                </a:lnTo>
                <a:lnTo>
                  <a:pt x="446484" y="26789"/>
                </a:lnTo>
                <a:lnTo>
                  <a:pt x="455414" y="44648"/>
                </a:lnTo>
                <a:lnTo>
                  <a:pt x="455414" y="62508"/>
                </a:lnTo>
                <a:lnTo>
                  <a:pt x="455414" y="80367"/>
                </a:lnTo>
                <a:lnTo>
                  <a:pt x="455414" y="107156"/>
                </a:lnTo>
                <a:lnTo>
                  <a:pt x="455414" y="125016"/>
                </a:lnTo>
                <a:lnTo>
                  <a:pt x="455414" y="133945"/>
                </a:lnTo>
                <a:lnTo>
                  <a:pt x="455414" y="142875"/>
                </a:lnTo>
                <a:lnTo>
                  <a:pt x="455414" y="151805"/>
                </a:lnTo>
                <a:lnTo>
                  <a:pt x="455414" y="151805"/>
                </a:lnTo>
                <a:lnTo>
                  <a:pt x="455414" y="142875"/>
                </a:lnTo>
                <a:lnTo>
                  <a:pt x="455414" y="142875"/>
                </a:lnTo>
                <a:lnTo>
                  <a:pt x="464343" y="125016"/>
                </a:lnTo>
                <a:lnTo>
                  <a:pt x="473273" y="98227"/>
                </a:lnTo>
                <a:lnTo>
                  <a:pt x="491132" y="80367"/>
                </a:lnTo>
                <a:lnTo>
                  <a:pt x="500062" y="62508"/>
                </a:lnTo>
                <a:lnTo>
                  <a:pt x="517922" y="44648"/>
                </a:lnTo>
                <a:lnTo>
                  <a:pt x="535781" y="35719"/>
                </a:lnTo>
                <a:lnTo>
                  <a:pt x="544711" y="35719"/>
                </a:lnTo>
                <a:lnTo>
                  <a:pt x="562570" y="35719"/>
                </a:lnTo>
                <a:lnTo>
                  <a:pt x="571500" y="35719"/>
                </a:lnTo>
                <a:lnTo>
                  <a:pt x="580429" y="44648"/>
                </a:lnTo>
                <a:lnTo>
                  <a:pt x="598289" y="53578"/>
                </a:lnTo>
                <a:lnTo>
                  <a:pt x="607218" y="71438"/>
                </a:lnTo>
                <a:lnTo>
                  <a:pt x="616148" y="89297"/>
                </a:lnTo>
                <a:lnTo>
                  <a:pt x="616148" y="107156"/>
                </a:lnTo>
                <a:lnTo>
                  <a:pt x="625078" y="125016"/>
                </a:lnTo>
                <a:lnTo>
                  <a:pt x="625078" y="142875"/>
                </a:lnTo>
                <a:lnTo>
                  <a:pt x="625078" y="160734"/>
                </a:lnTo>
                <a:lnTo>
                  <a:pt x="625078" y="169664"/>
                </a:lnTo>
                <a:lnTo>
                  <a:pt x="625078" y="169664"/>
                </a:lnTo>
                <a:lnTo>
                  <a:pt x="625078" y="169664"/>
                </a:lnTo>
                <a:lnTo>
                  <a:pt x="625078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295555" y="3920132"/>
            <a:ext cx="53579" cy="178595"/>
          </a:xfrm>
          <a:custGeom>
            <a:avLst/>
            <a:gdLst/>
            <a:ahLst/>
            <a:cxnLst/>
            <a:rect l="0" t="0" r="0" b="0"/>
            <a:pathLst>
              <a:path w="53579" h="178595">
                <a:moveTo>
                  <a:pt x="53578" y="0"/>
                </a:moveTo>
                <a:lnTo>
                  <a:pt x="53578" y="8930"/>
                </a:lnTo>
                <a:lnTo>
                  <a:pt x="53578" y="17860"/>
                </a:lnTo>
                <a:lnTo>
                  <a:pt x="44648" y="35719"/>
                </a:lnTo>
                <a:lnTo>
                  <a:pt x="35718" y="62508"/>
                </a:lnTo>
                <a:lnTo>
                  <a:pt x="26789" y="89297"/>
                </a:lnTo>
                <a:lnTo>
                  <a:pt x="17859" y="116086"/>
                </a:lnTo>
                <a:lnTo>
                  <a:pt x="8929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375922" y="3911203"/>
            <a:ext cx="258962" cy="223243"/>
          </a:xfrm>
          <a:custGeom>
            <a:avLst/>
            <a:gdLst/>
            <a:ahLst/>
            <a:cxnLst/>
            <a:rect l="0" t="0" r="0" b="0"/>
            <a:pathLst>
              <a:path w="258962" h="223243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51804"/>
                </a:lnTo>
                <a:lnTo>
                  <a:pt x="26789" y="169664"/>
                </a:lnTo>
                <a:lnTo>
                  <a:pt x="17859" y="178593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87523"/>
                </a:lnTo>
                <a:lnTo>
                  <a:pt x="26789" y="187523"/>
                </a:lnTo>
                <a:lnTo>
                  <a:pt x="26789" y="178593"/>
                </a:lnTo>
                <a:lnTo>
                  <a:pt x="35719" y="160734"/>
                </a:lnTo>
                <a:lnTo>
                  <a:pt x="53578" y="133945"/>
                </a:lnTo>
                <a:lnTo>
                  <a:pt x="71437" y="107156"/>
                </a:lnTo>
                <a:lnTo>
                  <a:pt x="98226" y="80367"/>
                </a:lnTo>
                <a:lnTo>
                  <a:pt x="125016" y="62508"/>
                </a:lnTo>
                <a:lnTo>
                  <a:pt x="151805" y="44648"/>
                </a:lnTo>
                <a:lnTo>
                  <a:pt x="178594" y="35718"/>
                </a:lnTo>
                <a:lnTo>
                  <a:pt x="196453" y="26789"/>
                </a:lnTo>
                <a:lnTo>
                  <a:pt x="214312" y="26789"/>
                </a:lnTo>
                <a:lnTo>
                  <a:pt x="232172" y="35718"/>
                </a:lnTo>
                <a:lnTo>
                  <a:pt x="241101" y="44648"/>
                </a:lnTo>
                <a:lnTo>
                  <a:pt x="250031" y="62508"/>
                </a:lnTo>
                <a:lnTo>
                  <a:pt x="258961" y="89297"/>
                </a:lnTo>
                <a:lnTo>
                  <a:pt x="258961" y="116086"/>
                </a:lnTo>
                <a:lnTo>
                  <a:pt x="258961" y="151804"/>
                </a:lnTo>
                <a:lnTo>
                  <a:pt x="258961" y="169664"/>
                </a:lnTo>
                <a:lnTo>
                  <a:pt x="258961" y="196453"/>
                </a:lnTo>
                <a:lnTo>
                  <a:pt x="258961" y="214312"/>
                </a:lnTo>
                <a:lnTo>
                  <a:pt x="258961" y="223242"/>
                </a:lnTo>
                <a:lnTo>
                  <a:pt x="258961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679531" y="3946921"/>
            <a:ext cx="232173" cy="401837"/>
          </a:xfrm>
          <a:custGeom>
            <a:avLst/>
            <a:gdLst/>
            <a:ahLst/>
            <a:cxnLst/>
            <a:rect l="0" t="0" r="0" b="0"/>
            <a:pathLst>
              <a:path w="232173" h="401837">
                <a:moveTo>
                  <a:pt x="116086" y="71438"/>
                </a:moveTo>
                <a:lnTo>
                  <a:pt x="116086" y="62508"/>
                </a:lnTo>
                <a:lnTo>
                  <a:pt x="125016" y="53579"/>
                </a:lnTo>
                <a:lnTo>
                  <a:pt x="133946" y="35719"/>
                </a:lnTo>
                <a:lnTo>
                  <a:pt x="133946" y="17860"/>
                </a:lnTo>
                <a:lnTo>
                  <a:pt x="133946" y="8930"/>
                </a:lnTo>
                <a:lnTo>
                  <a:pt x="125016" y="0"/>
                </a:lnTo>
                <a:lnTo>
                  <a:pt x="107157" y="0"/>
                </a:lnTo>
                <a:lnTo>
                  <a:pt x="89297" y="8930"/>
                </a:lnTo>
                <a:lnTo>
                  <a:pt x="71438" y="17860"/>
                </a:lnTo>
                <a:lnTo>
                  <a:pt x="53578" y="26790"/>
                </a:lnTo>
                <a:lnTo>
                  <a:pt x="35719" y="53579"/>
                </a:lnTo>
                <a:lnTo>
                  <a:pt x="26789" y="71438"/>
                </a:lnTo>
                <a:lnTo>
                  <a:pt x="35719" y="89297"/>
                </a:lnTo>
                <a:lnTo>
                  <a:pt x="44649" y="107157"/>
                </a:lnTo>
                <a:lnTo>
                  <a:pt x="62508" y="125016"/>
                </a:lnTo>
                <a:lnTo>
                  <a:pt x="89297" y="133946"/>
                </a:lnTo>
                <a:lnTo>
                  <a:pt x="116086" y="142875"/>
                </a:lnTo>
                <a:lnTo>
                  <a:pt x="151805" y="151805"/>
                </a:lnTo>
                <a:lnTo>
                  <a:pt x="178594" y="151805"/>
                </a:lnTo>
                <a:lnTo>
                  <a:pt x="205383" y="160735"/>
                </a:lnTo>
                <a:lnTo>
                  <a:pt x="223242" y="169665"/>
                </a:lnTo>
                <a:lnTo>
                  <a:pt x="232172" y="178594"/>
                </a:lnTo>
                <a:lnTo>
                  <a:pt x="232172" y="196454"/>
                </a:lnTo>
                <a:lnTo>
                  <a:pt x="223242" y="214313"/>
                </a:lnTo>
                <a:lnTo>
                  <a:pt x="214313" y="241102"/>
                </a:lnTo>
                <a:lnTo>
                  <a:pt x="196453" y="267891"/>
                </a:lnTo>
                <a:lnTo>
                  <a:pt x="169664" y="294680"/>
                </a:lnTo>
                <a:lnTo>
                  <a:pt x="142875" y="321469"/>
                </a:lnTo>
                <a:lnTo>
                  <a:pt x="125016" y="348258"/>
                </a:lnTo>
                <a:lnTo>
                  <a:pt x="98227" y="366118"/>
                </a:lnTo>
                <a:lnTo>
                  <a:pt x="80367" y="383977"/>
                </a:lnTo>
                <a:lnTo>
                  <a:pt x="62508" y="392907"/>
                </a:lnTo>
                <a:lnTo>
                  <a:pt x="53578" y="401836"/>
                </a:lnTo>
                <a:lnTo>
                  <a:pt x="44649" y="392907"/>
                </a:lnTo>
                <a:lnTo>
                  <a:pt x="26789" y="392907"/>
                </a:lnTo>
                <a:lnTo>
                  <a:pt x="17860" y="375047"/>
                </a:lnTo>
                <a:lnTo>
                  <a:pt x="8930" y="348258"/>
                </a:lnTo>
                <a:lnTo>
                  <a:pt x="8930" y="321469"/>
                </a:lnTo>
                <a:lnTo>
                  <a:pt x="0" y="30361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983141" y="3937992"/>
            <a:ext cx="250031" cy="250032"/>
          </a:xfrm>
          <a:custGeom>
            <a:avLst/>
            <a:gdLst/>
            <a:ahLst/>
            <a:cxnLst/>
            <a:rect l="0" t="0" r="0" b="0"/>
            <a:pathLst>
              <a:path w="250031" h="250032">
                <a:moveTo>
                  <a:pt x="80367" y="53578"/>
                </a:moveTo>
                <a:lnTo>
                  <a:pt x="89297" y="53578"/>
                </a:lnTo>
                <a:lnTo>
                  <a:pt x="98226" y="44648"/>
                </a:lnTo>
                <a:lnTo>
                  <a:pt x="116086" y="44648"/>
                </a:lnTo>
                <a:lnTo>
                  <a:pt x="133945" y="3571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25015" y="8929"/>
                </a:lnTo>
                <a:lnTo>
                  <a:pt x="107156" y="0"/>
                </a:lnTo>
                <a:lnTo>
                  <a:pt x="80367" y="0"/>
                </a:lnTo>
                <a:lnTo>
                  <a:pt x="62507" y="8929"/>
                </a:lnTo>
                <a:lnTo>
                  <a:pt x="44648" y="17859"/>
                </a:lnTo>
                <a:lnTo>
                  <a:pt x="35718" y="26789"/>
                </a:lnTo>
                <a:lnTo>
                  <a:pt x="44648" y="44648"/>
                </a:lnTo>
                <a:lnTo>
                  <a:pt x="53578" y="62508"/>
                </a:lnTo>
                <a:lnTo>
                  <a:pt x="80367" y="80367"/>
                </a:lnTo>
                <a:lnTo>
                  <a:pt x="107156" y="107156"/>
                </a:lnTo>
                <a:lnTo>
                  <a:pt x="142875" y="125015"/>
                </a:lnTo>
                <a:lnTo>
                  <a:pt x="178593" y="151804"/>
                </a:lnTo>
                <a:lnTo>
                  <a:pt x="214311" y="169664"/>
                </a:lnTo>
                <a:lnTo>
                  <a:pt x="232171" y="187523"/>
                </a:lnTo>
                <a:lnTo>
                  <a:pt x="250030" y="196453"/>
                </a:lnTo>
                <a:lnTo>
                  <a:pt x="250030" y="214312"/>
                </a:lnTo>
                <a:lnTo>
                  <a:pt x="241100" y="223242"/>
                </a:lnTo>
                <a:lnTo>
                  <a:pt x="223241" y="232172"/>
                </a:lnTo>
                <a:lnTo>
                  <a:pt x="196453" y="241101"/>
                </a:lnTo>
                <a:lnTo>
                  <a:pt x="160734" y="250031"/>
                </a:lnTo>
                <a:lnTo>
                  <a:pt x="133945" y="250031"/>
                </a:lnTo>
                <a:lnTo>
                  <a:pt x="89297" y="250031"/>
                </a:lnTo>
                <a:lnTo>
                  <a:pt x="62507" y="250031"/>
                </a:lnTo>
                <a:lnTo>
                  <a:pt x="26789" y="25003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840266" y="383083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000750" y="4402336"/>
            <a:ext cx="339329" cy="178594"/>
          </a:xfrm>
          <a:custGeom>
            <a:avLst/>
            <a:gdLst/>
            <a:ahLst/>
            <a:cxnLst/>
            <a:rect l="0" t="0" r="0" b="0"/>
            <a:pathLst>
              <a:path w="339329" h="178594">
                <a:moveTo>
                  <a:pt x="0" y="0"/>
                </a:moveTo>
                <a:lnTo>
                  <a:pt x="0" y="8929"/>
                </a:lnTo>
                <a:lnTo>
                  <a:pt x="8930" y="17859"/>
                </a:lnTo>
                <a:lnTo>
                  <a:pt x="26789" y="26789"/>
                </a:lnTo>
                <a:lnTo>
                  <a:pt x="44648" y="44648"/>
                </a:lnTo>
                <a:lnTo>
                  <a:pt x="80367" y="71437"/>
                </a:lnTo>
                <a:lnTo>
                  <a:pt x="116086" y="98226"/>
                </a:lnTo>
                <a:lnTo>
                  <a:pt x="151805" y="116085"/>
                </a:lnTo>
                <a:lnTo>
                  <a:pt x="196453" y="133945"/>
                </a:lnTo>
                <a:lnTo>
                  <a:pt x="241102" y="151804"/>
                </a:lnTo>
                <a:lnTo>
                  <a:pt x="276820" y="160734"/>
                </a:lnTo>
                <a:lnTo>
                  <a:pt x="303609" y="169664"/>
                </a:lnTo>
                <a:lnTo>
                  <a:pt x="330398" y="178593"/>
                </a:lnTo>
                <a:lnTo>
                  <a:pt x="339328" y="178593"/>
                </a:lnTo>
                <a:lnTo>
                  <a:pt x="339328" y="1785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500813" y="4500562"/>
            <a:ext cx="348258" cy="232173"/>
          </a:xfrm>
          <a:custGeom>
            <a:avLst/>
            <a:gdLst/>
            <a:ahLst/>
            <a:cxnLst/>
            <a:rect l="0" t="0" r="0" b="0"/>
            <a:pathLst>
              <a:path w="348258" h="232173">
                <a:moveTo>
                  <a:pt x="133945" y="71438"/>
                </a:moveTo>
                <a:lnTo>
                  <a:pt x="133945" y="71438"/>
                </a:lnTo>
                <a:lnTo>
                  <a:pt x="125015" y="80367"/>
                </a:lnTo>
                <a:lnTo>
                  <a:pt x="125015" y="98227"/>
                </a:lnTo>
                <a:lnTo>
                  <a:pt x="107156" y="125016"/>
                </a:lnTo>
                <a:lnTo>
                  <a:pt x="98226" y="142875"/>
                </a:lnTo>
                <a:lnTo>
                  <a:pt x="71437" y="169664"/>
                </a:lnTo>
                <a:lnTo>
                  <a:pt x="53578" y="187524"/>
                </a:lnTo>
                <a:lnTo>
                  <a:pt x="44648" y="205383"/>
                </a:lnTo>
                <a:lnTo>
                  <a:pt x="26789" y="214313"/>
                </a:lnTo>
                <a:lnTo>
                  <a:pt x="17859" y="223242"/>
                </a:lnTo>
                <a:lnTo>
                  <a:pt x="8929" y="232172"/>
                </a:lnTo>
                <a:lnTo>
                  <a:pt x="8929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29" y="214313"/>
                </a:lnTo>
                <a:lnTo>
                  <a:pt x="17859" y="187524"/>
                </a:lnTo>
                <a:lnTo>
                  <a:pt x="26789" y="160734"/>
                </a:lnTo>
                <a:lnTo>
                  <a:pt x="44648" y="133945"/>
                </a:lnTo>
                <a:lnTo>
                  <a:pt x="62507" y="98227"/>
                </a:lnTo>
                <a:lnTo>
                  <a:pt x="80367" y="71438"/>
                </a:lnTo>
                <a:lnTo>
                  <a:pt x="89296" y="44649"/>
                </a:lnTo>
                <a:lnTo>
                  <a:pt x="107156" y="26789"/>
                </a:lnTo>
                <a:lnTo>
                  <a:pt x="125015" y="8930"/>
                </a:lnTo>
                <a:lnTo>
                  <a:pt x="133945" y="0"/>
                </a:lnTo>
                <a:lnTo>
                  <a:pt x="160734" y="0"/>
                </a:lnTo>
                <a:lnTo>
                  <a:pt x="187523" y="0"/>
                </a:lnTo>
                <a:lnTo>
                  <a:pt x="214312" y="0"/>
                </a:lnTo>
                <a:lnTo>
                  <a:pt x="258960" y="8930"/>
                </a:lnTo>
                <a:lnTo>
                  <a:pt x="294679" y="17859"/>
                </a:lnTo>
                <a:lnTo>
                  <a:pt x="348257" y="26789"/>
                </a:lnTo>
                <a:lnTo>
                  <a:pt x="348257" y="26789"/>
                </a:lnTo>
                <a:lnTo>
                  <a:pt x="348257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768703" y="4616648"/>
            <a:ext cx="80368" cy="160735"/>
          </a:xfrm>
          <a:custGeom>
            <a:avLst/>
            <a:gdLst/>
            <a:ahLst/>
            <a:cxnLst/>
            <a:rect l="0" t="0" r="0" b="0"/>
            <a:pathLst>
              <a:path w="80368" h="160735">
                <a:moveTo>
                  <a:pt x="80367" y="0"/>
                </a:moveTo>
                <a:lnTo>
                  <a:pt x="80367" y="8930"/>
                </a:lnTo>
                <a:lnTo>
                  <a:pt x="62508" y="17859"/>
                </a:lnTo>
                <a:lnTo>
                  <a:pt x="44649" y="35719"/>
                </a:lnTo>
                <a:lnTo>
                  <a:pt x="2678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929438" y="4643437"/>
            <a:ext cx="250032" cy="303611"/>
          </a:xfrm>
          <a:custGeom>
            <a:avLst/>
            <a:gdLst/>
            <a:ahLst/>
            <a:cxnLst/>
            <a:rect l="0" t="0" r="0" b="0"/>
            <a:pathLst>
              <a:path w="250032" h="303611">
                <a:moveTo>
                  <a:pt x="223242" y="17859"/>
                </a:moveTo>
                <a:lnTo>
                  <a:pt x="223242" y="17859"/>
                </a:lnTo>
                <a:lnTo>
                  <a:pt x="232171" y="8930"/>
                </a:lnTo>
                <a:lnTo>
                  <a:pt x="232171" y="8930"/>
                </a:lnTo>
                <a:lnTo>
                  <a:pt x="241101" y="8930"/>
                </a:lnTo>
                <a:lnTo>
                  <a:pt x="241101" y="8930"/>
                </a:lnTo>
                <a:lnTo>
                  <a:pt x="250031" y="8930"/>
                </a:lnTo>
                <a:lnTo>
                  <a:pt x="241101" y="0"/>
                </a:lnTo>
                <a:lnTo>
                  <a:pt x="232171" y="0"/>
                </a:lnTo>
                <a:lnTo>
                  <a:pt x="223242" y="0"/>
                </a:lnTo>
                <a:lnTo>
                  <a:pt x="196453" y="0"/>
                </a:lnTo>
                <a:lnTo>
                  <a:pt x="178593" y="8930"/>
                </a:lnTo>
                <a:lnTo>
                  <a:pt x="160734" y="17859"/>
                </a:lnTo>
                <a:lnTo>
                  <a:pt x="142875" y="35719"/>
                </a:lnTo>
                <a:lnTo>
                  <a:pt x="133945" y="62508"/>
                </a:lnTo>
                <a:lnTo>
                  <a:pt x="133945" y="98227"/>
                </a:lnTo>
                <a:lnTo>
                  <a:pt x="142875" y="125016"/>
                </a:lnTo>
                <a:lnTo>
                  <a:pt x="160734" y="160734"/>
                </a:lnTo>
                <a:lnTo>
                  <a:pt x="178593" y="196453"/>
                </a:lnTo>
                <a:lnTo>
                  <a:pt x="205382" y="232172"/>
                </a:lnTo>
                <a:lnTo>
                  <a:pt x="223242" y="258961"/>
                </a:lnTo>
                <a:lnTo>
                  <a:pt x="232171" y="276821"/>
                </a:lnTo>
                <a:lnTo>
                  <a:pt x="232171" y="294680"/>
                </a:lnTo>
                <a:lnTo>
                  <a:pt x="232171" y="303610"/>
                </a:lnTo>
                <a:lnTo>
                  <a:pt x="214312" y="303610"/>
                </a:lnTo>
                <a:lnTo>
                  <a:pt x="187523" y="303610"/>
                </a:lnTo>
                <a:lnTo>
                  <a:pt x="160734" y="294680"/>
                </a:lnTo>
                <a:lnTo>
                  <a:pt x="125015" y="285751"/>
                </a:lnTo>
                <a:lnTo>
                  <a:pt x="89296" y="276821"/>
                </a:lnTo>
                <a:lnTo>
                  <a:pt x="62507" y="258961"/>
                </a:lnTo>
                <a:lnTo>
                  <a:pt x="35718" y="250032"/>
                </a:lnTo>
                <a:lnTo>
                  <a:pt x="17859" y="232172"/>
                </a:lnTo>
                <a:lnTo>
                  <a:pt x="8929" y="223242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233047" y="4625578"/>
            <a:ext cx="491134" cy="553642"/>
          </a:xfrm>
          <a:custGeom>
            <a:avLst/>
            <a:gdLst/>
            <a:ahLst/>
            <a:cxnLst/>
            <a:rect l="0" t="0" r="0" b="0"/>
            <a:pathLst>
              <a:path w="491134" h="553642">
                <a:moveTo>
                  <a:pt x="330398" y="0"/>
                </a:moveTo>
                <a:lnTo>
                  <a:pt x="339328" y="0"/>
                </a:lnTo>
                <a:lnTo>
                  <a:pt x="348258" y="0"/>
                </a:lnTo>
                <a:lnTo>
                  <a:pt x="357187" y="0"/>
                </a:lnTo>
                <a:lnTo>
                  <a:pt x="366117" y="17859"/>
                </a:lnTo>
                <a:lnTo>
                  <a:pt x="366117" y="26789"/>
                </a:lnTo>
                <a:lnTo>
                  <a:pt x="357187" y="44648"/>
                </a:lnTo>
                <a:lnTo>
                  <a:pt x="339328" y="71437"/>
                </a:lnTo>
                <a:lnTo>
                  <a:pt x="312539" y="89297"/>
                </a:lnTo>
                <a:lnTo>
                  <a:pt x="276820" y="125015"/>
                </a:lnTo>
                <a:lnTo>
                  <a:pt x="250031" y="151804"/>
                </a:lnTo>
                <a:lnTo>
                  <a:pt x="214312" y="178593"/>
                </a:lnTo>
                <a:lnTo>
                  <a:pt x="178594" y="205383"/>
                </a:lnTo>
                <a:lnTo>
                  <a:pt x="142875" y="232172"/>
                </a:lnTo>
                <a:lnTo>
                  <a:pt x="116086" y="267891"/>
                </a:lnTo>
                <a:lnTo>
                  <a:pt x="80367" y="294680"/>
                </a:lnTo>
                <a:lnTo>
                  <a:pt x="53578" y="312539"/>
                </a:lnTo>
                <a:lnTo>
                  <a:pt x="26789" y="330399"/>
                </a:lnTo>
                <a:lnTo>
                  <a:pt x="8930" y="348258"/>
                </a:lnTo>
                <a:lnTo>
                  <a:pt x="0" y="348258"/>
                </a:lnTo>
                <a:lnTo>
                  <a:pt x="0" y="357188"/>
                </a:lnTo>
                <a:lnTo>
                  <a:pt x="0" y="357188"/>
                </a:lnTo>
                <a:lnTo>
                  <a:pt x="0" y="348258"/>
                </a:lnTo>
                <a:lnTo>
                  <a:pt x="8930" y="339328"/>
                </a:lnTo>
                <a:lnTo>
                  <a:pt x="26789" y="321469"/>
                </a:lnTo>
                <a:lnTo>
                  <a:pt x="62508" y="303610"/>
                </a:lnTo>
                <a:lnTo>
                  <a:pt x="98226" y="267891"/>
                </a:lnTo>
                <a:lnTo>
                  <a:pt x="142875" y="241101"/>
                </a:lnTo>
                <a:lnTo>
                  <a:pt x="187523" y="214312"/>
                </a:lnTo>
                <a:lnTo>
                  <a:pt x="241101" y="196453"/>
                </a:lnTo>
                <a:lnTo>
                  <a:pt x="285750" y="178593"/>
                </a:lnTo>
                <a:lnTo>
                  <a:pt x="321469" y="178593"/>
                </a:lnTo>
                <a:lnTo>
                  <a:pt x="366117" y="178593"/>
                </a:lnTo>
                <a:lnTo>
                  <a:pt x="401836" y="178593"/>
                </a:lnTo>
                <a:lnTo>
                  <a:pt x="437555" y="187523"/>
                </a:lnTo>
                <a:lnTo>
                  <a:pt x="464344" y="205383"/>
                </a:lnTo>
                <a:lnTo>
                  <a:pt x="482203" y="214312"/>
                </a:lnTo>
                <a:lnTo>
                  <a:pt x="491133" y="223242"/>
                </a:lnTo>
                <a:lnTo>
                  <a:pt x="491133" y="241101"/>
                </a:lnTo>
                <a:lnTo>
                  <a:pt x="482203" y="250031"/>
                </a:lnTo>
                <a:lnTo>
                  <a:pt x="464344" y="258961"/>
                </a:lnTo>
                <a:lnTo>
                  <a:pt x="437555" y="267891"/>
                </a:lnTo>
                <a:lnTo>
                  <a:pt x="410766" y="276820"/>
                </a:lnTo>
                <a:lnTo>
                  <a:pt x="375047" y="294680"/>
                </a:lnTo>
                <a:lnTo>
                  <a:pt x="348258" y="303610"/>
                </a:lnTo>
                <a:lnTo>
                  <a:pt x="321469" y="321469"/>
                </a:lnTo>
                <a:lnTo>
                  <a:pt x="303609" y="339328"/>
                </a:lnTo>
                <a:lnTo>
                  <a:pt x="285750" y="366117"/>
                </a:lnTo>
                <a:lnTo>
                  <a:pt x="276820" y="392906"/>
                </a:lnTo>
                <a:lnTo>
                  <a:pt x="285750" y="419695"/>
                </a:lnTo>
                <a:lnTo>
                  <a:pt x="294680" y="455414"/>
                </a:lnTo>
                <a:lnTo>
                  <a:pt x="312539" y="482203"/>
                </a:lnTo>
                <a:lnTo>
                  <a:pt x="339328" y="508992"/>
                </a:lnTo>
                <a:lnTo>
                  <a:pt x="366117" y="526852"/>
                </a:lnTo>
                <a:lnTo>
                  <a:pt x="401836" y="544711"/>
                </a:lnTo>
                <a:lnTo>
                  <a:pt x="419695" y="553641"/>
                </a:lnTo>
                <a:lnTo>
                  <a:pt x="437555" y="553641"/>
                </a:lnTo>
                <a:lnTo>
                  <a:pt x="437555" y="55364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349133" y="455414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545336" y="4741664"/>
            <a:ext cx="401837" cy="473275"/>
          </a:xfrm>
          <a:custGeom>
            <a:avLst/>
            <a:gdLst/>
            <a:ahLst/>
            <a:cxnLst/>
            <a:rect l="0" t="0" r="0" b="0"/>
            <a:pathLst>
              <a:path w="401837" h="4732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26789" y="44648"/>
                </a:lnTo>
                <a:lnTo>
                  <a:pt x="35719" y="53578"/>
                </a:lnTo>
                <a:lnTo>
                  <a:pt x="44648" y="62507"/>
                </a:lnTo>
                <a:lnTo>
                  <a:pt x="53578" y="80367"/>
                </a:lnTo>
                <a:lnTo>
                  <a:pt x="62508" y="89297"/>
                </a:lnTo>
                <a:lnTo>
                  <a:pt x="80367" y="107156"/>
                </a:lnTo>
                <a:lnTo>
                  <a:pt x="89297" y="116086"/>
                </a:lnTo>
                <a:lnTo>
                  <a:pt x="98227" y="133945"/>
                </a:lnTo>
                <a:lnTo>
                  <a:pt x="116086" y="151805"/>
                </a:lnTo>
                <a:lnTo>
                  <a:pt x="133945" y="169664"/>
                </a:lnTo>
                <a:lnTo>
                  <a:pt x="151805" y="187524"/>
                </a:lnTo>
                <a:lnTo>
                  <a:pt x="169664" y="214313"/>
                </a:lnTo>
                <a:lnTo>
                  <a:pt x="187523" y="232172"/>
                </a:lnTo>
                <a:lnTo>
                  <a:pt x="205383" y="250031"/>
                </a:lnTo>
                <a:lnTo>
                  <a:pt x="223242" y="267891"/>
                </a:lnTo>
                <a:lnTo>
                  <a:pt x="241102" y="285750"/>
                </a:lnTo>
                <a:lnTo>
                  <a:pt x="250031" y="303609"/>
                </a:lnTo>
                <a:lnTo>
                  <a:pt x="267891" y="321469"/>
                </a:lnTo>
                <a:lnTo>
                  <a:pt x="276820" y="339328"/>
                </a:lnTo>
                <a:lnTo>
                  <a:pt x="294680" y="357188"/>
                </a:lnTo>
                <a:lnTo>
                  <a:pt x="303609" y="375047"/>
                </a:lnTo>
                <a:lnTo>
                  <a:pt x="312539" y="383977"/>
                </a:lnTo>
                <a:lnTo>
                  <a:pt x="330398" y="401836"/>
                </a:lnTo>
                <a:lnTo>
                  <a:pt x="339328" y="419695"/>
                </a:lnTo>
                <a:lnTo>
                  <a:pt x="357187" y="437555"/>
                </a:lnTo>
                <a:lnTo>
                  <a:pt x="366117" y="446484"/>
                </a:lnTo>
                <a:lnTo>
                  <a:pt x="383977" y="455414"/>
                </a:lnTo>
                <a:lnTo>
                  <a:pt x="392906" y="464344"/>
                </a:lnTo>
                <a:lnTo>
                  <a:pt x="401836" y="473274"/>
                </a:lnTo>
                <a:lnTo>
                  <a:pt x="401836" y="473274"/>
                </a:lnTo>
                <a:lnTo>
                  <a:pt x="401836" y="473274"/>
                </a:lnTo>
                <a:lnTo>
                  <a:pt x="401836" y="473274"/>
                </a:lnTo>
                <a:lnTo>
                  <a:pt x="401836" y="473274"/>
                </a:lnTo>
                <a:lnTo>
                  <a:pt x="401836" y="4732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063258" y="5206008"/>
            <a:ext cx="366118" cy="232173"/>
          </a:xfrm>
          <a:custGeom>
            <a:avLst/>
            <a:gdLst/>
            <a:ahLst/>
            <a:cxnLst/>
            <a:rect l="0" t="0" r="0" b="0"/>
            <a:pathLst>
              <a:path w="366118" h="232173">
                <a:moveTo>
                  <a:pt x="0" y="116086"/>
                </a:moveTo>
                <a:lnTo>
                  <a:pt x="8930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53578" y="125015"/>
                </a:lnTo>
                <a:lnTo>
                  <a:pt x="80367" y="125015"/>
                </a:lnTo>
                <a:lnTo>
                  <a:pt x="107156" y="133945"/>
                </a:lnTo>
                <a:lnTo>
                  <a:pt x="142875" y="133945"/>
                </a:lnTo>
                <a:lnTo>
                  <a:pt x="178594" y="133945"/>
                </a:lnTo>
                <a:lnTo>
                  <a:pt x="205383" y="133945"/>
                </a:lnTo>
                <a:lnTo>
                  <a:pt x="241101" y="133945"/>
                </a:lnTo>
                <a:lnTo>
                  <a:pt x="276820" y="125015"/>
                </a:lnTo>
                <a:lnTo>
                  <a:pt x="303609" y="116086"/>
                </a:lnTo>
                <a:lnTo>
                  <a:pt x="330398" y="107156"/>
                </a:lnTo>
                <a:lnTo>
                  <a:pt x="348258" y="89297"/>
                </a:lnTo>
                <a:lnTo>
                  <a:pt x="357187" y="80367"/>
                </a:lnTo>
                <a:lnTo>
                  <a:pt x="366117" y="71437"/>
                </a:lnTo>
                <a:lnTo>
                  <a:pt x="366117" y="53578"/>
                </a:lnTo>
                <a:lnTo>
                  <a:pt x="357187" y="35719"/>
                </a:lnTo>
                <a:lnTo>
                  <a:pt x="339328" y="17859"/>
                </a:lnTo>
                <a:lnTo>
                  <a:pt x="321469" y="8930"/>
                </a:lnTo>
                <a:lnTo>
                  <a:pt x="294680" y="0"/>
                </a:lnTo>
                <a:lnTo>
                  <a:pt x="258961" y="0"/>
                </a:lnTo>
                <a:lnTo>
                  <a:pt x="223242" y="0"/>
                </a:lnTo>
                <a:lnTo>
                  <a:pt x="187523" y="8930"/>
                </a:lnTo>
                <a:lnTo>
                  <a:pt x="160734" y="17859"/>
                </a:lnTo>
                <a:lnTo>
                  <a:pt x="125015" y="44648"/>
                </a:lnTo>
                <a:lnTo>
                  <a:pt x="98226" y="62508"/>
                </a:lnTo>
                <a:lnTo>
                  <a:pt x="80367" y="89297"/>
                </a:lnTo>
                <a:lnTo>
                  <a:pt x="71437" y="116086"/>
                </a:lnTo>
                <a:lnTo>
                  <a:pt x="71437" y="142875"/>
                </a:lnTo>
                <a:lnTo>
                  <a:pt x="71437" y="169664"/>
                </a:lnTo>
                <a:lnTo>
                  <a:pt x="80367" y="196453"/>
                </a:lnTo>
                <a:lnTo>
                  <a:pt x="98226" y="214312"/>
                </a:lnTo>
                <a:lnTo>
                  <a:pt x="116086" y="232172"/>
                </a:lnTo>
                <a:lnTo>
                  <a:pt x="133945" y="232172"/>
                </a:lnTo>
                <a:lnTo>
                  <a:pt x="133945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384727" y="5393531"/>
            <a:ext cx="339329" cy="107158"/>
          </a:xfrm>
          <a:custGeom>
            <a:avLst/>
            <a:gdLst/>
            <a:ahLst/>
            <a:cxnLst/>
            <a:rect l="0" t="0" r="0" b="0"/>
            <a:pathLst>
              <a:path w="339329" h="107158">
                <a:moveTo>
                  <a:pt x="339328" y="0"/>
                </a:moveTo>
                <a:lnTo>
                  <a:pt x="339328" y="0"/>
                </a:lnTo>
                <a:lnTo>
                  <a:pt x="330398" y="8930"/>
                </a:lnTo>
                <a:lnTo>
                  <a:pt x="303609" y="17860"/>
                </a:lnTo>
                <a:lnTo>
                  <a:pt x="276820" y="35719"/>
                </a:lnTo>
                <a:lnTo>
                  <a:pt x="223242" y="53578"/>
                </a:lnTo>
                <a:lnTo>
                  <a:pt x="178593" y="71438"/>
                </a:lnTo>
                <a:lnTo>
                  <a:pt x="125015" y="80367"/>
                </a:lnTo>
                <a:lnTo>
                  <a:pt x="62507" y="98227"/>
                </a:lnTo>
                <a:lnTo>
                  <a:pt x="26789" y="10715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420445" y="5366742"/>
            <a:ext cx="571501" cy="464344"/>
          </a:xfrm>
          <a:custGeom>
            <a:avLst/>
            <a:gdLst/>
            <a:ahLst/>
            <a:cxnLst/>
            <a:rect l="0" t="0" r="0" b="0"/>
            <a:pathLst>
              <a:path w="571501" h="464344">
                <a:moveTo>
                  <a:pt x="80368" y="0"/>
                </a:moveTo>
                <a:lnTo>
                  <a:pt x="80368" y="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26789"/>
                </a:lnTo>
                <a:lnTo>
                  <a:pt x="89297" y="44649"/>
                </a:lnTo>
                <a:lnTo>
                  <a:pt x="107157" y="71438"/>
                </a:lnTo>
                <a:lnTo>
                  <a:pt x="125016" y="107156"/>
                </a:lnTo>
                <a:lnTo>
                  <a:pt x="142875" y="142875"/>
                </a:lnTo>
                <a:lnTo>
                  <a:pt x="160735" y="187524"/>
                </a:lnTo>
                <a:lnTo>
                  <a:pt x="178594" y="223242"/>
                </a:lnTo>
                <a:lnTo>
                  <a:pt x="187524" y="258960"/>
                </a:lnTo>
                <a:lnTo>
                  <a:pt x="196453" y="294679"/>
                </a:lnTo>
                <a:lnTo>
                  <a:pt x="196453" y="330398"/>
                </a:lnTo>
                <a:lnTo>
                  <a:pt x="178594" y="357187"/>
                </a:lnTo>
                <a:lnTo>
                  <a:pt x="160735" y="383976"/>
                </a:lnTo>
                <a:lnTo>
                  <a:pt x="142875" y="401835"/>
                </a:lnTo>
                <a:lnTo>
                  <a:pt x="116086" y="419695"/>
                </a:lnTo>
                <a:lnTo>
                  <a:pt x="89297" y="437554"/>
                </a:lnTo>
                <a:lnTo>
                  <a:pt x="62508" y="446484"/>
                </a:lnTo>
                <a:lnTo>
                  <a:pt x="35719" y="455413"/>
                </a:lnTo>
                <a:lnTo>
                  <a:pt x="17860" y="464343"/>
                </a:lnTo>
                <a:lnTo>
                  <a:pt x="8930" y="464343"/>
                </a:lnTo>
                <a:lnTo>
                  <a:pt x="0" y="464343"/>
                </a:lnTo>
                <a:lnTo>
                  <a:pt x="0" y="455413"/>
                </a:lnTo>
                <a:lnTo>
                  <a:pt x="0" y="446484"/>
                </a:lnTo>
                <a:lnTo>
                  <a:pt x="8930" y="428624"/>
                </a:lnTo>
                <a:lnTo>
                  <a:pt x="26789" y="410765"/>
                </a:lnTo>
                <a:lnTo>
                  <a:pt x="62508" y="383976"/>
                </a:lnTo>
                <a:lnTo>
                  <a:pt x="98227" y="348257"/>
                </a:lnTo>
                <a:lnTo>
                  <a:pt x="142875" y="321468"/>
                </a:lnTo>
                <a:lnTo>
                  <a:pt x="205383" y="285749"/>
                </a:lnTo>
                <a:lnTo>
                  <a:pt x="258961" y="258960"/>
                </a:lnTo>
                <a:lnTo>
                  <a:pt x="312539" y="241101"/>
                </a:lnTo>
                <a:lnTo>
                  <a:pt x="366118" y="223242"/>
                </a:lnTo>
                <a:lnTo>
                  <a:pt x="410766" y="205383"/>
                </a:lnTo>
                <a:lnTo>
                  <a:pt x="455414" y="205383"/>
                </a:lnTo>
                <a:lnTo>
                  <a:pt x="491133" y="205383"/>
                </a:lnTo>
                <a:lnTo>
                  <a:pt x="517922" y="223242"/>
                </a:lnTo>
                <a:lnTo>
                  <a:pt x="544711" y="241101"/>
                </a:lnTo>
                <a:lnTo>
                  <a:pt x="562571" y="267890"/>
                </a:lnTo>
                <a:lnTo>
                  <a:pt x="571500" y="294679"/>
                </a:lnTo>
                <a:lnTo>
                  <a:pt x="571500" y="312538"/>
                </a:lnTo>
                <a:lnTo>
                  <a:pt x="562571" y="339328"/>
                </a:lnTo>
                <a:lnTo>
                  <a:pt x="553641" y="357187"/>
                </a:lnTo>
                <a:lnTo>
                  <a:pt x="526852" y="366117"/>
                </a:lnTo>
                <a:lnTo>
                  <a:pt x="508993" y="375046"/>
                </a:lnTo>
                <a:lnTo>
                  <a:pt x="473274" y="375046"/>
                </a:lnTo>
                <a:lnTo>
                  <a:pt x="437555" y="375046"/>
                </a:lnTo>
                <a:lnTo>
                  <a:pt x="401836" y="366117"/>
                </a:lnTo>
                <a:lnTo>
                  <a:pt x="366118" y="348257"/>
                </a:lnTo>
                <a:lnTo>
                  <a:pt x="330399" y="330398"/>
                </a:lnTo>
                <a:lnTo>
                  <a:pt x="303610" y="312538"/>
                </a:lnTo>
                <a:lnTo>
                  <a:pt x="267891" y="294679"/>
                </a:lnTo>
                <a:lnTo>
                  <a:pt x="267891" y="294679"/>
                </a:lnTo>
                <a:lnTo>
                  <a:pt x="267891" y="2946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804422" y="5697140"/>
            <a:ext cx="544712" cy="205384"/>
          </a:xfrm>
          <a:custGeom>
            <a:avLst/>
            <a:gdLst/>
            <a:ahLst/>
            <a:cxnLst/>
            <a:rect l="0" t="0" r="0" b="0"/>
            <a:pathLst>
              <a:path w="544712" h="205384">
                <a:moveTo>
                  <a:pt x="0" y="80367"/>
                </a:move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25015"/>
                </a:lnTo>
                <a:lnTo>
                  <a:pt x="44648" y="133945"/>
                </a:lnTo>
                <a:lnTo>
                  <a:pt x="80367" y="133945"/>
                </a:lnTo>
                <a:lnTo>
                  <a:pt x="116086" y="133945"/>
                </a:lnTo>
                <a:lnTo>
                  <a:pt x="160734" y="125015"/>
                </a:lnTo>
                <a:lnTo>
                  <a:pt x="214312" y="116086"/>
                </a:lnTo>
                <a:lnTo>
                  <a:pt x="250031" y="98226"/>
                </a:lnTo>
                <a:lnTo>
                  <a:pt x="285750" y="80367"/>
                </a:lnTo>
                <a:lnTo>
                  <a:pt x="321469" y="62508"/>
                </a:lnTo>
                <a:lnTo>
                  <a:pt x="339328" y="53578"/>
                </a:lnTo>
                <a:lnTo>
                  <a:pt x="357187" y="35719"/>
                </a:lnTo>
                <a:lnTo>
                  <a:pt x="357187" y="17859"/>
                </a:lnTo>
                <a:lnTo>
                  <a:pt x="348258" y="8930"/>
                </a:lnTo>
                <a:lnTo>
                  <a:pt x="339328" y="0"/>
                </a:lnTo>
                <a:lnTo>
                  <a:pt x="312539" y="0"/>
                </a:lnTo>
                <a:lnTo>
                  <a:pt x="285750" y="0"/>
                </a:lnTo>
                <a:lnTo>
                  <a:pt x="258961" y="8930"/>
                </a:lnTo>
                <a:lnTo>
                  <a:pt x="232172" y="26789"/>
                </a:lnTo>
                <a:lnTo>
                  <a:pt x="205383" y="53578"/>
                </a:lnTo>
                <a:lnTo>
                  <a:pt x="187523" y="71437"/>
                </a:lnTo>
                <a:lnTo>
                  <a:pt x="178594" y="98226"/>
                </a:lnTo>
                <a:lnTo>
                  <a:pt x="169664" y="125015"/>
                </a:lnTo>
                <a:lnTo>
                  <a:pt x="169664" y="142875"/>
                </a:lnTo>
                <a:lnTo>
                  <a:pt x="187523" y="169664"/>
                </a:lnTo>
                <a:lnTo>
                  <a:pt x="205383" y="178594"/>
                </a:lnTo>
                <a:lnTo>
                  <a:pt x="223242" y="196453"/>
                </a:lnTo>
                <a:lnTo>
                  <a:pt x="258961" y="205383"/>
                </a:lnTo>
                <a:lnTo>
                  <a:pt x="294680" y="205383"/>
                </a:lnTo>
                <a:lnTo>
                  <a:pt x="330398" y="205383"/>
                </a:lnTo>
                <a:lnTo>
                  <a:pt x="375047" y="196453"/>
                </a:lnTo>
                <a:lnTo>
                  <a:pt x="401836" y="196453"/>
                </a:lnTo>
                <a:lnTo>
                  <a:pt x="437555" y="178594"/>
                </a:lnTo>
                <a:lnTo>
                  <a:pt x="464344" y="169664"/>
                </a:lnTo>
                <a:lnTo>
                  <a:pt x="491133" y="151805"/>
                </a:lnTo>
                <a:lnTo>
                  <a:pt x="508992" y="142875"/>
                </a:lnTo>
                <a:lnTo>
                  <a:pt x="526851" y="125015"/>
                </a:lnTo>
                <a:lnTo>
                  <a:pt x="544711" y="116086"/>
                </a:lnTo>
                <a:lnTo>
                  <a:pt x="544711" y="107156"/>
                </a:lnTo>
                <a:lnTo>
                  <a:pt x="544711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215188" y="5920382"/>
            <a:ext cx="660797" cy="357189"/>
          </a:xfrm>
          <a:custGeom>
            <a:avLst/>
            <a:gdLst/>
            <a:ahLst/>
            <a:cxnLst/>
            <a:rect l="0" t="0" r="0" b="0"/>
            <a:pathLst>
              <a:path w="660797" h="357189">
                <a:moveTo>
                  <a:pt x="125015" y="8930"/>
                </a:moveTo>
                <a:lnTo>
                  <a:pt x="116085" y="8930"/>
                </a:lnTo>
                <a:lnTo>
                  <a:pt x="98226" y="26789"/>
                </a:lnTo>
                <a:lnTo>
                  <a:pt x="71437" y="35719"/>
                </a:lnTo>
                <a:lnTo>
                  <a:pt x="44648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25016"/>
                </a:lnTo>
                <a:lnTo>
                  <a:pt x="26789" y="142875"/>
                </a:lnTo>
                <a:lnTo>
                  <a:pt x="53578" y="151805"/>
                </a:lnTo>
                <a:lnTo>
                  <a:pt x="80367" y="151805"/>
                </a:lnTo>
                <a:lnTo>
                  <a:pt x="125015" y="160734"/>
                </a:lnTo>
                <a:lnTo>
                  <a:pt x="169664" y="160734"/>
                </a:lnTo>
                <a:lnTo>
                  <a:pt x="223242" y="160734"/>
                </a:lnTo>
                <a:lnTo>
                  <a:pt x="267890" y="151805"/>
                </a:lnTo>
                <a:lnTo>
                  <a:pt x="312539" y="151805"/>
                </a:lnTo>
                <a:lnTo>
                  <a:pt x="348257" y="133945"/>
                </a:lnTo>
                <a:lnTo>
                  <a:pt x="392906" y="125016"/>
                </a:lnTo>
                <a:lnTo>
                  <a:pt x="419695" y="107156"/>
                </a:lnTo>
                <a:lnTo>
                  <a:pt x="437554" y="89297"/>
                </a:lnTo>
                <a:lnTo>
                  <a:pt x="446484" y="71438"/>
                </a:lnTo>
                <a:lnTo>
                  <a:pt x="446484" y="53578"/>
                </a:lnTo>
                <a:lnTo>
                  <a:pt x="437554" y="35719"/>
                </a:lnTo>
                <a:lnTo>
                  <a:pt x="419695" y="17859"/>
                </a:lnTo>
                <a:lnTo>
                  <a:pt x="392906" y="8930"/>
                </a:lnTo>
                <a:lnTo>
                  <a:pt x="366117" y="0"/>
                </a:lnTo>
                <a:lnTo>
                  <a:pt x="339328" y="0"/>
                </a:lnTo>
                <a:lnTo>
                  <a:pt x="312539" y="8930"/>
                </a:lnTo>
                <a:lnTo>
                  <a:pt x="285750" y="26789"/>
                </a:lnTo>
                <a:lnTo>
                  <a:pt x="267890" y="35719"/>
                </a:lnTo>
                <a:lnTo>
                  <a:pt x="250031" y="53578"/>
                </a:lnTo>
                <a:lnTo>
                  <a:pt x="241101" y="71438"/>
                </a:lnTo>
                <a:lnTo>
                  <a:pt x="241101" y="89297"/>
                </a:lnTo>
                <a:lnTo>
                  <a:pt x="250031" y="107156"/>
                </a:lnTo>
                <a:lnTo>
                  <a:pt x="267890" y="116086"/>
                </a:lnTo>
                <a:lnTo>
                  <a:pt x="285750" y="133945"/>
                </a:lnTo>
                <a:lnTo>
                  <a:pt x="321468" y="151805"/>
                </a:lnTo>
                <a:lnTo>
                  <a:pt x="357187" y="160734"/>
                </a:lnTo>
                <a:lnTo>
                  <a:pt x="401835" y="169664"/>
                </a:lnTo>
                <a:lnTo>
                  <a:pt x="446484" y="178594"/>
                </a:lnTo>
                <a:lnTo>
                  <a:pt x="491132" y="187523"/>
                </a:lnTo>
                <a:lnTo>
                  <a:pt x="526851" y="187523"/>
                </a:lnTo>
                <a:lnTo>
                  <a:pt x="562570" y="187523"/>
                </a:lnTo>
                <a:lnTo>
                  <a:pt x="589359" y="187523"/>
                </a:lnTo>
                <a:lnTo>
                  <a:pt x="616148" y="196453"/>
                </a:lnTo>
                <a:lnTo>
                  <a:pt x="642937" y="205383"/>
                </a:lnTo>
                <a:lnTo>
                  <a:pt x="651867" y="214313"/>
                </a:lnTo>
                <a:lnTo>
                  <a:pt x="660796" y="223242"/>
                </a:lnTo>
                <a:lnTo>
                  <a:pt x="660796" y="232172"/>
                </a:lnTo>
                <a:lnTo>
                  <a:pt x="651867" y="241102"/>
                </a:lnTo>
                <a:lnTo>
                  <a:pt x="642937" y="258961"/>
                </a:lnTo>
                <a:lnTo>
                  <a:pt x="616148" y="276820"/>
                </a:lnTo>
                <a:lnTo>
                  <a:pt x="589359" y="294680"/>
                </a:lnTo>
                <a:lnTo>
                  <a:pt x="571500" y="312539"/>
                </a:lnTo>
                <a:lnTo>
                  <a:pt x="544710" y="330398"/>
                </a:lnTo>
                <a:lnTo>
                  <a:pt x="535781" y="348258"/>
                </a:lnTo>
                <a:lnTo>
                  <a:pt x="517921" y="357188"/>
                </a:lnTo>
                <a:lnTo>
                  <a:pt x="517921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938492" y="6188273"/>
            <a:ext cx="375047" cy="321469"/>
          </a:xfrm>
          <a:custGeom>
            <a:avLst/>
            <a:gdLst/>
            <a:ahLst/>
            <a:cxnLst/>
            <a:rect l="0" t="0" r="0" b="0"/>
            <a:pathLst>
              <a:path w="375047" h="321469">
                <a:moveTo>
                  <a:pt x="214313" y="125015"/>
                </a:moveTo>
                <a:lnTo>
                  <a:pt x="223242" y="116086"/>
                </a:lnTo>
                <a:lnTo>
                  <a:pt x="232172" y="116086"/>
                </a:lnTo>
                <a:lnTo>
                  <a:pt x="241102" y="98226"/>
                </a:lnTo>
                <a:lnTo>
                  <a:pt x="250031" y="80367"/>
                </a:lnTo>
                <a:lnTo>
                  <a:pt x="250031" y="62507"/>
                </a:lnTo>
                <a:lnTo>
                  <a:pt x="241102" y="44648"/>
                </a:lnTo>
                <a:lnTo>
                  <a:pt x="214313" y="26789"/>
                </a:lnTo>
                <a:lnTo>
                  <a:pt x="187524" y="8929"/>
                </a:lnTo>
                <a:lnTo>
                  <a:pt x="142875" y="0"/>
                </a:lnTo>
                <a:lnTo>
                  <a:pt x="107156" y="0"/>
                </a:lnTo>
                <a:lnTo>
                  <a:pt x="71438" y="8929"/>
                </a:lnTo>
                <a:lnTo>
                  <a:pt x="44649" y="26789"/>
                </a:lnTo>
                <a:lnTo>
                  <a:pt x="17860" y="44648"/>
                </a:lnTo>
                <a:lnTo>
                  <a:pt x="0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17860" y="178593"/>
                </a:lnTo>
                <a:lnTo>
                  <a:pt x="44649" y="214312"/>
                </a:lnTo>
                <a:lnTo>
                  <a:pt x="80367" y="241101"/>
                </a:lnTo>
                <a:lnTo>
                  <a:pt x="125016" y="276820"/>
                </a:lnTo>
                <a:lnTo>
                  <a:pt x="178594" y="294679"/>
                </a:lnTo>
                <a:lnTo>
                  <a:pt x="223242" y="312539"/>
                </a:lnTo>
                <a:lnTo>
                  <a:pt x="267890" y="321468"/>
                </a:lnTo>
                <a:lnTo>
                  <a:pt x="312538" y="321468"/>
                </a:lnTo>
                <a:lnTo>
                  <a:pt x="339328" y="312539"/>
                </a:lnTo>
                <a:lnTo>
                  <a:pt x="357187" y="285750"/>
                </a:lnTo>
                <a:lnTo>
                  <a:pt x="375046" y="250031"/>
                </a:lnTo>
                <a:lnTo>
                  <a:pt x="375046" y="214312"/>
                </a:lnTo>
                <a:lnTo>
                  <a:pt x="366117" y="160734"/>
                </a:lnTo>
                <a:lnTo>
                  <a:pt x="348257" y="125015"/>
                </a:lnTo>
                <a:lnTo>
                  <a:pt x="312538" y="89297"/>
                </a:lnTo>
                <a:lnTo>
                  <a:pt x="285749" y="62507"/>
                </a:lnTo>
                <a:lnTo>
                  <a:pt x="250031" y="53578"/>
                </a:lnTo>
                <a:lnTo>
                  <a:pt x="223242" y="53578"/>
                </a:lnTo>
                <a:lnTo>
                  <a:pt x="196453" y="71437"/>
                </a:lnTo>
                <a:lnTo>
                  <a:pt x="169664" y="98226"/>
                </a:lnTo>
                <a:lnTo>
                  <a:pt x="151805" y="133945"/>
                </a:lnTo>
                <a:lnTo>
                  <a:pt x="142875" y="187523"/>
                </a:lnTo>
                <a:lnTo>
                  <a:pt x="133946" y="232172"/>
                </a:lnTo>
                <a:lnTo>
                  <a:pt x="125016" y="276820"/>
                </a:lnTo>
                <a:lnTo>
                  <a:pt x="125016" y="294679"/>
                </a:lnTo>
                <a:lnTo>
                  <a:pt x="125016" y="2946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786688" y="5732859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357188" y="2536031"/>
            <a:ext cx="669727" cy="1357313"/>
          </a:xfrm>
          <a:custGeom>
            <a:avLst/>
            <a:gdLst/>
            <a:ahLst/>
            <a:cxnLst/>
            <a:rect l="0" t="0" r="0" b="0"/>
            <a:pathLst>
              <a:path w="669727" h="1357313">
                <a:moveTo>
                  <a:pt x="651867" y="8930"/>
                </a:moveTo>
                <a:lnTo>
                  <a:pt x="651867" y="8930"/>
                </a:lnTo>
                <a:lnTo>
                  <a:pt x="660796" y="8930"/>
                </a:lnTo>
                <a:lnTo>
                  <a:pt x="660796" y="8930"/>
                </a:lnTo>
                <a:lnTo>
                  <a:pt x="669726" y="0"/>
                </a:lnTo>
                <a:lnTo>
                  <a:pt x="669726" y="0"/>
                </a:lnTo>
                <a:lnTo>
                  <a:pt x="669726" y="0"/>
                </a:lnTo>
                <a:lnTo>
                  <a:pt x="669726" y="0"/>
                </a:lnTo>
                <a:lnTo>
                  <a:pt x="660796" y="0"/>
                </a:lnTo>
                <a:lnTo>
                  <a:pt x="651867" y="8930"/>
                </a:lnTo>
                <a:lnTo>
                  <a:pt x="625078" y="17860"/>
                </a:lnTo>
                <a:lnTo>
                  <a:pt x="607218" y="26789"/>
                </a:lnTo>
                <a:lnTo>
                  <a:pt x="580429" y="44649"/>
                </a:lnTo>
                <a:lnTo>
                  <a:pt x="544711" y="53578"/>
                </a:lnTo>
                <a:lnTo>
                  <a:pt x="517921" y="71438"/>
                </a:lnTo>
                <a:lnTo>
                  <a:pt x="482203" y="98227"/>
                </a:lnTo>
                <a:lnTo>
                  <a:pt x="446484" y="125016"/>
                </a:lnTo>
                <a:lnTo>
                  <a:pt x="410765" y="151805"/>
                </a:lnTo>
                <a:lnTo>
                  <a:pt x="375046" y="178594"/>
                </a:lnTo>
                <a:lnTo>
                  <a:pt x="330398" y="214313"/>
                </a:lnTo>
                <a:lnTo>
                  <a:pt x="294679" y="250032"/>
                </a:lnTo>
                <a:lnTo>
                  <a:pt x="258961" y="285750"/>
                </a:lnTo>
                <a:lnTo>
                  <a:pt x="214312" y="321469"/>
                </a:lnTo>
                <a:lnTo>
                  <a:pt x="187523" y="357187"/>
                </a:lnTo>
                <a:lnTo>
                  <a:pt x="151804" y="401836"/>
                </a:lnTo>
                <a:lnTo>
                  <a:pt x="125015" y="446484"/>
                </a:lnTo>
                <a:lnTo>
                  <a:pt x="89296" y="491133"/>
                </a:lnTo>
                <a:lnTo>
                  <a:pt x="62507" y="535781"/>
                </a:lnTo>
                <a:lnTo>
                  <a:pt x="44648" y="589359"/>
                </a:lnTo>
                <a:lnTo>
                  <a:pt x="26789" y="634008"/>
                </a:lnTo>
                <a:lnTo>
                  <a:pt x="8929" y="687586"/>
                </a:lnTo>
                <a:lnTo>
                  <a:pt x="0" y="741164"/>
                </a:lnTo>
                <a:lnTo>
                  <a:pt x="8929" y="785812"/>
                </a:lnTo>
                <a:lnTo>
                  <a:pt x="8929" y="830461"/>
                </a:lnTo>
                <a:lnTo>
                  <a:pt x="26789" y="875109"/>
                </a:lnTo>
                <a:lnTo>
                  <a:pt x="53578" y="919758"/>
                </a:lnTo>
                <a:lnTo>
                  <a:pt x="71437" y="955476"/>
                </a:lnTo>
                <a:lnTo>
                  <a:pt x="98226" y="991195"/>
                </a:lnTo>
                <a:lnTo>
                  <a:pt x="125015" y="1026914"/>
                </a:lnTo>
                <a:lnTo>
                  <a:pt x="160734" y="1071562"/>
                </a:lnTo>
                <a:lnTo>
                  <a:pt x="196453" y="1107281"/>
                </a:lnTo>
                <a:lnTo>
                  <a:pt x="241101" y="1134070"/>
                </a:lnTo>
                <a:lnTo>
                  <a:pt x="285750" y="1169789"/>
                </a:lnTo>
                <a:lnTo>
                  <a:pt x="330398" y="1196578"/>
                </a:lnTo>
                <a:lnTo>
                  <a:pt x="375046" y="1214437"/>
                </a:lnTo>
                <a:lnTo>
                  <a:pt x="410765" y="1241226"/>
                </a:lnTo>
                <a:lnTo>
                  <a:pt x="446484" y="1268015"/>
                </a:lnTo>
                <a:lnTo>
                  <a:pt x="482203" y="1285875"/>
                </a:lnTo>
                <a:lnTo>
                  <a:pt x="517921" y="1303734"/>
                </a:lnTo>
                <a:lnTo>
                  <a:pt x="544711" y="1321594"/>
                </a:lnTo>
                <a:lnTo>
                  <a:pt x="571500" y="1330523"/>
                </a:lnTo>
                <a:lnTo>
                  <a:pt x="589359" y="1339453"/>
                </a:lnTo>
                <a:lnTo>
                  <a:pt x="598289" y="1348383"/>
                </a:lnTo>
                <a:lnTo>
                  <a:pt x="607218" y="1348383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598289" y="1357312"/>
                </a:lnTo>
                <a:lnTo>
                  <a:pt x="607218" y="1357312"/>
                </a:lnTo>
                <a:lnTo>
                  <a:pt x="607218" y="1348383"/>
                </a:lnTo>
                <a:lnTo>
                  <a:pt x="607218" y="1348383"/>
                </a:lnTo>
                <a:lnTo>
                  <a:pt x="607218" y="1348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76883" y="3777257"/>
            <a:ext cx="357188" cy="285751"/>
          </a:xfrm>
          <a:custGeom>
            <a:avLst/>
            <a:gdLst/>
            <a:ahLst/>
            <a:cxnLst/>
            <a:rect l="0" t="0" r="0" b="0"/>
            <a:pathLst>
              <a:path w="357188" h="285751">
                <a:moveTo>
                  <a:pt x="250031" y="0"/>
                </a:moveTo>
                <a:lnTo>
                  <a:pt x="250031" y="0"/>
                </a:lnTo>
                <a:lnTo>
                  <a:pt x="241101" y="0"/>
                </a:lnTo>
                <a:lnTo>
                  <a:pt x="241101" y="0"/>
                </a:lnTo>
                <a:lnTo>
                  <a:pt x="241101" y="8930"/>
                </a:lnTo>
                <a:lnTo>
                  <a:pt x="241101" y="26789"/>
                </a:lnTo>
                <a:lnTo>
                  <a:pt x="241101" y="35719"/>
                </a:lnTo>
                <a:lnTo>
                  <a:pt x="241101" y="62508"/>
                </a:lnTo>
                <a:lnTo>
                  <a:pt x="241101" y="80368"/>
                </a:lnTo>
                <a:lnTo>
                  <a:pt x="250031" y="98227"/>
                </a:lnTo>
                <a:lnTo>
                  <a:pt x="258961" y="125016"/>
                </a:lnTo>
                <a:lnTo>
                  <a:pt x="267891" y="142875"/>
                </a:lnTo>
                <a:lnTo>
                  <a:pt x="285750" y="160735"/>
                </a:lnTo>
                <a:lnTo>
                  <a:pt x="294680" y="187524"/>
                </a:lnTo>
                <a:lnTo>
                  <a:pt x="312539" y="205383"/>
                </a:lnTo>
                <a:lnTo>
                  <a:pt x="330398" y="214313"/>
                </a:lnTo>
                <a:lnTo>
                  <a:pt x="339328" y="232172"/>
                </a:lnTo>
                <a:lnTo>
                  <a:pt x="348258" y="241102"/>
                </a:lnTo>
                <a:lnTo>
                  <a:pt x="357187" y="241102"/>
                </a:lnTo>
                <a:lnTo>
                  <a:pt x="357187" y="250032"/>
                </a:lnTo>
                <a:lnTo>
                  <a:pt x="357187" y="258961"/>
                </a:lnTo>
                <a:lnTo>
                  <a:pt x="357187" y="258961"/>
                </a:lnTo>
                <a:lnTo>
                  <a:pt x="357187" y="258961"/>
                </a:lnTo>
                <a:lnTo>
                  <a:pt x="348258" y="258961"/>
                </a:lnTo>
                <a:lnTo>
                  <a:pt x="330398" y="258961"/>
                </a:lnTo>
                <a:lnTo>
                  <a:pt x="312539" y="258961"/>
                </a:lnTo>
                <a:lnTo>
                  <a:pt x="285750" y="258961"/>
                </a:lnTo>
                <a:lnTo>
                  <a:pt x="250031" y="258961"/>
                </a:lnTo>
                <a:lnTo>
                  <a:pt x="214312" y="258961"/>
                </a:lnTo>
                <a:lnTo>
                  <a:pt x="187523" y="258961"/>
                </a:lnTo>
                <a:lnTo>
                  <a:pt x="142875" y="258961"/>
                </a:lnTo>
                <a:lnTo>
                  <a:pt x="107156" y="267891"/>
                </a:lnTo>
                <a:lnTo>
                  <a:pt x="80367" y="267891"/>
                </a:lnTo>
                <a:lnTo>
                  <a:pt x="53578" y="276821"/>
                </a:lnTo>
                <a:lnTo>
                  <a:pt x="35719" y="276821"/>
                </a:lnTo>
                <a:lnTo>
                  <a:pt x="17859" y="285750"/>
                </a:lnTo>
                <a:lnTo>
                  <a:pt x="17859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1357313" y="3946921"/>
            <a:ext cx="357188" cy="455416"/>
          </a:xfrm>
          <a:custGeom>
            <a:avLst/>
            <a:gdLst/>
            <a:ahLst/>
            <a:cxnLst/>
            <a:rect l="0" t="0" r="0" b="0"/>
            <a:pathLst>
              <a:path w="357188" h="455416">
                <a:moveTo>
                  <a:pt x="71437" y="187524"/>
                </a:moveTo>
                <a:lnTo>
                  <a:pt x="71437" y="187524"/>
                </a:lnTo>
                <a:lnTo>
                  <a:pt x="71437" y="205383"/>
                </a:lnTo>
                <a:lnTo>
                  <a:pt x="71437" y="214313"/>
                </a:lnTo>
                <a:lnTo>
                  <a:pt x="62507" y="241102"/>
                </a:lnTo>
                <a:lnTo>
                  <a:pt x="53578" y="267891"/>
                </a:lnTo>
                <a:lnTo>
                  <a:pt x="44648" y="294680"/>
                </a:lnTo>
                <a:lnTo>
                  <a:pt x="44648" y="330399"/>
                </a:lnTo>
                <a:lnTo>
                  <a:pt x="35718" y="357188"/>
                </a:lnTo>
                <a:lnTo>
                  <a:pt x="35718" y="383977"/>
                </a:lnTo>
                <a:lnTo>
                  <a:pt x="35718" y="410766"/>
                </a:lnTo>
                <a:lnTo>
                  <a:pt x="26789" y="428625"/>
                </a:lnTo>
                <a:lnTo>
                  <a:pt x="17859" y="446485"/>
                </a:lnTo>
                <a:lnTo>
                  <a:pt x="8929" y="446485"/>
                </a:lnTo>
                <a:lnTo>
                  <a:pt x="0" y="455415"/>
                </a:lnTo>
                <a:lnTo>
                  <a:pt x="0" y="455415"/>
                </a:lnTo>
                <a:lnTo>
                  <a:pt x="0" y="455415"/>
                </a:lnTo>
                <a:lnTo>
                  <a:pt x="0" y="446485"/>
                </a:lnTo>
                <a:lnTo>
                  <a:pt x="0" y="437555"/>
                </a:lnTo>
                <a:lnTo>
                  <a:pt x="0" y="419696"/>
                </a:lnTo>
                <a:lnTo>
                  <a:pt x="0" y="392907"/>
                </a:lnTo>
                <a:lnTo>
                  <a:pt x="8929" y="357188"/>
                </a:lnTo>
                <a:lnTo>
                  <a:pt x="17859" y="312540"/>
                </a:lnTo>
                <a:lnTo>
                  <a:pt x="26789" y="276821"/>
                </a:lnTo>
                <a:lnTo>
                  <a:pt x="35718" y="232172"/>
                </a:lnTo>
                <a:lnTo>
                  <a:pt x="53578" y="187524"/>
                </a:lnTo>
                <a:lnTo>
                  <a:pt x="62507" y="151805"/>
                </a:lnTo>
                <a:lnTo>
                  <a:pt x="80367" y="116086"/>
                </a:lnTo>
                <a:lnTo>
                  <a:pt x="98226" y="80368"/>
                </a:lnTo>
                <a:lnTo>
                  <a:pt x="116085" y="53579"/>
                </a:lnTo>
                <a:lnTo>
                  <a:pt x="125015" y="26790"/>
                </a:lnTo>
                <a:lnTo>
                  <a:pt x="142875" y="17860"/>
                </a:lnTo>
                <a:lnTo>
                  <a:pt x="169664" y="8930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8930"/>
                </a:lnTo>
                <a:lnTo>
                  <a:pt x="267890" y="26790"/>
                </a:lnTo>
                <a:lnTo>
                  <a:pt x="303609" y="44649"/>
                </a:lnTo>
                <a:lnTo>
                  <a:pt x="321468" y="62508"/>
                </a:lnTo>
                <a:lnTo>
                  <a:pt x="339328" y="80368"/>
                </a:lnTo>
                <a:lnTo>
                  <a:pt x="348257" y="98227"/>
                </a:lnTo>
                <a:lnTo>
                  <a:pt x="357187" y="116086"/>
                </a:lnTo>
                <a:lnTo>
                  <a:pt x="348257" y="133946"/>
                </a:lnTo>
                <a:lnTo>
                  <a:pt x="330398" y="151805"/>
                </a:lnTo>
                <a:lnTo>
                  <a:pt x="303609" y="160735"/>
                </a:lnTo>
                <a:lnTo>
                  <a:pt x="267890" y="178594"/>
                </a:lnTo>
                <a:lnTo>
                  <a:pt x="232171" y="178594"/>
                </a:lnTo>
                <a:lnTo>
                  <a:pt x="196453" y="187524"/>
                </a:lnTo>
                <a:lnTo>
                  <a:pt x="160734" y="187524"/>
                </a:lnTo>
                <a:lnTo>
                  <a:pt x="125015" y="187524"/>
                </a:lnTo>
                <a:lnTo>
                  <a:pt x="98226" y="178594"/>
                </a:lnTo>
                <a:lnTo>
                  <a:pt x="80367" y="178594"/>
                </a:lnTo>
                <a:lnTo>
                  <a:pt x="80367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1714500" y="3964781"/>
            <a:ext cx="294681" cy="232173"/>
          </a:xfrm>
          <a:custGeom>
            <a:avLst/>
            <a:gdLst/>
            <a:ahLst/>
            <a:cxnLst/>
            <a:rect l="0" t="0" r="0" b="0"/>
            <a:pathLst>
              <a:path w="294681" h="232173">
                <a:moveTo>
                  <a:pt x="35719" y="142875"/>
                </a:moveTo>
                <a:lnTo>
                  <a:pt x="35719" y="142875"/>
                </a:lnTo>
                <a:lnTo>
                  <a:pt x="35719" y="160734"/>
                </a:lnTo>
                <a:lnTo>
                  <a:pt x="26789" y="169664"/>
                </a:lnTo>
                <a:lnTo>
                  <a:pt x="17859" y="187523"/>
                </a:lnTo>
                <a:lnTo>
                  <a:pt x="17859" y="205383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0" y="214312"/>
                </a:lnTo>
                <a:lnTo>
                  <a:pt x="8930" y="196453"/>
                </a:lnTo>
                <a:lnTo>
                  <a:pt x="17859" y="169664"/>
                </a:lnTo>
                <a:lnTo>
                  <a:pt x="26789" y="142875"/>
                </a:lnTo>
                <a:lnTo>
                  <a:pt x="44648" y="125015"/>
                </a:lnTo>
                <a:lnTo>
                  <a:pt x="62508" y="98226"/>
                </a:lnTo>
                <a:lnTo>
                  <a:pt x="80367" y="71437"/>
                </a:lnTo>
                <a:lnTo>
                  <a:pt x="98227" y="53578"/>
                </a:lnTo>
                <a:lnTo>
                  <a:pt x="125016" y="35719"/>
                </a:lnTo>
                <a:lnTo>
                  <a:pt x="151805" y="17859"/>
                </a:lnTo>
                <a:lnTo>
                  <a:pt x="187523" y="8930"/>
                </a:lnTo>
                <a:lnTo>
                  <a:pt x="214313" y="0"/>
                </a:lnTo>
                <a:lnTo>
                  <a:pt x="241102" y="0"/>
                </a:lnTo>
                <a:lnTo>
                  <a:pt x="267891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1884164" y="4027289"/>
            <a:ext cx="705446" cy="303610"/>
          </a:xfrm>
          <a:custGeom>
            <a:avLst/>
            <a:gdLst/>
            <a:ahLst/>
            <a:cxnLst/>
            <a:rect l="0" t="0" r="0" b="0"/>
            <a:pathLst>
              <a:path w="705446" h="303610">
                <a:moveTo>
                  <a:pt x="0" y="142875"/>
                </a:moveTo>
                <a:lnTo>
                  <a:pt x="0" y="142875"/>
                </a:lnTo>
                <a:lnTo>
                  <a:pt x="8930" y="151804"/>
                </a:lnTo>
                <a:lnTo>
                  <a:pt x="17859" y="151804"/>
                </a:lnTo>
                <a:lnTo>
                  <a:pt x="35719" y="151804"/>
                </a:lnTo>
                <a:lnTo>
                  <a:pt x="62508" y="151804"/>
                </a:lnTo>
                <a:lnTo>
                  <a:pt x="89297" y="142875"/>
                </a:lnTo>
                <a:lnTo>
                  <a:pt x="125016" y="125015"/>
                </a:lnTo>
                <a:lnTo>
                  <a:pt x="160734" y="107156"/>
                </a:lnTo>
                <a:lnTo>
                  <a:pt x="196453" y="80367"/>
                </a:lnTo>
                <a:lnTo>
                  <a:pt x="223242" y="62507"/>
                </a:lnTo>
                <a:lnTo>
                  <a:pt x="250031" y="44648"/>
                </a:lnTo>
                <a:lnTo>
                  <a:pt x="267891" y="26789"/>
                </a:lnTo>
                <a:lnTo>
                  <a:pt x="276820" y="8929"/>
                </a:lnTo>
                <a:lnTo>
                  <a:pt x="276820" y="0"/>
                </a:lnTo>
                <a:lnTo>
                  <a:pt x="258961" y="0"/>
                </a:lnTo>
                <a:lnTo>
                  <a:pt x="241102" y="0"/>
                </a:lnTo>
                <a:lnTo>
                  <a:pt x="214313" y="8929"/>
                </a:lnTo>
                <a:lnTo>
                  <a:pt x="187524" y="26789"/>
                </a:lnTo>
                <a:lnTo>
                  <a:pt x="160734" y="44648"/>
                </a:lnTo>
                <a:lnTo>
                  <a:pt x="133945" y="71437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25016" y="125015"/>
                </a:lnTo>
                <a:lnTo>
                  <a:pt x="142875" y="133945"/>
                </a:lnTo>
                <a:lnTo>
                  <a:pt x="160734" y="142875"/>
                </a:lnTo>
                <a:lnTo>
                  <a:pt x="187524" y="151804"/>
                </a:lnTo>
                <a:lnTo>
                  <a:pt x="214313" y="151804"/>
                </a:lnTo>
                <a:lnTo>
                  <a:pt x="250031" y="142875"/>
                </a:lnTo>
                <a:lnTo>
                  <a:pt x="276820" y="133945"/>
                </a:lnTo>
                <a:lnTo>
                  <a:pt x="312539" y="116086"/>
                </a:lnTo>
                <a:lnTo>
                  <a:pt x="339328" y="98226"/>
                </a:lnTo>
                <a:lnTo>
                  <a:pt x="366117" y="89297"/>
                </a:lnTo>
                <a:lnTo>
                  <a:pt x="392906" y="89297"/>
                </a:lnTo>
                <a:lnTo>
                  <a:pt x="401836" y="80367"/>
                </a:lnTo>
                <a:lnTo>
                  <a:pt x="410766" y="80367"/>
                </a:lnTo>
                <a:lnTo>
                  <a:pt x="410766" y="89297"/>
                </a:lnTo>
                <a:lnTo>
                  <a:pt x="419695" y="107156"/>
                </a:lnTo>
                <a:lnTo>
                  <a:pt x="419695" y="125015"/>
                </a:lnTo>
                <a:lnTo>
                  <a:pt x="419695" y="142875"/>
                </a:lnTo>
                <a:lnTo>
                  <a:pt x="419695" y="160734"/>
                </a:lnTo>
                <a:lnTo>
                  <a:pt x="419695" y="178593"/>
                </a:lnTo>
                <a:lnTo>
                  <a:pt x="419695" y="196453"/>
                </a:lnTo>
                <a:lnTo>
                  <a:pt x="428625" y="205382"/>
                </a:lnTo>
                <a:lnTo>
                  <a:pt x="446484" y="223242"/>
                </a:lnTo>
                <a:lnTo>
                  <a:pt x="464344" y="223242"/>
                </a:lnTo>
                <a:lnTo>
                  <a:pt x="491133" y="223242"/>
                </a:lnTo>
                <a:lnTo>
                  <a:pt x="517922" y="214312"/>
                </a:lnTo>
                <a:lnTo>
                  <a:pt x="544711" y="205382"/>
                </a:lnTo>
                <a:lnTo>
                  <a:pt x="580430" y="178593"/>
                </a:lnTo>
                <a:lnTo>
                  <a:pt x="607219" y="160734"/>
                </a:lnTo>
                <a:lnTo>
                  <a:pt x="642938" y="142875"/>
                </a:lnTo>
                <a:lnTo>
                  <a:pt x="660797" y="116086"/>
                </a:lnTo>
                <a:lnTo>
                  <a:pt x="678656" y="98226"/>
                </a:lnTo>
                <a:lnTo>
                  <a:pt x="696516" y="89297"/>
                </a:lnTo>
                <a:lnTo>
                  <a:pt x="705445" y="80367"/>
                </a:lnTo>
                <a:lnTo>
                  <a:pt x="705445" y="71437"/>
                </a:lnTo>
                <a:lnTo>
                  <a:pt x="705445" y="71437"/>
                </a:lnTo>
                <a:lnTo>
                  <a:pt x="705445" y="80367"/>
                </a:lnTo>
                <a:lnTo>
                  <a:pt x="696516" y="98226"/>
                </a:lnTo>
                <a:lnTo>
                  <a:pt x="696516" y="116086"/>
                </a:lnTo>
                <a:lnTo>
                  <a:pt x="687586" y="133945"/>
                </a:lnTo>
                <a:lnTo>
                  <a:pt x="678656" y="160734"/>
                </a:lnTo>
                <a:lnTo>
                  <a:pt x="660797" y="196453"/>
                </a:lnTo>
                <a:lnTo>
                  <a:pt x="651867" y="223242"/>
                </a:lnTo>
                <a:lnTo>
                  <a:pt x="642938" y="250031"/>
                </a:lnTo>
                <a:lnTo>
                  <a:pt x="642938" y="276820"/>
                </a:lnTo>
                <a:lnTo>
                  <a:pt x="642938" y="294679"/>
                </a:lnTo>
                <a:lnTo>
                  <a:pt x="642938" y="303609"/>
                </a:lnTo>
                <a:lnTo>
                  <a:pt x="642938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2705695" y="4152304"/>
            <a:ext cx="205384" cy="169665"/>
          </a:xfrm>
          <a:custGeom>
            <a:avLst/>
            <a:gdLst/>
            <a:ahLst/>
            <a:cxnLst/>
            <a:rect l="0" t="0" r="0" b="0"/>
            <a:pathLst>
              <a:path w="205384" h="169665">
                <a:moveTo>
                  <a:pt x="53578" y="0"/>
                </a:moveTo>
                <a:lnTo>
                  <a:pt x="53578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17860" y="53578"/>
                </a:lnTo>
                <a:lnTo>
                  <a:pt x="8930" y="80367"/>
                </a:lnTo>
                <a:lnTo>
                  <a:pt x="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26789" y="160735"/>
                </a:lnTo>
                <a:lnTo>
                  <a:pt x="44649" y="160735"/>
                </a:lnTo>
                <a:lnTo>
                  <a:pt x="62508" y="169664"/>
                </a:lnTo>
                <a:lnTo>
                  <a:pt x="80368" y="169664"/>
                </a:lnTo>
                <a:lnTo>
                  <a:pt x="107157" y="160735"/>
                </a:lnTo>
                <a:lnTo>
                  <a:pt x="133946" y="142875"/>
                </a:lnTo>
                <a:lnTo>
                  <a:pt x="160735" y="125016"/>
                </a:lnTo>
                <a:lnTo>
                  <a:pt x="178594" y="107157"/>
                </a:lnTo>
                <a:lnTo>
                  <a:pt x="196453" y="80367"/>
                </a:lnTo>
                <a:lnTo>
                  <a:pt x="205383" y="62508"/>
                </a:lnTo>
                <a:lnTo>
                  <a:pt x="196453" y="35719"/>
                </a:lnTo>
                <a:lnTo>
                  <a:pt x="178594" y="26789"/>
                </a:lnTo>
                <a:lnTo>
                  <a:pt x="160735" y="17860"/>
                </a:lnTo>
                <a:lnTo>
                  <a:pt x="125016" y="17860"/>
                </a:lnTo>
                <a:lnTo>
                  <a:pt x="98227" y="26789"/>
                </a:lnTo>
                <a:lnTo>
                  <a:pt x="71438" y="35719"/>
                </a:lnTo>
                <a:lnTo>
                  <a:pt x="35719" y="5357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2982516" y="4250531"/>
            <a:ext cx="267891" cy="116087"/>
          </a:xfrm>
          <a:custGeom>
            <a:avLst/>
            <a:gdLst/>
            <a:ahLst/>
            <a:cxnLst/>
            <a:rect l="0" t="0" r="0" b="0"/>
            <a:pathLst>
              <a:path w="267891" h="116087">
                <a:moveTo>
                  <a:pt x="44648" y="8930"/>
                </a:moveTo>
                <a:lnTo>
                  <a:pt x="44648" y="17859"/>
                </a:lnTo>
                <a:lnTo>
                  <a:pt x="35718" y="17859"/>
                </a:lnTo>
                <a:lnTo>
                  <a:pt x="17859" y="35719"/>
                </a:lnTo>
                <a:lnTo>
                  <a:pt x="8929" y="44648"/>
                </a:lnTo>
                <a:lnTo>
                  <a:pt x="0" y="62508"/>
                </a:lnTo>
                <a:lnTo>
                  <a:pt x="0" y="71437"/>
                </a:lnTo>
                <a:lnTo>
                  <a:pt x="8929" y="89297"/>
                </a:lnTo>
                <a:lnTo>
                  <a:pt x="17859" y="98226"/>
                </a:lnTo>
                <a:lnTo>
                  <a:pt x="44648" y="116086"/>
                </a:lnTo>
                <a:lnTo>
                  <a:pt x="62507" y="116086"/>
                </a:lnTo>
                <a:lnTo>
                  <a:pt x="89297" y="116086"/>
                </a:lnTo>
                <a:lnTo>
                  <a:pt x="116086" y="107156"/>
                </a:lnTo>
                <a:lnTo>
                  <a:pt x="151804" y="98226"/>
                </a:lnTo>
                <a:lnTo>
                  <a:pt x="178593" y="89297"/>
                </a:lnTo>
                <a:lnTo>
                  <a:pt x="205382" y="80367"/>
                </a:lnTo>
                <a:lnTo>
                  <a:pt x="223242" y="62508"/>
                </a:lnTo>
                <a:lnTo>
                  <a:pt x="241101" y="44648"/>
                </a:lnTo>
                <a:lnTo>
                  <a:pt x="258961" y="26789"/>
                </a:lnTo>
                <a:lnTo>
                  <a:pt x="267890" y="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3187898" y="4223742"/>
            <a:ext cx="267892" cy="250032"/>
          </a:xfrm>
          <a:custGeom>
            <a:avLst/>
            <a:gdLst/>
            <a:ahLst/>
            <a:cxnLst/>
            <a:rect l="0" t="0" r="0" b="0"/>
            <a:pathLst>
              <a:path w="267892" h="250032">
                <a:moveTo>
                  <a:pt x="258961" y="17859"/>
                </a:moveTo>
                <a:lnTo>
                  <a:pt x="258961" y="17859"/>
                </a:lnTo>
                <a:lnTo>
                  <a:pt x="267891" y="17859"/>
                </a:lnTo>
                <a:lnTo>
                  <a:pt x="267891" y="17859"/>
                </a:lnTo>
                <a:lnTo>
                  <a:pt x="267891" y="17859"/>
                </a:lnTo>
                <a:lnTo>
                  <a:pt x="267891" y="17859"/>
                </a:lnTo>
                <a:lnTo>
                  <a:pt x="250032" y="8929"/>
                </a:lnTo>
                <a:lnTo>
                  <a:pt x="232172" y="8929"/>
                </a:lnTo>
                <a:lnTo>
                  <a:pt x="205383" y="0"/>
                </a:lnTo>
                <a:lnTo>
                  <a:pt x="187524" y="8929"/>
                </a:lnTo>
                <a:lnTo>
                  <a:pt x="169665" y="17859"/>
                </a:lnTo>
                <a:lnTo>
                  <a:pt x="160735" y="35719"/>
                </a:lnTo>
                <a:lnTo>
                  <a:pt x="151805" y="53578"/>
                </a:lnTo>
                <a:lnTo>
                  <a:pt x="160735" y="71437"/>
                </a:lnTo>
                <a:lnTo>
                  <a:pt x="169665" y="107156"/>
                </a:lnTo>
                <a:lnTo>
                  <a:pt x="187524" y="133945"/>
                </a:lnTo>
                <a:lnTo>
                  <a:pt x="205383" y="160734"/>
                </a:lnTo>
                <a:lnTo>
                  <a:pt x="223243" y="187523"/>
                </a:lnTo>
                <a:lnTo>
                  <a:pt x="232172" y="205383"/>
                </a:lnTo>
                <a:lnTo>
                  <a:pt x="232172" y="223242"/>
                </a:lnTo>
                <a:lnTo>
                  <a:pt x="223243" y="241101"/>
                </a:lnTo>
                <a:lnTo>
                  <a:pt x="205383" y="241101"/>
                </a:lnTo>
                <a:lnTo>
                  <a:pt x="187524" y="250031"/>
                </a:lnTo>
                <a:lnTo>
                  <a:pt x="160735" y="250031"/>
                </a:lnTo>
                <a:lnTo>
                  <a:pt x="133946" y="241101"/>
                </a:lnTo>
                <a:lnTo>
                  <a:pt x="98227" y="232172"/>
                </a:lnTo>
                <a:lnTo>
                  <a:pt x="71438" y="223242"/>
                </a:lnTo>
                <a:lnTo>
                  <a:pt x="35719" y="214312"/>
                </a:lnTo>
                <a:lnTo>
                  <a:pt x="8930" y="20538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1625203" y="4482703"/>
            <a:ext cx="357189" cy="339329"/>
          </a:xfrm>
          <a:custGeom>
            <a:avLst/>
            <a:gdLst/>
            <a:ahLst/>
            <a:cxnLst/>
            <a:rect l="0" t="0" r="0" b="0"/>
            <a:pathLst>
              <a:path w="357189" h="339329">
                <a:moveTo>
                  <a:pt x="178594" y="80367"/>
                </a:moveTo>
                <a:lnTo>
                  <a:pt x="178594" y="89297"/>
                </a:lnTo>
                <a:lnTo>
                  <a:pt x="169664" y="107156"/>
                </a:lnTo>
                <a:lnTo>
                  <a:pt x="160735" y="133945"/>
                </a:lnTo>
                <a:lnTo>
                  <a:pt x="133945" y="169664"/>
                </a:lnTo>
                <a:lnTo>
                  <a:pt x="116086" y="205383"/>
                </a:lnTo>
                <a:lnTo>
                  <a:pt x="98227" y="241101"/>
                </a:lnTo>
                <a:lnTo>
                  <a:pt x="80367" y="267890"/>
                </a:lnTo>
                <a:lnTo>
                  <a:pt x="62508" y="294679"/>
                </a:lnTo>
                <a:lnTo>
                  <a:pt x="44649" y="321468"/>
                </a:lnTo>
                <a:lnTo>
                  <a:pt x="26789" y="330398"/>
                </a:lnTo>
                <a:lnTo>
                  <a:pt x="17860" y="339328"/>
                </a:lnTo>
                <a:lnTo>
                  <a:pt x="8930" y="339328"/>
                </a:lnTo>
                <a:lnTo>
                  <a:pt x="8930" y="339328"/>
                </a:lnTo>
                <a:lnTo>
                  <a:pt x="0" y="321468"/>
                </a:lnTo>
                <a:lnTo>
                  <a:pt x="0" y="303609"/>
                </a:lnTo>
                <a:lnTo>
                  <a:pt x="0" y="276820"/>
                </a:lnTo>
                <a:lnTo>
                  <a:pt x="8930" y="241101"/>
                </a:lnTo>
                <a:lnTo>
                  <a:pt x="26789" y="196453"/>
                </a:lnTo>
                <a:lnTo>
                  <a:pt x="44649" y="160734"/>
                </a:lnTo>
                <a:lnTo>
                  <a:pt x="62508" y="125015"/>
                </a:lnTo>
                <a:lnTo>
                  <a:pt x="89297" y="89297"/>
                </a:lnTo>
                <a:lnTo>
                  <a:pt x="125016" y="53578"/>
                </a:lnTo>
                <a:lnTo>
                  <a:pt x="160735" y="26789"/>
                </a:lnTo>
                <a:lnTo>
                  <a:pt x="205383" y="17859"/>
                </a:lnTo>
                <a:lnTo>
                  <a:pt x="241102" y="0"/>
                </a:lnTo>
                <a:lnTo>
                  <a:pt x="285750" y="0"/>
                </a:lnTo>
                <a:lnTo>
                  <a:pt x="312539" y="17859"/>
                </a:lnTo>
                <a:lnTo>
                  <a:pt x="339328" y="26789"/>
                </a:lnTo>
                <a:lnTo>
                  <a:pt x="357188" y="44648"/>
                </a:lnTo>
                <a:lnTo>
                  <a:pt x="357188" y="71437"/>
                </a:lnTo>
                <a:lnTo>
                  <a:pt x="357188" y="89297"/>
                </a:lnTo>
                <a:lnTo>
                  <a:pt x="357188" y="116086"/>
                </a:lnTo>
                <a:lnTo>
                  <a:pt x="339328" y="133945"/>
                </a:lnTo>
                <a:lnTo>
                  <a:pt x="321469" y="151804"/>
                </a:lnTo>
                <a:lnTo>
                  <a:pt x="303610" y="169664"/>
                </a:lnTo>
                <a:lnTo>
                  <a:pt x="276820" y="178593"/>
                </a:lnTo>
                <a:lnTo>
                  <a:pt x="250031" y="178593"/>
                </a:lnTo>
                <a:lnTo>
                  <a:pt x="214313" y="178593"/>
                </a:lnTo>
                <a:lnTo>
                  <a:pt x="187524" y="178593"/>
                </a:lnTo>
                <a:lnTo>
                  <a:pt x="178594" y="178593"/>
                </a:lnTo>
                <a:lnTo>
                  <a:pt x="178594" y="1785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2053828" y="4554140"/>
            <a:ext cx="419696" cy="169665"/>
          </a:xfrm>
          <a:custGeom>
            <a:avLst/>
            <a:gdLst/>
            <a:ahLst/>
            <a:cxnLst/>
            <a:rect l="0" t="0" r="0" b="0"/>
            <a:pathLst>
              <a:path w="419696" h="169665">
                <a:moveTo>
                  <a:pt x="17860" y="107156"/>
                </a:moveTo>
                <a:lnTo>
                  <a:pt x="8930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51805"/>
                </a:lnTo>
                <a:lnTo>
                  <a:pt x="17860" y="133946"/>
                </a:lnTo>
                <a:lnTo>
                  <a:pt x="26789" y="107156"/>
                </a:lnTo>
                <a:lnTo>
                  <a:pt x="35719" y="89297"/>
                </a:lnTo>
                <a:lnTo>
                  <a:pt x="53578" y="62508"/>
                </a:lnTo>
                <a:lnTo>
                  <a:pt x="71438" y="44649"/>
                </a:lnTo>
                <a:lnTo>
                  <a:pt x="89297" y="26789"/>
                </a:lnTo>
                <a:lnTo>
                  <a:pt x="107156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4" y="17860"/>
                </a:lnTo>
                <a:lnTo>
                  <a:pt x="196453" y="26789"/>
                </a:lnTo>
                <a:lnTo>
                  <a:pt x="205383" y="44649"/>
                </a:lnTo>
                <a:lnTo>
                  <a:pt x="205383" y="62508"/>
                </a:lnTo>
                <a:lnTo>
                  <a:pt x="205383" y="80367"/>
                </a:lnTo>
                <a:lnTo>
                  <a:pt x="205383" y="107156"/>
                </a:lnTo>
                <a:lnTo>
                  <a:pt x="205383" y="125016"/>
                </a:lnTo>
                <a:lnTo>
                  <a:pt x="214313" y="142875"/>
                </a:lnTo>
                <a:lnTo>
                  <a:pt x="223242" y="151805"/>
                </a:lnTo>
                <a:lnTo>
                  <a:pt x="241102" y="169664"/>
                </a:lnTo>
                <a:lnTo>
                  <a:pt x="258961" y="169664"/>
                </a:lnTo>
                <a:lnTo>
                  <a:pt x="285750" y="169664"/>
                </a:lnTo>
                <a:lnTo>
                  <a:pt x="312539" y="160735"/>
                </a:lnTo>
                <a:lnTo>
                  <a:pt x="348258" y="151805"/>
                </a:lnTo>
                <a:lnTo>
                  <a:pt x="366117" y="133946"/>
                </a:lnTo>
                <a:lnTo>
                  <a:pt x="392906" y="116086"/>
                </a:lnTo>
                <a:lnTo>
                  <a:pt x="410766" y="98227"/>
                </a:lnTo>
                <a:lnTo>
                  <a:pt x="419695" y="80367"/>
                </a:lnTo>
                <a:lnTo>
                  <a:pt x="419695" y="62508"/>
                </a:lnTo>
                <a:lnTo>
                  <a:pt x="410766" y="44649"/>
                </a:lnTo>
                <a:lnTo>
                  <a:pt x="392906" y="26789"/>
                </a:lnTo>
                <a:lnTo>
                  <a:pt x="375047" y="17860"/>
                </a:lnTo>
                <a:lnTo>
                  <a:pt x="357188" y="17860"/>
                </a:lnTo>
                <a:lnTo>
                  <a:pt x="321469" y="17860"/>
                </a:lnTo>
                <a:lnTo>
                  <a:pt x="294680" y="26789"/>
                </a:lnTo>
                <a:lnTo>
                  <a:pt x="267891" y="35719"/>
                </a:lnTo>
                <a:lnTo>
                  <a:pt x="250031" y="53578"/>
                </a:lnTo>
                <a:lnTo>
                  <a:pt x="232172" y="62508"/>
                </a:lnTo>
                <a:lnTo>
                  <a:pt x="232172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2464594" y="4545211"/>
            <a:ext cx="759024" cy="285751"/>
          </a:xfrm>
          <a:custGeom>
            <a:avLst/>
            <a:gdLst/>
            <a:ahLst/>
            <a:cxnLst/>
            <a:rect l="0" t="0" r="0" b="0"/>
            <a:pathLst>
              <a:path w="759024" h="285751">
                <a:moveTo>
                  <a:pt x="250031" y="125015"/>
                </a:moveTo>
                <a:lnTo>
                  <a:pt x="250031" y="125015"/>
                </a:lnTo>
                <a:lnTo>
                  <a:pt x="250031" y="116085"/>
                </a:lnTo>
                <a:lnTo>
                  <a:pt x="241101" y="107156"/>
                </a:lnTo>
                <a:lnTo>
                  <a:pt x="223242" y="98226"/>
                </a:lnTo>
                <a:lnTo>
                  <a:pt x="187523" y="98226"/>
                </a:lnTo>
                <a:lnTo>
                  <a:pt x="151804" y="98226"/>
                </a:lnTo>
                <a:lnTo>
                  <a:pt x="107156" y="107156"/>
                </a:lnTo>
                <a:lnTo>
                  <a:pt x="62508" y="116085"/>
                </a:lnTo>
                <a:lnTo>
                  <a:pt x="35719" y="133945"/>
                </a:lnTo>
                <a:lnTo>
                  <a:pt x="17859" y="142875"/>
                </a:lnTo>
                <a:lnTo>
                  <a:pt x="0" y="160734"/>
                </a:lnTo>
                <a:lnTo>
                  <a:pt x="8929" y="178593"/>
                </a:lnTo>
                <a:lnTo>
                  <a:pt x="17859" y="187523"/>
                </a:lnTo>
                <a:lnTo>
                  <a:pt x="44648" y="196453"/>
                </a:lnTo>
                <a:lnTo>
                  <a:pt x="80367" y="196453"/>
                </a:lnTo>
                <a:lnTo>
                  <a:pt x="125015" y="187523"/>
                </a:lnTo>
                <a:lnTo>
                  <a:pt x="178594" y="178593"/>
                </a:lnTo>
                <a:lnTo>
                  <a:pt x="232172" y="160734"/>
                </a:lnTo>
                <a:lnTo>
                  <a:pt x="276820" y="142875"/>
                </a:lnTo>
                <a:lnTo>
                  <a:pt x="330398" y="116085"/>
                </a:lnTo>
                <a:lnTo>
                  <a:pt x="375047" y="89296"/>
                </a:lnTo>
                <a:lnTo>
                  <a:pt x="410765" y="62507"/>
                </a:lnTo>
                <a:lnTo>
                  <a:pt x="437554" y="35718"/>
                </a:lnTo>
                <a:lnTo>
                  <a:pt x="455414" y="17859"/>
                </a:lnTo>
                <a:lnTo>
                  <a:pt x="455414" y="8929"/>
                </a:lnTo>
                <a:lnTo>
                  <a:pt x="455414" y="0"/>
                </a:lnTo>
                <a:lnTo>
                  <a:pt x="455414" y="0"/>
                </a:lnTo>
                <a:lnTo>
                  <a:pt x="437554" y="8929"/>
                </a:lnTo>
                <a:lnTo>
                  <a:pt x="419695" y="17859"/>
                </a:lnTo>
                <a:lnTo>
                  <a:pt x="392906" y="44648"/>
                </a:lnTo>
                <a:lnTo>
                  <a:pt x="375047" y="71437"/>
                </a:lnTo>
                <a:lnTo>
                  <a:pt x="357187" y="107156"/>
                </a:lnTo>
                <a:lnTo>
                  <a:pt x="330398" y="142875"/>
                </a:lnTo>
                <a:lnTo>
                  <a:pt x="321469" y="169664"/>
                </a:lnTo>
                <a:lnTo>
                  <a:pt x="312539" y="196453"/>
                </a:lnTo>
                <a:lnTo>
                  <a:pt x="312539" y="223242"/>
                </a:lnTo>
                <a:lnTo>
                  <a:pt x="312539" y="241101"/>
                </a:lnTo>
                <a:lnTo>
                  <a:pt x="330398" y="258960"/>
                </a:lnTo>
                <a:lnTo>
                  <a:pt x="348258" y="258960"/>
                </a:lnTo>
                <a:lnTo>
                  <a:pt x="375047" y="258960"/>
                </a:lnTo>
                <a:lnTo>
                  <a:pt x="401836" y="250031"/>
                </a:lnTo>
                <a:lnTo>
                  <a:pt x="437554" y="241101"/>
                </a:lnTo>
                <a:lnTo>
                  <a:pt x="473273" y="223242"/>
                </a:lnTo>
                <a:lnTo>
                  <a:pt x="500062" y="205382"/>
                </a:lnTo>
                <a:lnTo>
                  <a:pt x="526851" y="187523"/>
                </a:lnTo>
                <a:lnTo>
                  <a:pt x="535781" y="178593"/>
                </a:lnTo>
                <a:lnTo>
                  <a:pt x="544711" y="169664"/>
                </a:lnTo>
                <a:lnTo>
                  <a:pt x="535781" y="169664"/>
                </a:lnTo>
                <a:lnTo>
                  <a:pt x="535781" y="178593"/>
                </a:lnTo>
                <a:lnTo>
                  <a:pt x="517922" y="187523"/>
                </a:lnTo>
                <a:lnTo>
                  <a:pt x="500062" y="196453"/>
                </a:lnTo>
                <a:lnTo>
                  <a:pt x="491133" y="214312"/>
                </a:lnTo>
                <a:lnTo>
                  <a:pt x="491133" y="232171"/>
                </a:lnTo>
                <a:lnTo>
                  <a:pt x="491133" y="250031"/>
                </a:lnTo>
                <a:lnTo>
                  <a:pt x="508992" y="258960"/>
                </a:lnTo>
                <a:lnTo>
                  <a:pt x="526851" y="276820"/>
                </a:lnTo>
                <a:lnTo>
                  <a:pt x="544711" y="285750"/>
                </a:lnTo>
                <a:lnTo>
                  <a:pt x="580429" y="285750"/>
                </a:lnTo>
                <a:lnTo>
                  <a:pt x="607219" y="285750"/>
                </a:lnTo>
                <a:lnTo>
                  <a:pt x="642937" y="285750"/>
                </a:lnTo>
                <a:lnTo>
                  <a:pt x="678656" y="276820"/>
                </a:lnTo>
                <a:lnTo>
                  <a:pt x="705445" y="258960"/>
                </a:lnTo>
                <a:lnTo>
                  <a:pt x="732234" y="241101"/>
                </a:lnTo>
                <a:lnTo>
                  <a:pt x="750094" y="223242"/>
                </a:lnTo>
                <a:lnTo>
                  <a:pt x="759023" y="214312"/>
                </a:lnTo>
                <a:lnTo>
                  <a:pt x="759023" y="205382"/>
                </a:lnTo>
                <a:lnTo>
                  <a:pt x="759023" y="2053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3241477" y="4661296"/>
            <a:ext cx="482204" cy="285752"/>
          </a:xfrm>
          <a:custGeom>
            <a:avLst/>
            <a:gdLst/>
            <a:ahLst/>
            <a:cxnLst/>
            <a:rect l="0" t="0" r="0" b="0"/>
            <a:pathLst>
              <a:path w="482204" h="285752">
                <a:moveTo>
                  <a:pt x="169664" y="107157"/>
                </a:moveTo>
                <a:lnTo>
                  <a:pt x="169664" y="107157"/>
                </a:lnTo>
                <a:lnTo>
                  <a:pt x="160734" y="107157"/>
                </a:lnTo>
                <a:lnTo>
                  <a:pt x="142875" y="116086"/>
                </a:lnTo>
                <a:lnTo>
                  <a:pt x="116086" y="125016"/>
                </a:lnTo>
                <a:lnTo>
                  <a:pt x="89296" y="125016"/>
                </a:lnTo>
                <a:lnTo>
                  <a:pt x="53578" y="133946"/>
                </a:lnTo>
                <a:lnTo>
                  <a:pt x="26789" y="142875"/>
                </a:lnTo>
                <a:lnTo>
                  <a:pt x="8929" y="160735"/>
                </a:lnTo>
                <a:lnTo>
                  <a:pt x="0" y="169665"/>
                </a:lnTo>
                <a:lnTo>
                  <a:pt x="8929" y="187524"/>
                </a:lnTo>
                <a:lnTo>
                  <a:pt x="17859" y="196454"/>
                </a:lnTo>
                <a:lnTo>
                  <a:pt x="44648" y="205383"/>
                </a:lnTo>
                <a:lnTo>
                  <a:pt x="80367" y="205383"/>
                </a:lnTo>
                <a:lnTo>
                  <a:pt x="125015" y="196454"/>
                </a:lnTo>
                <a:lnTo>
                  <a:pt x="169664" y="187524"/>
                </a:lnTo>
                <a:lnTo>
                  <a:pt x="223242" y="169665"/>
                </a:lnTo>
                <a:lnTo>
                  <a:pt x="276820" y="151805"/>
                </a:lnTo>
                <a:lnTo>
                  <a:pt x="330398" y="116086"/>
                </a:lnTo>
                <a:lnTo>
                  <a:pt x="375046" y="89297"/>
                </a:lnTo>
                <a:lnTo>
                  <a:pt x="419695" y="62508"/>
                </a:lnTo>
                <a:lnTo>
                  <a:pt x="446484" y="35719"/>
                </a:lnTo>
                <a:lnTo>
                  <a:pt x="473273" y="17860"/>
                </a:lnTo>
                <a:lnTo>
                  <a:pt x="482203" y="0"/>
                </a:lnTo>
                <a:lnTo>
                  <a:pt x="482203" y="0"/>
                </a:lnTo>
                <a:lnTo>
                  <a:pt x="482203" y="0"/>
                </a:lnTo>
                <a:lnTo>
                  <a:pt x="464343" y="0"/>
                </a:lnTo>
                <a:lnTo>
                  <a:pt x="446484" y="17860"/>
                </a:lnTo>
                <a:lnTo>
                  <a:pt x="428625" y="44649"/>
                </a:lnTo>
                <a:lnTo>
                  <a:pt x="401836" y="71438"/>
                </a:lnTo>
                <a:lnTo>
                  <a:pt x="375046" y="107157"/>
                </a:lnTo>
                <a:lnTo>
                  <a:pt x="357187" y="142875"/>
                </a:lnTo>
                <a:lnTo>
                  <a:pt x="339328" y="187524"/>
                </a:lnTo>
                <a:lnTo>
                  <a:pt x="321468" y="214313"/>
                </a:lnTo>
                <a:lnTo>
                  <a:pt x="312539" y="241102"/>
                </a:lnTo>
                <a:lnTo>
                  <a:pt x="303609" y="267892"/>
                </a:lnTo>
                <a:lnTo>
                  <a:pt x="303609" y="276821"/>
                </a:lnTo>
                <a:lnTo>
                  <a:pt x="303609" y="285751"/>
                </a:lnTo>
                <a:lnTo>
                  <a:pt x="303609" y="28575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3437930" y="4768453"/>
            <a:ext cx="187524" cy="62509"/>
          </a:xfrm>
          <a:custGeom>
            <a:avLst/>
            <a:gdLst/>
            <a:ahLst/>
            <a:cxnLst/>
            <a:rect l="0" t="0" r="0" b="0"/>
            <a:pathLst>
              <a:path w="187524" h="62509">
                <a:moveTo>
                  <a:pt x="0" y="0"/>
                </a:moveTo>
                <a:lnTo>
                  <a:pt x="0" y="0"/>
                </a:lnTo>
                <a:lnTo>
                  <a:pt x="8929" y="8929"/>
                </a:lnTo>
                <a:lnTo>
                  <a:pt x="35718" y="17859"/>
                </a:lnTo>
                <a:lnTo>
                  <a:pt x="71437" y="35718"/>
                </a:lnTo>
                <a:lnTo>
                  <a:pt x="116086" y="44648"/>
                </a:lnTo>
                <a:lnTo>
                  <a:pt x="160734" y="53578"/>
                </a:lnTo>
                <a:lnTo>
                  <a:pt x="187523" y="62508"/>
                </a:lnTo>
                <a:lnTo>
                  <a:pt x="187523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3973711" y="4786312"/>
            <a:ext cx="250032" cy="258962"/>
          </a:xfrm>
          <a:custGeom>
            <a:avLst/>
            <a:gdLst/>
            <a:ahLst/>
            <a:cxnLst/>
            <a:rect l="0" t="0" r="0" b="0"/>
            <a:pathLst>
              <a:path w="250032" h="258962">
                <a:moveTo>
                  <a:pt x="214312" y="53578"/>
                </a:moveTo>
                <a:lnTo>
                  <a:pt x="223242" y="53578"/>
                </a:lnTo>
                <a:lnTo>
                  <a:pt x="223242" y="44649"/>
                </a:lnTo>
                <a:lnTo>
                  <a:pt x="241102" y="35719"/>
                </a:lnTo>
                <a:lnTo>
                  <a:pt x="250031" y="26789"/>
                </a:lnTo>
                <a:lnTo>
                  <a:pt x="250031" y="17859"/>
                </a:lnTo>
                <a:lnTo>
                  <a:pt x="250031" y="8930"/>
                </a:lnTo>
                <a:lnTo>
                  <a:pt x="241102" y="0"/>
                </a:lnTo>
                <a:lnTo>
                  <a:pt x="223242" y="0"/>
                </a:lnTo>
                <a:lnTo>
                  <a:pt x="196453" y="0"/>
                </a:lnTo>
                <a:lnTo>
                  <a:pt x="169664" y="0"/>
                </a:lnTo>
                <a:lnTo>
                  <a:pt x="142875" y="17859"/>
                </a:lnTo>
                <a:lnTo>
                  <a:pt x="125016" y="35719"/>
                </a:lnTo>
                <a:lnTo>
                  <a:pt x="107156" y="62508"/>
                </a:lnTo>
                <a:lnTo>
                  <a:pt x="107156" y="98227"/>
                </a:lnTo>
                <a:lnTo>
                  <a:pt x="125016" y="133946"/>
                </a:lnTo>
                <a:lnTo>
                  <a:pt x="142875" y="169665"/>
                </a:lnTo>
                <a:lnTo>
                  <a:pt x="160734" y="196454"/>
                </a:lnTo>
                <a:lnTo>
                  <a:pt x="187523" y="223243"/>
                </a:lnTo>
                <a:lnTo>
                  <a:pt x="196453" y="241102"/>
                </a:lnTo>
                <a:lnTo>
                  <a:pt x="205383" y="250032"/>
                </a:lnTo>
                <a:lnTo>
                  <a:pt x="205383" y="250032"/>
                </a:lnTo>
                <a:lnTo>
                  <a:pt x="187523" y="258961"/>
                </a:lnTo>
                <a:lnTo>
                  <a:pt x="169664" y="250032"/>
                </a:lnTo>
                <a:lnTo>
                  <a:pt x="133945" y="250032"/>
                </a:lnTo>
                <a:lnTo>
                  <a:pt x="98227" y="232172"/>
                </a:lnTo>
                <a:lnTo>
                  <a:pt x="62508" y="223243"/>
                </a:lnTo>
                <a:lnTo>
                  <a:pt x="26789" y="214313"/>
                </a:lnTo>
                <a:lnTo>
                  <a:pt x="8930" y="205383"/>
                </a:lnTo>
                <a:lnTo>
                  <a:pt x="0" y="196454"/>
                </a:lnTo>
                <a:lnTo>
                  <a:pt x="0" y="19645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4214813" y="4777382"/>
            <a:ext cx="910829" cy="625080"/>
          </a:xfrm>
          <a:custGeom>
            <a:avLst/>
            <a:gdLst/>
            <a:ahLst/>
            <a:cxnLst/>
            <a:rect l="0" t="0" r="0" b="0"/>
            <a:pathLst>
              <a:path w="910829" h="625080">
                <a:moveTo>
                  <a:pt x="223242" y="169665"/>
                </a:moveTo>
                <a:lnTo>
                  <a:pt x="214312" y="160735"/>
                </a:lnTo>
                <a:lnTo>
                  <a:pt x="205382" y="160735"/>
                </a:lnTo>
                <a:lnTo>
                  <a:pt x="178593" y="160735"/>
                </a:lnTo>
                <a:lnTo>
                  <a:pt x="151804" y="160735"/>
                </a:lnTo>
                <a:lnTo>
                  <a:pt x="107156" y="169665"/>
                </a:lnTo>
                <a:lnTo>
                  <a:pt x="71437" y="178595"/>
                </a:lnTo>
                <a:lnTo>
                  <a:pt x="35718" y="187524"/>
                </a:lnTo>
                <a:lnTo>
                  <a:pt x="8929" y="205384"/>
                </a:lnTo>
                <a:lnTo>
                  <a:pt x="0" y="223243"/>
                </a:lnTo>
                <a:lnTo>
                  <a:pt x="8929" y="241102"/>
                </a:lnTo>
                <a:lnTo>
                  <a:pt x="26789" y="258962"/>
                </a:lnTo>
                <a:lnTo>
                  <a:pt x="53578" y="276821"/>
                </a:lnTo>
                <a:lnTo>
                  <a:pt x="89296" y="285751"/>
                </a:lnTo>
                <a:lnTo>
                  <a:pt x="125015" y="285751"/>
                </a:lnTo>
                <a:lnTo>
                  <a:pt x="169664" y="294681"/>
                </a:lnTo>
                <a:lnTo>
                  <a:pt x="205382" y="285751"/>
                </a:lnTo>
                <a:lnTo>
                  <a:pt x="241101" y="285751"/>
                </a:lnTo>
                <a:lnTo>
                  <a:pt x="276820" y="276821"/>
                </a:lnTo>
                <a:lnTo>
                  <a:pt x="294679" y="267891"/>
                </a:lnTo>
                <a:lnTo>
                  <a:pt x="303609" y="258962"/>
                </a:lnTo>
                <a:lnTo>
                  <a:pt x="303609" y="258962"/>
                </a:lnTo>
                <a:lnTo>
                  <a:pt x="294679" y="250032"/>
                </a:lnTo>
                <a:lnTo>
                  <a:pt x="276820" y="250032"/>
                </a:lnTo>
                <a:lnTo>
                  <a:pt x="258960" y="250032"/>
                </a:lnTo>
                <a:lnTo>
                  <a:pt x="241101" y="258962"/>
                </a:lnTo>
                <a:lnTo>
                  <a:pt x="214312" y="258962"/>
                </a:lnTo>
                <a:lnTo>
                  <a:pt x="205382" y="276821"/>
                </a:lnTo>
                <a:lnTo>
                  <a:pt x="196453" y="285751"/>
                </a:lnTo>
                <a:lnTo>
                  <a:pt x="196453" y="285751"/>
                </a:lnTo>
                <a:lnTo>
                  <a:pt x="205382" y="294681"/>
                </a:lnTo>
                <a:lnTo>
                  <a:pt x="214312" y="303610"/>
                </a:lnTo>
                <a:lnTo>
                  <a:pt x="232171" y="303610"/>
                </a:lnTo>
                <a:lnTo>
                  <a:pt x="267890" y="294681"/>
                </a:lnTo>
                <a:lnTo>
                  <a:pt x="303609" y="285751"/>
                </a:lnTo>
                <a:lnTo>
                  <a:pt x="348257" y="267891"/>
                </a:lnTo>
                <a:lnTo>
                  <a:pt x="383976" y="250032"/>
                </a:lnTo>
                <a:lnTo>
                  <a:pt x="437554" y="223243"/>
                </a:lnTo>
                <a:lnTo>
                  <a:pt x="491132" y="196454"/>
                </a:lnTo>
                <a:lnTo>
                  <a:pt x="535781" y="160735"/>
                </a:lnTo>
                <a:lnTo>
                  <a:pt x="589359" y="125016"/>
                </a:lnTo>
                <a:lnTo>
                  <a:pt x="616148" y="89297"/>
                </a:lnTo>
                <a:lnTo>
                  <a:pt x="642937" y="62508"/>
                </a:lnTo>
                <a:lnTo>
                  <a:pt x="660796" y="35719"/>
                </a:lnTo>
                <a:lnTo>
                  <a:pt x="660796" y="17860"/>
                </a:lnTo>
                <a:lnTo>
                  <a:pt x="660796" y="8930"/>
                </a:lnTo>
                <a:lnTo>
                  <a:pt x="651867" y="0"/>
                </a:lnTo>
                <a:lnTo>
                  <a:pt x="634007" y="8930"/>
                </a:lnTo>
                <a:lnTo>
                  <a:pt x="616148" y="17860"/>
                </a:lnTo>
                <a:lnTo>
                  <a:pt x="589359" y="35719"/>
                </a:lnTo>
                <a:lnTo>
                  <a:pt x="562570" y="62508"/>
                </a:lnTo>
                <a:lnTo>
                  <a:pt x="535781" y="98227"/>
                </a:lnTo>
                <a:lnTo>
                  <a:pt x="508992" y="133946"/>
                </a:lnTo>
                <a:lnTo>
                  <a:pt x="482203" y="178595"/>
                </a:lnTo>
                <a:lnTo>
                  <a:pt x="464343" y="214313"/>
                </a:lnTo>
                <a:lnTo>
                  <a:pt x="437554" y="250032"/>
                </a:lnTo>
                <a:lnTo>
                  <a:pt x="419695" y="285751"/>
                </a:lnTo>
                <a:lnTo>
                  <a:pt x="401835" y="321470"/>
                </a:lnTo>
                <a:lnTo>
                  <a:pt x="401835" y="348259"/>
                </a:lnTo>
                <a:lnTo>
                  <a:pt x="401835" y="375048"/>
                </a:lnTo>
                <a:lnTo>
                  <a:pt x="410765" y="392907"/>
                </a:lnTo>
                <a:lnTo>
                  <a:pt x="428625" y="401837"/>
                </a:lnTo>
                <a:lnTo>
                  <a:pt x="455414" y="401837"/>
                </a:lnTo>
                <a:lnTo>
                  <a:pt x="491132" y="401837"/>
                </a:lnTo>
                <a:lnTo>
                  <a:pt x="526851" y="383977"/>
                </a:lnTo>
                <a:lnTo>
                  <a:pt x="562570" y="366118"/>
                </a:lnTo>
                <a:lnTo>
                  <a:pt x="607218" y="339329"/>
                </a:lnTo>
                <a:lnTo>
                  <a:pt x="642937" y="312540"/>
                </a:lnTo>
                <a:lnTo>
                  <a:pt x="669726" y="285751"/>
                </a:lnTo>
                <a:lnTo>
                  <a:pt x="687585" y="250032"/>
                </a:lnTo>
                <a:lnTo>
                  <a:pt x="696515" y="223243"/>
                </a:lnTo>
                <a:lnTo>
                  <a:pt x="687585" y="205384"/>
                </a:lnTo>
                <a:lnTo>
                  <a:pt x="678656" y="187524"/>
                </a:lnTo>
                <a:lnTo>
                  <a:pt x="660796" y="178595"/>
                </a:lnTo>
                <a:lnTo>
                  <a:pt x="634007" y="178595"/>
                </a:lnTo>
                <a:lnTo>
                  <a:pt x="616148" y="178595"/>
                </a:lnTo>
                <a:lnTo>
                  <a:pt x="598289" y="187524"/>
                </a:lnTo>
                <a:lnTo>
                  <a:pt x="598289" y="205384"/>
                </a:lnTo>
                <a:lnTo>
                  <a:pt x="598289" y="223243"/>
                </a:lnTo>
                <a:lnTo>
                  <a:pt x="616148" y="241102"/>
                </a:lnTo>
                <a:lnTo>
                  <a:pt x="642937" y="267891"/>
                </a:lnTo>
                <a:lnTo>
                  <a:pt x="678656" y="294681"/>
                </a:lnTo>
                <a:lnTo>
                  <a:pt x="732234" y="321470"/>
                </a:lnTo>
                <a:lnTo>
                  <a:pt x="776882" y="348259"/>
                </a:lnTo>
                <a:lnTo>
                  <a:pt x="830460" y="366118"/>
                </a:lnTo>
                <a:lnTo>
                  <a:pt x="866179" y="383977"/>
                </a:lnTo>
                <a:lnTo>
                  <a:pt x="901898" y="401837"/>
                </a:lnTo>
                <a:lnTo>
                  <a:pt x="910828" y="410766"/>
                </a:lnTo>
                <a:lnTo>
                  <a:pt x="910828" y="419696"/>
                </a:lnTo>
                <a:lnTo>
                  <a:pt x="910828" y="428626"/>
                </a:lnTo>
                <a:lnTo>
                  <a:pt x="892968" y="437556"/>
                </a:lnTo>
                <a:lnTo>
                  <a:pt x="875109" y="446485"/>
                </a:lnTo>
                <a:lnTo>
                  <a:pt x="857250" y="455415"/>
                </a:lnTo>
                <a:lnTo>
                  <a:pt x="839390" y="464345"/>
                </a:lnTo>
                <a:lnTo>
                  <a:pt x="821531" y="473274"/>
                </a:lnTo>
                <a:lnTo>
                  <a:pt x="812601" y="491134"/>
                </a:lnTo>
                <a:lnTo>
                  <a:pt x="803671" y="500063"/>
                </a:lnTo>
                <a:lnTo>
                  <a:pt x="803671" y="517923"/>
                </a:lnTo>
                <a:lnTo>
                  <a:pt x="794742" y="535782"/>
                </a:lnTo>
                <a:lnTo>
                  <a:pt x="785812" y="553641"/>
                </a:lnTo>
                <a:lnTo>
                  <a:pt x="776882" y="571501"/>
                </a:lnTo>
                <a:lnTo>
                  <a:pt x="759023" y="589360"/>
                </a:lnTo>
                <a:lnTo>
                  <a:pt x="741164" y="598290"/>
                </a:lnTo>
                <a:lnTo>
                  <a:pt x="732234" y="607220"/>
                </a:lnTo>
                <a:lnTo>
                  <a:pt x="714375" y="616149"/>
                </a:lnTo>
                <a:lnTo>
                  <a:pt x="705445" y="616149"/>
                </a:lnTo>
                <a:lnTo>
                  <a:pt x="696515" y="625079"/>
                </a:lnTo>
                <a:lnTo>
                  <a:pt x="696515" y="6250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258961" y="4152304"/>
            <a:ext cx="642939" cy="830463"/>
          </a:xfrm>
          <a:custGeom>
            <a:avLst/>
            <a:gdLst/>
            <a:ahLst/>
            <a:cxnLst/>
            <a:rect l="0" t="0" r="0" b="0"/>
            <a:pathLst>
              <a:path w="642939" h="830463">
                <a:moveTo>
                  <a:pt x="8930" y="0"/>
                </a:moveTo>
                <a:lnTo>
                  <a:pt x="8930" y="0"/>
                </a:lnTo>
                <a:lnTo>
                  <a:pt x="8930" y="17860"/>
                </a:lnTo>
                <a:lnTo>
                  <a:pt x="0" y="44649"/>
                </a:lnTo>
                <a:lnTo>
                  <a:pt x="0" y="71438"/>
                </a:lnTo>
                <a:lnTo>
                  <a:pt x="8930" y="107157"/>
                </a:lnTo>
                <a:lnTo>
                  <a:pt x="17859" y="151805"/>
                </a:lnTo>
                <a:lnTo>
                  <a:pt x="35719" y="196453"/>
                </a:lnTo>
                <a:lnTo>
                  <a:pt x="62508" y="241102"/>
                </a:lnTo>
                <a:lnTo>
                  <a:pt x="89297" y="285750"/>
                </a:lnTo>
                <a:lnTo>
                  <a:pt x="125016" y="330399"/>
                </a:lnTo>
                <a:lnTo>
                  <a:pt x="160734" y="383977"/>
                </a:lnTo>
                <a:lnTo>
                  <a:pt x="205383" y="428625"/>
                </a:lnTo>
                <a:lnTo>
                  <a:pt x="241102" y="482203"/>
                </a:lnTo>
                <a:lnTo>
                  <a:pt x="285750" y="535782"/>
                </a:lnTo>
                <a:lnTo>
                  <a:pt x="321469" y="580430"/>
                </a:lnTo>
                <a:lnTo>
                  <a:pt x="366117" y="625078"/>
                </a:lnTo>
                <a:lnTo>
                  <a:pt x="410766" y="669727"/>
                </a:lnTo>
                <a:lnTo>
                  <a:pt x="446484" y="714375"/>
                </a:lnTo>
                <a:lnTo>
                  <a:pt x="491133" y="750094"/>
                </a:lnTo>
                <a:lnTo>
                  <a:pt x="517922" y="776884"/>
                </a:lnTo>
                <a:lnTo>
                  <a:pt x="544711" y="794743"/>
                </a:lnTo>
                <a:lnTo>
                  <a:pt x="571500" y="812602"/>
                </a:lnTo>
                <a:lnTo>
                  <a:pt x="598289" y="821532"/>
                </a:lnTo>
                <a:lnTo>
                  <a:pt x="616148" y="830462"/>
                </a:lnTo>
                <a:lnTo>
                  <a:pt x="625078" y="830462"/>
                </a:lnTo>
                <a:lnTo>
                  <a:pt x="642938" y="830462"/>
                </a:lnTo>
                <a:lnTo>
                  <a:pt x="642938" y="83046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1107281" y="5080992"/>
            <a:ext cx="294681" cy="214314"/>
          </a:xfrm>
          <a:custGeom>
            <a:avLst/>
            <a:gdLst/>
            <a:ahLst/>
            <a:cxnLst/>
            <a:rect l="0" t="0" r="0" b="0"/>
            <a:pathLst>
              <a:path w="294681" h="214314">
                <a:moveTo>
                  <a:pt x="250032" y="44649"/>
                </a:moveTo>
                <a:lnTo>
                  <a:pt x="250032" y="35719"/>
                </a:lnTo>
                <a:lnTo>
                  <a:pt x="250032" y="35719"/>
                </a:lnTo>
                <a:lnTo>
                  <a:pt x="250032" y="26789"/>
                </a:lnTo>
                <a:lnTo>
                  <a:pt x="250032" y="17860"/>
                </a:lnTo>
                <a:lnTo>
                  <a:pt x="241102" y="8930"/>
                </a:lnTo>
                <a:lnTo>
                  <a:pt x="232172" y="0"/>
                </a:lnTo>
                <a:lnTo>
                  <a:pt x="214313" y="0"/>
                </a:lnTo>
                <a:lnTo>
                  <a:pt x="178594" y="0"/>
                </a:lnTo>
                <a:lnTo>
                  <a:pt x="133946" y="8930"/>
                </a:lnTo>
                <a:lnTo>
                  <a:pt x="98227" y="17860"/>
                </a:lnTo>
                <a:lnTo>
                  <a:pt x="62508" y="26789"/>
                </a:lnTo>
                <a:lnTo>
                  <a:pt x="26789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26789" y="116086"/>
                </a:lnTo>
                <a:lnTo>
                  <a:pt x="53578" y="116086"/>
                </a:lnTo>
                <a:lnTo>
                  <a:pt x="80368" y="116086"/>
                </a:lnTo>
                <a:lnTo>
                  <a:pt x="125016" y="116086"/>
                </a:lnTo>
                <a:lnTo>
                  <a:pt x="160735" y="116086"/>
                </a:lnTo>
                <a:lnTo>
                  <a:pt x="196453" y="116086"/>
                </a:lnTo>
                <a:lnTo>
                  <a:pt x="232172" y="98227"/>
                </a:lnTo>
                <a:lnTo>
                  <a:pt x="258961" y="98227"/>
                </a:lnTo>
                <a:lnTo>
                  <a:pt x="276821" y="89297"/>
                </a:lnTo>
                <a:lnTo>
                  <a:pt x="285750" y="89297"/>
                </a:lnTo>
                <a:lnTo>
                  <a:pt x="294680" y="80367"/>
                </a:lnTo>
                <a:lnTo>
                  <a:pt x="294680" y="89297"/>
                </a:lnTo>
                <a:lnTo>
                  <a:pt x="285750" y="89297"/>
                </a:lnTo>
                <a:lnTo>
                  <a:pt x="267891" y="98227"/>
                </a:lnTo>
                <a:lnTo>
                  <a:pt x="258961" y="107156"/>
                </a:lnTo>
                <a:lnTo>
                  <a:pt x="232172" y="125016"/>
                </a:lnTo>
                <a:lnTo>
                  <a:pt x="214313" y="142875"/>
                </a:lnTo>
                <a:lnTo>
                  <a:pt x="187524" y="151805"/>
                </a:lnTo>
                <a:lnTo>
                  <a:pt x="169664" y="169664"/>
                </a:lnTo>
                <a:lnTo>
                  <a:pt x="160735" y="187524"/>
                </a:lnTo>
                <a:lnTo>
                  <a:pt x="142875" y="214313"/>
                </a:lnTo>
                <a:lnTo>
                  <a:pt x="142875" y="214313"/>
                </a:lnTo>
                <a:lnTo>
                  <a:pt x="142875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1384102" y="5232797"/>
            <a:ext cx="589360" cy="464344"/>
          </a:xfrm>
          <a:custGeom>
            <a:avLst/>
            <a:gdLst/>
            <a:ahLst/>
            <a:cxnLst/>
            <a:rect l="0" t="0" r="0" b="0"/>
            <a:pathLst>
              <a:path w="589360" h="464344">
                <a:moveTo>
                  <a:pt x="267890" y="44648"/>
                </a:moveTo>
                <a:lnTo>
                  <a:pt x="258961" y="44648"/>
                </a:lnTo>
                <a:lnTo>
                  <a:pt x="250031" y="44648"/>
                </a:lnTo>
                <a:lnTo>
                  <a:pt x="232171" y="35719"/>
                </a:lnTo>
                <a:lnTo>
                  <a:pt x="214312" y="35719"/>
                </a:lnTo>
                <a:lnTo>
                  <a:pt x="178593" y="35719"/>
                </a:lnTo>
                <a:lnTo>
                  <a:pt x="142875" y="44648"/>
                </a:lnTo>
                <a:lnTo>
                  <a:pt x="107156" y="53578"/>
                </a:lnTo>
                <a:lnTo>
                  <a:pt x="71437" y="62508"/>
                </a:lnTo>
                <a:lnTo>
                  <a:pt x="44648" y="80367"/>
                </a:lnTo>
                <a:lnTo>
                  <a:pt x="17859" y="98226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42875"/>
                </a:lnTo>
                <a:lnTo>
                  <a:pt x="26789" y="151805"/>
                </a:lnTo>
                <a:lnTo>
                  <a:pt x="53578" y="160734"/>
                </a:lnTo>
                <a:lnTo>
                  <a:pt x="98226" y="169664"/>
                </a:lnTo>
                <a:lnTo>
                  <a:pt x="142875" y="169664"/>
                </a:lnTo>
                <a:lnTo>
                  <a:pt x="187523" y="160734"/>
                </a:lnTo>
                <a:lnTo>
                  <a:pt x="232171" y="151805"/>
                </a:lnTo>
                <a:lnTo>
                  <a:pt x="285750" y="133945"/>
                </a:lnTo>
                <a:lnTo>
                  <a:pt x="330398" y="107156"/>
                </a:lnTo>
                <a:lnTo>
                  <a:pt x="375046" y="89297"/>
                </a:lnTo>
                <a:lnTo>
                  <a:pt x="410765" y="71437"/>
                </a:lnTo>
                <a:lnTo>
                  <a:pt x="446484" y="53578"/>
                </a:lnTo>
                <a:lnTo>
                  <a:pt x="473273" y="35719"/>
                </a:lnTo>
                <a:lnTo>
                  <a:pt x="500062" y="17859"/>
                </a:lnTo>
                <a:lnTo>
                  <a:pt x="508992" y="8930"/>
                </a:lnTo>
                <a:lnTo>
                  <a:pt x="508992" y="0"/>
                </a:lnTo>
                <a:lnTo>
                  <a:pt x="508992" y="0"/>
                </a:lnTo>
                <a:lnTo>
                  <a:pt x="491132" y="0"/>
                </a:lnTo>
                <a:lnTo>
                  <a:pt x="473273" y="8930"/>
                </a:lnTo>
                <a:lnTo>
                  <a:pt x="446484" y="26789"/>
                </a:lnTo>
                <a:lnTo>
                  <a:pt x="419695" y="44648"/>
                </a:lnTo>
                <a:lnTo>
                  <a:pt x="392906" y="62508"/>
                </a:lnTo>
                <a:lnTo>
                  <a:pt x="375046" y="89297"/>
                </a:lnTo>
                <a:lnTo>
                  <a:pt x="366117" y="116086"/>
                </a:lnTo>
                <a:lnTo>
                  <a:pt x="366117" y="133945"/>
                </a:lnTo>
                <a:lnTo>
                  <a:pt x="366117" y="160734"/>
                </a:lnTo>
                <a:lnTo>
                  <a:pt x="375046" y="178594"/>
                </a:lnTo>
                <a:lnTo>
                  <a:pt x="401836" y="187523"/>
                </a:lnTo>
                <a:lnTo>
                  <a:pt x="419695" y="196453"/>
                </a:lnTo>
                <a:lnTo>
                  <a:pt x="446484" y="205383"/>
                </a:lnTo>
                <a:lnTo>
                  <a:pt x="473273" y="205383"/>
                </a:lnTo>
                <a:lnTo>
                  <a:pt x="500062" y="205383"/>
                </a:lnTo>
                <a:lnTo>
                  <a:pt x="526851" y="196453"/>
                </a:lnTo>
                <a:lnTo>
                  <a:pt x="553640" y="196453"/>
                </a:lnTo>
                <a:lnTo>
                  <a:pt x="571500" y="187523"/>
                </a:lnTo>
                <a:lnTo>
                  <a:pt x="580429" y="187523"/>
                </a:lnTo>
                <a:lnTo>
                  <a:pt x="589359" y="187523"/>
                </a:lnTo>
                <a:lnTo>
                  <a:pt x="589359" y="187523"/>
                </a:lnTo>
                <a:lnTo>
                  <a:pt x="589359" y="196453"/>
                </a:lnTo>
                <a:lnTo>
                  <a:pt x="571500" y="214312"/>
                </a:lnTo>
                <a:lnTo>
                  <a:pt x="553640" y="232172"/>
                </a:lnTo>
                <a:lnTo>
                  <a:pt x="535781" y="250031"/>
                </a:lnTo>
                <a:lnTo>
                  <a:pt x="508992" y="276820"/>
                </a:lnTo>
                <a:lnTo>
                  <a:pt x="473273" y="303609"/>
                </a:lnTo>
                <a:lnTo>
                  <a:pt x="437554" y="339328"/>
                </a:lnTo>
                <a:lnTo>
                  <a:pt x="410765" y="366116"/>
                </a:lnTo>
                <a:lnTo>
                  <a:pt x="366117" y="401835"/>
                </a:lnTo>
                <a:lnTo>
                  <a:pt x="330398" y="419694"/>
                </a:lnTo>
                <a:lnTo>
                  <a:pt x="285750" y="446483"/>
                </a:lnTo>
                <a:lnTo>
                  <a:pt x="250031" y="455413"/>
                </a:lnTo>
                <a:lnTo>
                  <a:pt x="223242" y="464343"/>
                </a:lnTo>
                <a:lnTo>
                  <a:pt x="187523" y="464343"/>
                </a:lnTo>
                <a:lnTo>
                  <a:pt x="151804" y="464343"/>
                </a:lnTo>
                <a:lnTo>
                  <a:pt x="133945" y="446483"/>
                </a:lnTo>
                <a:lnTo>
                  <a:pt x="107156" y="437554"/>
                </a:lnTo>
                <a:lnTo>
                  <a:pt x="80367" y="410765"/>
                </a:lnTo>
                <a:lnTo>
                  <a:pt x="62507" y="392905"/>
                </a:lnTo>
                <a:lnTo>
                  <a:pt x="44648" y="366116"/>
                </a:lnTo>
                <a:lnTo>
                  <a:pt x="35718" y="339328"/>
                </a:lnTo>
                <a:lnTo>
                  <a:pt x="44648" y="312539"/>
                </a:lnTo>
                <a:lnTo>
                  <a:pt x="53578" y="285750"/>
                </a:lnTo>
                <a:lnTo>
                  <a:pt x="62507" y="267891"/>
                </a:lnTo>
                <a:lnTo>
                  <a:pt x="71437" y="258961"/>
                </a:lnTo>
                <a:lnTo>
                  <a:pt x="71437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1973461" y="5545336"/>
            <a:ext cx="258962" cy="125016"/>
          </a:xfrm>
          <a:custGeom>
            <a:avLst/>
            <a:gdLst/>
            <a:ahLst/>
            <a:cxnLst/>
            <a:rect l="0" t="0" r="0" b="0"/>
            <a:pathLst>
              <a:path w="258962" h="125016">
                <a:moveTo>
                  <a:pt x="35719" y="0"/>
                </a:move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35718"/>
                </a:lnTo>
                <a:lnTo>
                  <a:pt x="8930" y="53577"/>
                </a:lnTo>
                <a:lnTo>
                  <a:pt x="0" y="62507"/>
                </a:lnTo>
                <a:lnTo>
                  <a:pt x="0" y="80366"/>
                </a:lnTo>
                <a:lnTo>
                  <a:pt x="8930" y="98226"/>
                </a:lnTo>
                <a:lnTo>
                  <a:pt x="26789" y="116085"/>
                </a:lnTo>
                <a:lnTo>
                  <a:pt x="44648" y="125015"/>
                </a:lnTo>
                <a:lnTo>
                  <a:pt x="71437" y="125015"/>
                </a:lnTo>
                <a:lnTo>
                  <a:pt x="98227" y="125015"/>
                </a:lnTo>
                <a:lnTo>
                  <a:pt x="125016" y="125015"/>
                </a:lnTo>
                <a:lnTo>
                  <a:pt x="160734" y="116085"/>
                </a:lnTo>
                <a:lnTo>
                  <a:pt x="187523" y="98226"/>
                </a:lnTo>
                <a:lnTo>
                  <a:pt x="214312" y="80366"/>
                </a:lnTo>
                <a:lnTo>
                  <a:pt x="232172" y="62507"/>
                </a:lnTo>
                <a:lnTo>
                  <a:pt x="250031" y="44648"/>
                </a:lnTo>
                <a:lnTo>
                  <a:pt x="258961" y="26789"/>
                </a:lnTo>
                <a:lnTo>
                  <a:pt x="258961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2160984" y="5607843"/>
            <a:ext cx="250033" cy="169665"/>
          </a:xfrm>
          <a:custGeom>
            <a:avLst/>
            <a:gdLst/>
            <a:ahLst/>
            <a:cxnLst/>
            <a:rect l="0" t="0" r="0" b="0"/>
            <a:pathLst>
              <a:path w="250033" h="169665">
                <a:moveTo>
                  <a:pt x="250032" y="44648"/>
                </a:moveTo>
                <a:lnTo>
                  <a:pt x="250032" y="44648"/>
                </a:lnTo>
                <a:lnTo>
                  <a:pt x="232172" y="35719"/>
                </a:lnTo>
                <a:lnTo>
                  <a:pt x="214313" y="26789"/>
                </a:lnTo>
                <a:lnTo>
                  <a:pt x="187524" y="8930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116086" y="17859"/>
                </a:lnTo>
                <a:lnTo>
                  <a:pt x="107157" y="35719"/>
                </a:lnTo>
                <a:lnTo>
                  <a:pt x="107157" y="53578"/>
                </a:lnTo>
                <a:lnTo>
                  <a:pt x="107157" y="80367"/>
                </a:lnTo>
                <a:lnTo>
                  <a:pt x="107157" y="107156"/>
                </a:lnTo>
                <a:lnTo>
                  <a:pt x="116086" y="133945"/>
                </a:lnTo>
                <a:lnTo>
                  <a:pt x="107157" y="151805"/>
                </a:lnTo>
                <a:lnTo>
                  <a:pt x="98227" y="160734"/>
                </a:lnTo>
                <a:lnTo>
                  <a:pt x="89297" y="169664"/>
                </a:lnTo>
                <a:lnTo>
                  <a:pt x="80368" y="169664"/>
                </a:lnTo>
                <a:lnTo>
                  <a:pt x="62508" y="169664"/>
                </a:lnTo>
                <a:lnTo>
                  <a:pt x="44649" y="169664"/>
                </a:lnTo>
                <a:lnTo>
                  <a:pt x="35719" y="151805"/>
                </a:lnTo>
                <a:lnTo>
                  <a:pt x="17860" y="142875"/>
                </a:lnTo>
                <a:lnTo>
                  <a:pt x="8930" y="125016"/>
                </a:lnTo>
                <a:lnTo>
                  <a:pt x="0" y="107156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2339578" y="5482828"/>
            <a:ext cx="392907" cy="357188"/>
          </a:xfrm>
          <a:custGeom>
            <a:avLst/>
            <a:gdLst/>
            <a:ahLst/>
            <a:cxnLst/>
            <a:rect l="0" t="0" r="0" b="0"/>
            <a:pathLst>
              <a:path w="392907" h="357188">
                <a:moveTo>
                  <a:pt x="392906" y="0"/>
                </a:moveTo>
                <a:lnTo>
                  <a:pt x="392906" y="0"/>
                </a:lnTo>
                <a:lnTo>
                  <a:pt x="392906" y="8930"/>
                </a:lnTo>
                <a:lnTo>
                  <a:pt x="392906" y="8930"/>
                </a:lnTo>
                <a:lnTo>
                  <a:pt x="383977" y="26789"/>
                </a:lnTo>
                <a:lnTo>
                  <a:pt x="375047" y="53578"/>
                </a:lnTo>
                <a:lnTo>
                  <a:pt x="357188" y="80367"/>
                </a:lnTo>
                <a:lnTo>
                  <a:pt x="330399" y="116085"/>
                </a:lnTo>
                <a:lnTo>
                  <a:pt x="285750" y="151804"/>
                </a:lnTo>
                <a:lnTo>
                  <a:pt x="250031" y="187523"/>
                </a:lnTo>
                <a:lnTo>
                  <a:pt x="205383" y="223242"/>
                </a:lnTo>
                <a:lnTo>
                  <a:pt x="160735" y="258960"/>
                </a:lnTo>
                <a:lnTo>
                  <a:pt x="116086" y="285749"/>
                </a:lnTo>
                <a:lnTo>
                  <a:pt x="80367" y="312538"/>
                </a:lnTo>
                <a:lnTo>
                  <a:pt x="53578" y="330398"/>
                </a:lnTo>
                <a:lnTo>
                  <a:pt x="26789" y="339327"/>
                </a:lnTo>
                <a:lnTo>
                  <a:pt x="8930" y="348257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2411016" y="5616773"/>
            <a:ext cx="339329" cy="160735"/>
          </a:xfrm>
          <a:custGeom>
            <a:avLst/>
            <a:gdLst/>
            <a:ahLst/>
            <a:cxnLst/>
            <a:rect l="0" t="0" r="0" b="0"/>
            <a:pathLst>
              <a:path w="339329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53578" y="26789"/>
                </a:lnTo>
                <a:lnTo>
                  <a:pt x="89297" y="44648"/>
                </a:lnTo>
                <a:lnTo>
                  <a:pt x="125015" y="62507"/>
                </a:lnTo>
                <a:lnTo>
                  <a:pt x="160734" y="89297"/>
                </a:lnTo>
                <a:lnTo>
                  <a:pt x="196453" y="107156"/>
                </a:lnTo>
                <a:lnTo>
                  <a:pt x="232172" y="125015"/>
                </a:lnTo>
                <a:lnTo>
                  <a:pt x="267890" y="133945"/>
                </a:lnTo>
                <a:lnTo>
                  <a:pt x="294679" y="142875"/>
                </a:lnTo>
                <a:lnTo>
                  <a:pt x="312539" y="151804"/>
                </a:lnTo>
                <a:lnTo>
                  <a:pt x="330398" y="151804"/>
                </a:lnTo>
                <a:lnTo>
                  <a:pt x="339328" y="160734"/>
                </a:lnTo>
                <a:lnTo>
                  <a:pt x="339328" y="160734"/>
                </a:lnTo>
                <a:lnTo>
                  <a:pt x="339328" y="160734"/>
                </a:lnTo>
                <a:lnTo>
                  <a:pt x="339328" y="160734"/>
                </a:lnTo>
                <a:lnTo>
                  <a:pt x="339328" y="151804"/>
                </a:lnTo>
                <a:lnTo>
                  <a:pt x="339328" y="151804"/>
                </a:lnTo>
                <a:lnTo>
                  <a:pt x="330398" y="151804"/>
                </a:lnTo>
                <a:lnTo>
                  <a:pt x="330398" y="151804"/>
                </a:lnTo>
                <a:lnTo>
                  <a:pt x="330398" y="151804"/>
                </a:lnTo>
                <a:lnTo>
                  <a:pt x="330398" y="151804"/>
                </a:lnTo>
                <a:lnTo>
                  <a:pt x="330398" y="151804"/>
                </a:lnTo>
                <a:lnTo>
                  <a:pt x="330398" y="151804"/>
                </a:lnTo>
                <a:lnTo>
                  <a:pt x="330398" y="1518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3116461" y="5866804"/>
            <a:ext cx="553642" cy="196454"/>
          </a:xfrm>
          <a:custGeom>
            <a:avLst/>
            <a:gdLst/>
            <a:ahLst/>
            <a:cxnLst/>
            <a:rect l="0" t="0" r="0" b="0"/>
            <a:pathLst>
              <a:path w="553642" h="196454">
                <a:moveTo>
                  <a:pt x="464344" y="80367"/>
                </a:moveTo>
                <a:lnTo>
                  <a:pt x="482203" y="80367"/>
                </a:lnTo>
                <a:lnTo>
                  <a:pt x="491133" y="71437"/>
                </a:lnTo>
                <a:lnTo>
                  <a:pt x="517922" y="53578"/>
                </a:lnTo>
                <a:lnTo>
                  <a:pt x="535781" y="44648"/>
                </a:lnTo>
                <a:lnTo>
                  <a:pt x="553641" y="26789"/>
                </a:lnTo>
                <a:lnTo>
                  <a:pt x="553641" y="17859"/>
                </a:lnTo>
                <a:lnTo>
                  <a:pt x="553641" y="8930"/>
                </a:lnTo>
                <a:lnTo>
                  <a:pt x="535781" y="0"/>
                </a:lnTo>
                <a:lnTo>
                  <a:pt x="508992" y="0"/>
                </a:lnTo>
                <a:lnTo>
                  <a:pt x="482203" y="0"/>
                </a:lnTo>
                <a:lnTo>
                  <a:pt x="437555" y="17859"/>
                </a:lnTo>
                <a:lnTo>
                  <a:pt x="383977" y="26789"/>
                </a:lnTo>
                <a:lnTo>
                  <a:pt x="330398" y="44648"/>
                </a:lnTo>
                <a:lnTo>
                  <a:pt x="276820" y="71437"/>
                </a:lnTo>
                <a:lnTo>
                  <a:pt x="223242" y="89297"/>
                </a:lnTo>
                <a:lnTo>
                  <a:pt x="169664" y="116086"/>
                </a:lnTo>
                <a:lnTo>
                  <a:pt x="116086" y="133945"/>
                </a:lnTo>
                <a:lnTo>
                  <a:pt x="80367" y="151805"/>
                </a:lnTo>
                <a:lnTo>
                  <a:pt x="35719" y="169664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3303984" y="5866804"/>
            <a:ext cx="419697" cy="285751"/>
          </a:xfrm>
          <a:custGeom>
            <a:avLst/>
            <a:gdLst/>
            <a:ahLst/>
            <a:cxnLst/>
            <a:rect l="0" t="0" r="0" b="0"/>
            <a:pathLst>
              <a:path w="419697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17860" y="17859"/>
                </a:lnTo>
                <a:lnTo>
                  <a:pt x="35719" y="35719"/>
                </a:lnTo>
                <a:lnTo>
                  <a:pt x="62508" y="62508"/>
                </a:lnTo>
                <a:lnTo>
                  <a:pt x="89297" y="80367"/>
                </a:lnTo>
                <a:lnTo>
                  <a:pt x="125016" y="116086"/>
                </a:lnTo>
                <a:lnTo>
                  <a:pt x="151805" y="142875"/>
                </a:lnTo>
                <a:lnTo>
                  <a:pt x="178594" y="160734"/>
                </a:lnTo>
                <a:lnTo>
                  <a:pt x="187524" y="187523"/>
                </a:lnTo>
                <a:lnTo>
                  <a:pt x="196454" y="205383"/>
                </a:lnTo>
                <a:lnTo>
                  <a:pt x="196454" y="223242"/>
                </a:lnTo>
                <a:lnTo>
                  <a:pt x="187524" y="241101"/>
                </a:lnTo>
                <a:lnTo>
                  <a:pt x="187524" y="250031"/>
                </a:lnTo>
                <a:lnTo>
                  <a:pt x="178594" y="258961"/>
                </a:lnTo>
                <a:lnTo>
                  <a:pt x="178594" y="267891"/>
                </a:lnTo>
                <a:lnTo>
                  <a:pt x="187524" y="276820"/>
                </a:lnTo>
                <a:lnTo>
                  <a:pt x="196454" y="276820"/>
                </a:lnTo>
                <a:lnTo>
                  <a:pt x="214313" y="285750"/>
                </a:lnTo>
                <a:lnTo>
                  <a:pt x="241102" y="285750"/>
                </a:lnTo>
                <a:lnTo>
                  <a:pt x="267891" y="276820"/>
                </a:lnTo>
                <a:lnTo>
                  <a:pt x="303610" y="267891"/>
                </a:lnTo>
                <a:lnTo>
                  <a:pt x="339329" y="250031"/>
                </a:lnTo>
                <a:lnTo>
                  <a:pt x="375047" y="232172"/>
                </a:lnTo>
                <a:lnTo>
                  <a:pt x="392907" y="214312"/>
                </a:lnTo>
                <a:lnTo>
                  <a:pt x="410766" y="187523"/>
                </a:lnTo>
                <a:lnTo>
                  <a:pt x="419696" y="160734"/>
                </a:lnTo>
                <a:lnTo>
                  <a:pt x="410766" y="133945"/>
                </a:lnTo>
                <a:lnTo>
                  <a:pt x="392907" y="116086"/>
                </a:lnTo>
                <a:lnTo>
                  <a:pt x="375047" y="98226"/>
                </a:lnTo>
                <a:lnTo>
                  <a:pt x="348258" y="98226"/>
                </a:lnTo>
                <a:lnTo>
                  <a:pt x="321469" y="98226"/>
                </a:lnTo>
                <a:lnTo>
                  <a:pt x="303610" y="98226"/>
                </a:lnTo>
                <a:lnTo>
                  <a:pt x="285750" y="107156"/>
                </a:lnTo>
                <a:lnTo>
                  <a:pt x="276821" y="116086"/>
                </a:lnTo>
                <a:lnTo>
                  <a:pt x="276821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3768328" y="6027538"/>
            <a:ext cx="526853" cy="142876"/>
          </a:xfrm>
          <a:custGeom>
            <a:avLst/>
            <a:gdLst/>
            <a:ahLst/>
            <a:cxnLst/>
            <a:rect l="0" t="0" r="0" b="0"/>
            <a:pathLst>
              <a:path w="526853" h="142876">
                <a:moveTo>
                  <a:pt x="0" y="142875"/>
                </a:moveTo>
                <a:lnTo>
                  <a:pt x="0" y="133946"/>
                </a:lnTo>
                <a:lnTo>
                  <a:pt x="0" y="133946"/>
                </a:lnTo>
                <a:lnTo>
                  <a:pt x="8930" y="116086"/>
                </a:lnTo>
                <a:lnTo>
                  <a:pt x="26789" y="98227"/>
                </a:lnTo>
                <a:lnTo>
                  <a:pt x="44649" y="80367"/>
                </a:lnTo>
                <a:lnTo>
                  <a:pt x="62508" y="62508"/>
                </a:lnTo>
                <a:lnTo>
                  <a:pt x="80367" y="44649"/>
                </a:lnTo>
                <a:lnTo>
                  <a:pt x="107156" y="26789"/>
                </a:lnTo>
                <a:lnTo>
                  <a:pt x="133945" y="17860"/>
                </a:lnTo>
                <a:lnTo>
                  <a:pt x="160735" y="8930"/>
                </a:lnTo>
                <a:lnTo>
                  <a:pt x="187524" y="0"/>
                </a:lnTo>
                <a:lnTo>
                  <a:pt x="223242" y="0"/>
                </a:lnTo>
                <a:lnTo>
                  <a:pt x="258961" y="0"/>
                </a:lnTo>
                <a:lnTo>
                  <a:pt x="294680" y="8930"/>
                </a:lnTo>
                <a:lnTo>
                  <a:pt x="339328" y="17860"/>
                </a:lnTo>
                <a:lnTo>
                  <a:pt x="375047" y="35719"/>
                </a:lnTo>
                <a:lnTo>
                  <a:pt x="401836" y="44649"/>
                </a:lnTo>
                <a:lnTo>
                  <a:pt x="437555" y="62508"/>
                </a:lnTo>
                <a:lnTo>
                  <a:pt x="464344" y="80367"/>
                </a:lnTo>
                <a:lnTo>
                  <a:pt x="491133" y="89297"/>
                </a:lnTo>
                <a:lnTo>
                  <a:pt x="517922" y="107157"/>
                </a:lnTo>
                <a:lnTo>
                  <a:pt x="526852" y="116086"/>
                </a:lnTo>
                <a:lnTo>
                  <a:pt x="526852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94742" y="5652491"/>
            <a:ext cx="401837" cy="267892"/>
          </a:xfrm>
          <a:custGeom>
            <a:avLst/>
            <a:gdLst/>
            <a:ahLst/>
            <a:cxnLst/>
            <a:rect l="0" t="0" r="0" b="0"/>
            <a:pathLst>
              <a:path w="401837" h="267892">
                <a:moveTo>
                  <a:pt x="250032" y="0"/>
                </a:moveTo>
                <a:lnTo>
                  <a:pt x="241102" y="0"/>
                </a:lnTo>
                <a:lnTo>
                  <a:pt x="223242" y="17860"/>
                </a:lnTo>
                <a:lnTo>
                  <a:pt x="205383" y="44649"/>
                </a:lnTo>
                <a:lnTo>
                  <a:pt x="169664" y="71438"/>
                </a:lnTo>
                <a:lnTo>
                  <a:pt x="133946" y="98227"/>
                </a:lnTo>
                <a:lnTo>
                  <a:pt x="98227" y="116086"/>
                </a:lnTo>
                <a:lnTo>
                  <a:pt x="71438" y="133946"/>
                </a:lnTo>
                <a:lnTo>
                  <a:pt x="35719" y="151805"/>
                </a:lnTo>
                <a:lnTo>
                  <a:pt x="17860" y="151805"/>
                </a:lnTo>
                <a:lnTo>
                  <a:pt x="8930" y="160735"/>
                </a:lnTo>
                <a:lnTo>
                  <a:pt x="0" y="160735"/>
                </a:lnTo>
                <a:lnTo>
                  <a:pt x="0" y="151805"/>
                </a:lnTo>
                <a:lnTo>
                  <a:pt x="8930" y="142875"/>
                </a:lnTo>
                <a:lnTo>
                  <a:pt x="17860" y="125016"/>
                </a:lnTo>
                <a:lnTo>
                  <a:pt x="35719" y="107157"/>
                </a:lnTo>
                <a:lnTo>
                  <a:pt x="62508" y="89297"/>
                </a:lnTo>
                <a:lnTo>
                  <a:pt x="89297" y="62508"/>
                </a:lnTo>
                <a:lnTo>
                  <a:pt x="125016" y="44649"/>
                </a:lnTo>
                <a:lnTo>
                  <a:pt x="160735" y="26789"/>
                </a:lnTo>
                <a:lnTo>
                  <a:pt x="196453" y="17860"/>
                </a:lnTo>
                <a:lnTo>
                  <a:pt x="232172" y="17860"/>
                </a:lnTo>
                <a:lnTo>
                  <a:pt x="258961" y="17860"/>
                </a:lnTo>
                <a:lnTo>
                  <a:pt x="285750" y="17860"/>
                </a:lnTo>
                <a:lnTo>
                  <a:pt x="303610" y="26789"/>
                </a:lnTo>
                <a:lnTo>
                  <a:pt x="312539" y="44649"/>
                </a:lnTo>
                <a:lnTo>
                  <a:pt x="312539" y="62508"/>
                </a:lnTo>
                <a:lnTo>
                  <a:pt x="303610" y="80368"/>
                </a:lnTo>
                <a:lnTo>
                  <a:pt x="285750" y="107157"/>
                </a:lnTo>
                <a:lnTo>
                  <a:pt x="258961" y="133946"/>
                </a:lnTo>
                <a:lnTo>
                  <a:pt x="232172" y="151805"/>
                </a:lnTo>
                <a:lnTo>
                  <a:pt x="214313" y="169664"/>
                </a:lnTo>
                <a:lnTo>
                  <a:pt x="196453" y="178594"/>
                </a:lnTo>
                <a:lnTo>
                  <a:pt x="187524" y="187524"/>
                </a:lnTo>
                <a:lnTo>
                  <a:pt x="187524" y="187524"/>
                </a:lnTo>
                <a:lnTo>
                  <a:pt x="187524" y="196454"/>
                </a:lnTo>
                <a:lnTo>
                  <a:pt x="196453" y="196454"/>
                </a:lnTo>
                <a:lnTo>
                  <a:pt x="205383" y="196454"/>
                </a:lnTo>
                <a:lnTo>
                  <a:pt x="232172" y="187524"/>
                </a:lnTo>
                <a:lnTo>
                  <a:pt x="258961" y="187524"/>
                </a:lnTo>
                <a:lnTo>
                  <a:pt x="285750" y="178594"/>
                </a:lnTo>
                <a:lnTo>
                  <a:pt x="321469" y="169664"/>
                </a:lnTo>
                <a:lnTo>
                  <a:pt x="348258" y="169664"/>
                </a:lnTo>
                <a:lnTo>
                  <a:pt x="375047" y="169664"/>
                </a:lnTo>
                <a:lnTo>
                  <a:pt x="392907" y="169664"/>
                </a:lnTo>
                <a:lnTo>
                  <a:pt x="401836" y="178594"/>
                </a:lnTo>
                <a:lnTo>
                  <a:pt x="401836" y="187524"/>
                </a:lnTo>
                <a:lnTo>
                  <a:pt x="392907" y="205383"/>
                </a:lnTo>
                <a:lnTo>
                  <a:pt x="366117" y="214313"/>
                </a:lnTo>
                <a:lnTo>
                  <a:pt x="348258" y="232172"/>
                </a:lnTo>
                <a:lnTo>
                  <a:pt x="321469" y="241102"/>
                </a:lnTo>
                <a:lnTo>
                  <a:pt x="303610" y="250032"/>
                </a:lnTo>
                <a:lnTo>
                  <a:pt x="285750" y="258961"/>
                </a:lnTo>
                <a:lnTo>
                  <a:pt x="276821" y="267891"/>
                </a:lnTo>
                <a:lnTo>
                  <a:pt x="276821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1169789" y="5741788"/>
            <a:ext cx="723306" cy="392908"/>
          </a:xfrm>
          <a:custGeom>
            <a:avLst/>
            <a:gdLst/>
            <a:ahLst/>
            <a:cxnLst/>
            <a:rect l="0" t="0" r="0" b="0"/>
            <a:pathLst>
              <a:path w="723306" h="392908">
                <a:moveTo>
                  <a:pt x="410766" y="0"/>
                </a:moveTo>
                <a:lnTo>
                  <a:pt x="410766" y="0"/>
                </a:lnTo>
                <a:lnTo>
                  <a:pt x="401836" y="8930"/>
                </a:lnTo>
                <a:lnTo>
                  <a:pt x="392906" y="8930"/>
                </a:lnTo>
                <a:lnTo>
                  <a:pt x="375047" y="26789"/>
                </a:lnTo>
                <a:lnTo>
                  <a:pt x="348258" y="44649"/>
                </a:lnTo>
                <a:lnTo>
                  <a:pt x="312539" y="62508"/>
                </a:lnTo>
                <a:lnTo>
                  <a:pt x="258961" y="89297"/>
                </a:lnTo>
                <a:lnTo>
                  <a:pt x="214313" y="116086"/>
                </a:lnTo>
                <a:lnTo>
                  <a:pt x="160734" y="142875"/>
                </a:lnTo>
                <a:lnTo>
                  <a:pt x="116086" y="160735"/>
                </a:lnTo>
                <a:lnTo>
                  <a:pt x="71438" y="178594"/>
                </a:lnTo>
                <a:lnTo>
                  <a:pt x="35719" y="19645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17860" y="232172"/>
                </a:lnTo>
                <a:lnTo>
                  <a:pt x="35719" y="232172"/>
                </a:lnTo>
                <a:lnTo>
                  <a:pt x="80367" y="232172"/>
                </a:lnTo>
                <a:lnTo>
                  <a:pt x="133945" y="223242"/>
                </a:lnTo>
                <a:lnTo>
                  <a:pt x="187524" y="214313"/>
                </a:lnTo>
                <a:lnTo>
                  <a:pt x="232172" y="205383"/>
                </a:lnTo>
                <a:lnTo>
                  <a:pt x="276820" y="205383"/>
                </a:lnTo>
                <a:lnTo>
                  <a:pt x="303609" y="205383"/>
                </a:lnTo>
                <a:lnTo>
                  <a:pt x="312539" y="205383"/>
                </a:lnTo>
                <a:lnTo>
                  <a:pt x="312539" y="205383"/>
                </a:lnTo>
                <a:lnTo>
                  <a:pt x="312539" y="205383"/>
                </a:lnTo>
                <a:lnTo>
                  <a:pt x="294680" y="214313"/>
                </a:lnTo>
                <a:lnTo>
                  <a:pt x="276820" y="232172"/>
                </a:lnTo>
                <a:lnTo>
                  <a:pt x="258961" y="241102"/>
                </a:lnTo>
                <a:lnTo>
                  <a:pt x="241102" y="258961"/>
                </a:lnTo>
                <a:lnTo>
                  <a:pt x="232172" y="285750"/>
                </a:lnTo>
                <a:lnTo>
                  <a:pt x="232172" y="303610"/>
                </a:lnTo>
                <a:lnTo>
                  <a:pt x="241102" y="321469"/>
                </a:lnTo>
                <a:lnTo>
                  <a:pt x="258961" y="339328"/>
                </a:lnTo>
                <a:lnTo>
                  <a:pt x="276820" y="357188"/>
                </a:lnTo>
                <a:lnTo>
                  <a:pt x="294680" y="366117"/>
                </a:lnTo>
                <a:lnTo>
                  <a:pt x="321469" y="375047"/>
                </a:lnTo>
                <a:lnTo>
                  <a:pt x="339328" y="375047"/>
                </a:lnTo>
                <a:lnTo>
                  <a:pt x="357188" y="375047"/>
                </a:lnTo>
                <a:lnTo>
                  <a:pt x="366117" y="375047"/>
                </a:lnTo>
                <a:lnTo>
                  <a:pt x="383977" y="366117"/>
                </a:lnTo>
                <a:lnTo>
                  <a:pt x="401836" y="357188"/>
                </a:lnTo>
                <a:lnTo>
                  <a:pt x="428625" y="348258"/>
                </a:lnTo>
                <a:lnTo>
                  <a:pt x="455414" y="330399"/>
                </a:lnTo>
                <a:lnTo>
                  <a:pt x="482203" y="312539"/>
                </a:lnTo>
                <a:lnTo>
                  <a:pt x="517922" y="285750"/>
                </a:lnTo>
                <a:lnTo>
                  <a:pt x="553641" y="267891"/>
                </a:lnTo>
                <a:lnTo>
                  <a:pt x="589359" y="250032"/>
                </a:lnTo>
                <a:lnTo>
                  <a:pt x="634008" y="232172"/>
                </a:lnTo>
                <a:lnTo>
                  <a:pt x="660797" y="214313"/>
                </a:lnTo>
                <a:lnTo>
                  <a:pt x="687586" y="205383"/>
                </a:lnTo>
                <a:lnTo>
                  <a:pt x="705445" y="196453"/>
                </a:lnTo>
                <a:lnTo>
                  <a:pt x="714375" y="187524"/>
                </a:lnTo>
                <a:lnTo>
                  <a:pt x="723305" y="187524"/>
                </a:lnTo>
                <a:lnTo>
                  <a:pt x="723305" y="187524"/>
                </a:lnTo>
                <a:lnTo>
                  <a:pt x="714375" y="187524"/>
                </a:lnTo>
                <a:lnTo>
                  <a:pt x="696516" y="196453"/>
                </a:lnTo>
                <a:lnTo>
                  <a:pt x="669727" y="205383"/>
                </a:lnTo>
                <a:lnTo>
                  <a:pt x="634008" y="223242"/>
                </a:lnTo>
                <a:lnTo>
                  <a:pt x="589359" y="250032"/>
                </a:lnTo>
                <a:lnTo>
                  <a:pt x="535781" y="276821"/>
                </a:lnTo>
                <a:lnTo>
                  <a:pt x="491133" y="303610"/>
                </a:lnTo>
                <a:lnTo>
                  <a:pt x="446484" y="330399"/>
                </a:lnTo>
                <a:lnTo>
                  <a:pt x="410766" y="366117"/>
                </a:lnTo>
                <a:lnTo>
                  <a:pt x="392906" y="383977"/>
                </a:lnTo>
                <a:lnTo>
                  <a:pt x="383977" y="392907"/>
                </a:lnTo>
                <a:lnTo>
                  <a:pt x="383977" y="3929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1759148" y="5982890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26790" y="44648"/>
                </a:lnTo>
                <a:lnTo>
                  <a:pt x="71438" y="62508"/>
                </a:lnTo>
                <a:lnTo>
                  <a:pt x="98227" y="80367"/>
                </a:lnTo>
                <a:lnTo>
                  <a:pt x="125016" y="89297"/>
                </a:lnTo>
                <a:lnTo>
                  <a:pt x="125016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2134195" y="6152554"/>
            <a:ext cx="250033" cy="151806"/>
          </a:xfrm>
          <a:custGeom>
            <a:avLst/>
            <a:gdLst/>
            <a:ahLst/>
            <a:cxnLst/>
            <a:rect l="0" t="0" r="0" b="0"/>
            <a:pathLst>
              <a:path w="250033" h="151806">
                <a:moveTo>
                  <a:pt x="250032" y="8930"/>
                </a:moveTo>
                <a:lnTo>
                  <a:pt x="250032" y="8930"/>
                </a:lnTo>
                <a:lnTo>
                  <a:pt x="250032" y="8930"/>
                </a:lnTo>
                <a:lnTo>
                  <a:pt x="241102" y="8930"/>
                </a:lnTo>
                <a:lnTo>
                  <a:pt x="232172" y="0"/>
                </a:lnTo>
                <a:lnTo>
                  <a:pt x="214313" y="0"/>
                </a:lnTo>
                <a:lnTo>
                  <a:pt x="178594" y="0"/>
                </a:lnTo>
                <a:lnTo>
                  <a:pt x="142875" y="8930"/>
                </a:lnTo>
                <a:lnTo>
                  <a:pt x="98227" y="26789"/>
                </a:lnTo>
                <a:lnTo>
                  <a:pt x="62508" y="44648"/>
                </a:lnTo>
                <a:lnTo>
                  <a:pt x="3571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2375297" y="6250780"/>
            <a:ext cx="214313" cy="151806"/>
          </a:xfrm>
          <a:custGeom>
            <a:avLst/>
            <a:gdLst/>
            <a:ahLst/>
            <a:cxnLst/>
            <a:rect l="0" t="0" r="0" b="0"/>
            <a:pathLst>
              <a:path w="214313" h="151806">
                <a:moveTo>
                  <a:pt x="116086" y="53579"/>
                </a:moveTo>
                <a:lnTo>
                  <a:pt x="116086" y="53579"/>
                </a:lnTo>
                <a:lnTo>
                  <a:pt x="116086" y="44649"/>
                </a:lnTo>
                <a:lnTo>
                  <a:pt x="116086" y="35719"/>
                </a:lnTo>
                <a:lnTo>
                  <a:pt x="107156" y="26790"/>
                </a:lnTo>
                <a:lnTo>
                  <a:pt x="89297" y="17860"/>
                </a:lnTo>
                <a:lnTo>
                  <a:pt x="71437" y="17860"/>
                </a:lnTo>
                <a:lnTo>
                  <a:pt x="53578" y="17860"/>
                </a:lnTo>
                <a:lnTo>
                  <a:pt x="35719" y="26790"/>
                </a:lnTo>
                <a:lnTo>
                  <a:pt x="17859" y="44649"/>
                </a:lnTo>
                <a:lnTo>
                  <a:pt x="8930" y="62508"/>
                </a:lnTo>
                <a:lnTo>
                  <a:pt x="0" y="80368"/>
                </a:lnTo>
                <a:lnTo>
                  <a:pt x="0" y="107157"/>
                </a:lnTo>
                <a:lnTo>
                  <a:pt x="8930" y="125016"/>
                </a:lnTo>
                <a:lnTo>
                  <a:pt x="26789" y="142875"/>
                </a:lnTo>
                <a:lnTo>
                  <a:pt x="53578" y="151805"/>
                </a:lnTo>
                <a:lnTo>
                  <a:pt x="80367" y="151805"/>
                </a:lnTo>
                <a:lnTo>
                  <a:pt x="107156" y="151805"/>
                </a:lnTo>
                <a:lnTo>
                  <a:pt x="142875" y="151805"/>
                </a:lnTo>
                <a:lnTo>
                  <a:pt x="169664" y="142875"/>
                </a:lnTo>
                <a:lnTo>
                  <a:pt x="196453" y="125016"/>
                </a:lnTo>
                <a:lnTo>
                  <a:pt x="214312" y="107157"/>
                </a:lnTo>
                <a:lnTo>
                  <a:pt x="214312" y="80368"/>
                </a:lnTo>
                <a:lnTo>
                  <a:pt x="214312" y="62508"/>
                </a:lnTo>
                <a:lnTo>
                  <a:pt x="205383" y="44649"/>
                </a:lnTo>
                <a:lnTo>
                  <a:pt x="178594" y="17860"/>
                </a:lnTo>
                <a:lnTo>
                  <a:pt x="151805" y="893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2571750" y="6366866"/>
            <a:ext cx="267892" cy="98228"/>
          </a:xfrm>
          <a:custGeom>
            <a:avLst/>
            <a:gdLst/>
            <a:ahLst/>
            <a:cxnLst/>
            <a:rect l="0" t="0" r="0" b="0"/>
            <a:pathLst>
              <a:path w="267892" h="98228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35719" y="17860"/>
                </a:lnTo>
                <a:lnTo>
                  <a:pt x="62508" y="8930"/>
                </a:lnTo>
                <a:lnTo>
                  <a:pt x="107156" y="0"/>
                </a:lnTo>
                <a:lnTo>
                  <a:pt x="142875" y="0"/>
                </a:lnTo>
                <a:lnTo>
                  <a:pt x="178594" y="0"/>
                </a:lnTo>
                <a:lnTo>
                  <a:pt x="214313" y="0"/>
                </a:lnTo>
                <a:lnTo>
                  <a:pt x="232172" y="8930"/>
                </a:lnTo>
                <a:lnTo>
                  <a:pt x="250031" y="17860"/>
                </a:lnTo>
                <a:lnTo>
                  <a:pt x="258961" y="26789"/>
                </a:lnTo>
                <a:lnTo>
                  <a:pt x="267891" y="35719"/>
                </a:lnTo>
                <a:lnTo>
                  <a:pt x="267891" y="44649"/>
                </a:lnTo>
                <a:lnTo>
                  <a:pt x="258961" y="53579"/>
                </a:lnTo>
                <a:lnTo>
                  <a:pt x="241102" y="62508"/>
                </a:lnTo>
                <a:lnTo>
                  <a:pt x="232172" y="71438"/>
                </a:lnTo>
                <a:lnTo>
                  <a:pt x="214313" y="89297"/>
                </a:lnTo>
                <a:lnTo>
                  <a:pt x="214313" y="89297"/>
                </a:lnTo>
                <a:lnTo>
                  <a:pt x="205383" y="98227"/>
                </a:lnTo>
                <a:lnTo>
                  <a:pt x="205383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2893219" y="6375796"/>
            <a:ext cx="928688" cy="294681"/>
          </a:xfrm>
          <a:custGeom>
            <a:avLst/>
            <a:gdLst/>
            <a:ahLst/>
            <a:cxnLst/>
            <a:rect l="0" t="0" r="0" b="0"/>
            <a:pathLst>
              <a:path w="928688" h="294681">
                <a:moveTo>
                  <a:pt x="142875" y="133945"/>
                </a:moveTo>
                <a:lnTo>
                  <a:pt x="142875" y="125016"/>
                </a:lnTo>
                <a:lnTo>
                  <a:pt x="151804" y="107156"/>
                </a:lnTo>
                <a:lnTo>
                  <a:pt x="151804" y="98227"/>
                </a:lnTo>
                <a:lnTo>
                  <a:pt x="151804" y="80367"/>
                </a:lnTo>
                <a:lnTo>
                  <a:pt x="142875" y="62508"/>
                </a:lnTo>
                <a:lnTo>
                  <a:pt x="125015" y="44649"/>
                </a:lnTo>
                <a:lnTo>
                  <a:pt x="107156" y="35719"/>
                </a:lnTo>
                <a:lnTo>
                  <a:pt x="80367" y="26789"/>
                </a:lnTo>
                <a:lnTo>
                  <a:pt x="53578" y="35719"/>
                </a:lnTo>
                <a:lnTo>
                  <a:pt x="35719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0" y="71438"/>
                </a:lnTo>
                <a:lnTo>
                  <a:pt x="8929" y="89297"/>
                </a:lnTo>
                <a:lnTo>
                  <a:pt x="26789" y="98227"/>
                </a:lnTo>
                <a:lnTo>
                  <a:pt x="44648" y="107156"/>
                </a:lnTo>
                <a:lnTo>
                  <a:pt x="80367" y="116086"/>
                </a:lnTo>
                <a:lnTo>
                  <a:pt x="125015" y="116086"/>
                </a:lnTo>
                <a:lnTo>
                  <a:pt x="169664" y="116086"/>
                </a:lnTo>
                <a:lnTo>
                  <a:pt x="223242" y="116086"/>
                </a:lnTo>
                <a:lnTo>
                  <a:pt x="276820" y="107156"/>
                </a:lnTo>
                <a:lnTo>
                  <a:pt x="339328" y="98227"/>
                </a:lnTo>
                <a:lnTo>
                  <a:pt x="392906" y="89297"/>
                </a:lnTo>
                <a:lnTo>
                  <a:pt x="437554" y="71438"/>
                </a:lnTo>
                <a:lnTo>
                  <a:pt x="473273" y="53578"/>
                </a:lnTo>
                <a:lnTo>
                  <a:pt x="500062" y="44649"/>
                </a:lnTo>
                <a:lnTo>
                  <a:pt x="508992" y="26789"/>
                </a:lnTo>
                <a:lnTo>
                  <a:pt x="508992" y="17859"/>
                </a:lnTo>
                <a:lnTo>
                  <a:pt x="491133" y="8930"/>
                </a:lnTo>
                <a:lnTo>
                  <a:pt x="473273" y="0"/>
                </a:lnTo>
                <a:lnTo>
                  <a:pt x="437554" y="0"/>
                </a:lnTo>
                <a:lnTo>
                  <a:pt x="392906" y="8930"/>
                </a:lnTo>
                <a:lnTo>
                  <a:pt x="348258" y="17859"/>
                </a:lnTo>
                <a:lnTo>
                  <a:pt x="303609" y="26789"/>
                </a:lnTo>
                <a:lnTo>
                  <a:pt x="267890" y="53578"/>
                </a:lnTo>
                <a:lnTo>
                  <a:pt x="241101" y="71438"/>
                </a:lnTo>
                <a:lnTo>
                  <a:pt x="214312" y="98227"/>
                </a:lnTo>
                <a:lnTo>
                  <a:pt x="205383" y="116086"/>
                </a:lnTo>
                <a:lnTo>
                  <a:pt x="205383" y="142875"/>
                </a:lnTo>
                <a:lnTo>
                  <a:pt x="214312" y="160734"/>
                </a:lnTo>
                <a:lnTo>
                  <a:pt x="232172" y="178594"/>
                </a:lnTo>
                <a:lnTo>
                  <a:pt x="258961" y="187524"/>
                </a:lnTo>
                <a:lnTo>
                  <a:pt x="294679" y="205383"/>
                </a:lnTo>
                <a:lnTo>
                  <a:pt x="321469" y="214313"/>
                </a:lnTo>
                <a:lnTo>
                  <a:pt x="357187" y="214313"/>
                </a:lnTo>
                <a:lnTo>
                  <a:pt x="375047" y="214313"/>
                </a:lnTo>
                <a:lnTo>
                  <a:pt x="392906" y="214313"/>
                </a:lnTo>
                <a:lnTo>
                  <a:pt x="392906" y="214313"/>
                </a:lnTo>
                <a:lnTo>
                  <a:pt x="392906" y="214313"/>
                </a:lnTo>
                <a:lnTo>
                  <a:pt x="383976" y="214313"/>
                </a:lnTo>
                <a:lnTo>
                  <a:pt x="375047" y="214313"/>
                </a:lnTo>
                <a:lnTo>
                  <a:pt x="366117" y="214313"/>
                </a:lnTo>
                <a:lnTo>
                  <a:pt x="357187" y="214313"/>
                </a:lnTo>
                <a:lnTo>
                  <a:pt x="357187" y="223242"/>
                </a:lnTo>
                <a:lnTo>
                  <a:pt x="366117" y="223242"/>
                </a:lnTo>
                <a:lnTo>
                  <a:pt x="383976" y="232172"/>
                </a:lnTo>
                <a:lnTo>
                  <a:pt x="401836" y="241102"/>
                </a:lnTo>
                <a:lnTo>
                  <a:pt x="437554" y="241102"/>
                </a:lnTo>
                <a:lnTo>
                  <a:pt x="482203" y="241102"/>
                </a:lnTo>
                <a:lnTo>
                  <a:pt x="526851" y="241102"/>
                </a:lnTo>
                <a:lnTo>
                  <a:pt x="580429" y="232172"/>
                </a:lnTo>
                <a:lnTo>
                  <a:pt x="642937" y="223242"/>
                </a:lnTo>
                <a:lnTo>
                  <a:pt x="696515" y="214313"/>
                </a:lnTo>
                <a:lnTo>
                  <a:pt x="759023" y="205383"/>
                </a:lnTo>
                <a:lnTo>
                  <a:pt x="812601" y="187524"/>
                </a:lnTo>
                <a:lnTo>
                  <a:pt x="857250" y="169664"/>
                </a:lnTo>
                <a:lnTo>
                  <a:pt x="892969" y="160734"/>
                </a:lnTo>
                <a:lnTo>
                  <a:pt x="910828" y="142875"/>
                </a:lnTo>
                <a:lnTo>
                  <a:pt x="919758" y="133945"/>
                </a:lnTo>
                <a:lnTo>
                  <a:pt x="928687" y="133945"/>
                </a:lnTo>
                <a:lnTo>
                  <a:pt x="919758" y="125016"/>
                </a:lnTo>
                <a:lnTo>
                  <a:pt x="910828" y="125016"/>
                </a:lnTo>
                <a:lnTo>
                  <a:pt x="892969" y="133945"/>
                </a:lnTo>
                <a:lnTo>
                  <a:pt x="857250" y="151805"/>
                </a:lnTo>
                <a:lnTo>
                  <a:pt x="821531" y="160734"/>
                </a:lnTo>
                <a:lnTo>
                  <a:pt x="785812" y="187524"/>
                </a:lnTo>
                <a:lnTo>
                  <a:pt x="741164" y="205383"/>
                </a:lnTo>
                <a:lnTo>
                  <a:pt x="705445" y="232172"/>
                </a:lnTo>
                <a:lnTo>
                  <a:pt x="669726" y="250031"/>
                </a:lnTo>
                <a:lnTo>
                  <a:pt x="642937" y="267891"/>
                </a:lnTo>
                <a:lnTo>
                  <a:pt x="607219" y="294680"/>
                </a:lnTo>
                <a:lnTo>
                  <a:pt x="607219" y="294680"/>
                </a:lnTo>
                <a:lnTo>
                  <a:pt x="607219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3607594" y="6527601"/>
            <a:ext cx="660798" cy="321470"/>
          </a:xfrm>
          <a:custGeom>
            <a:avLst/>
            <a:gdLst/>
            <a:ahLst/>
            <a:cxnLst/>
            <a:rect l="0" t="0" r="0" b="0"/>
            <a:pathLst>
              <a:path w="660798" h="321470">
                <a:moveTo>
                  <a:pt x="0" y="0"/>
                </a:moveTo>
                <a:lnTo>
                  <a:pt x="0" y="8929"/>
                </a:lnTo>
                <a:lnTo>
                  <a:pt x="8929" y="17859"/>
                </a:lnTo>
                <a:lnTo>
                  <a:pt x="26789" y="26789"/>
                </a:lnTo>
                <a:lnTo>
                  <a:pt x="44648" y="44648"/>
                </a:lnTo>
                <a:lnTo>
                  <a:pt x="71437" y="62508"/>
                </a:lnTo>
                <a:lnTo>
                  <a:pt x="89297" y="80367"/>
                </a:lnTo>
                <a:lnTo>
                  <a:pt x="98226" y="89297"/>
                </a:lnTo>
                <a:lnTo>
                  <a:pt x="107156" y="107156"/>
                </a:lnTo>
                <a:lnTo>
                  <a:pt x="98226" y="116086"/>
                </a:lnTo>
                <a:lnTo>
                  <a:pt x="98226" y="125015"/>
                </a:lnTo>
                <a:lnTo>
                  <a:pt x="89297" y="142875"/>
                </a:lnTo>
                <a:lnTo>
                  <a:pt x="80367" y="151804"/>
                </a:lnTo>
                <a:lnTo>
                  <a:pt x="71437" y="160734"/>
                </a:lnTo>
                <a:lnTo>
                  <a:pt x="62508" y="178594"/>
                </a:lnTo>
                <a:lnTo>
                  <a:pt x="62508" y="187523"/>
                </a:lnTo>
                <a:lnTo>
                  <a:pt x="53578" y="196453"/>
                </a:lnTo>
                <a:lnTo>
                  <a:pt x="62508" y="205383"/>
                </a:lnTo>
                <a:lnTo>
                  <a:pt x="62508" y="223242"/>
                </a:lnTo>
                <a:lnTo>
                  <a:pt x="80367" y="232172"/>
                </a:lnTo>
                <a:lnTo>
                  <a:pt x="98226" y="241101"/>
                </a:lnTo>
                <a:lnTo>
                  <a:pt x="125015" y="250031"/>
                </a:lnTo>
                <a:lnTo>
                  <a:pt x="151804" y="250031"/>
                </a:lnTo>
                <a:lnTo>
                  <a:pt x="196453" y="250031"/>
                </a:lnTo>
                <a:lnTo>
                  <a:pt x="223242" y="250031"/>
                </a:lnTo>
                <a:lnTo>
                  <a:pt x="250031" y="241101"/>
                </a:lnTo>
                <a:lnTo>
                  <a:pt x="276820" y="223242"/>
                </a:lnTo>
                <a:lnTo>
                  <a:pt x="285750" y="205383"/>
                </a:lnTo>
                <a:lnTo>
                  <a:pt x="294679" y="187523"/>
                </a:lnTo>
                <a:lnTo>
                  <a:pt x="294679" y="169664"/>
                </a:lnTo>
                <a:lnTo>
                  <a:pt x="285750" y="142875"/>
                </a:lnTo>
                <a:lnTo>
                  <a:pt x="267890" y="133945"/>
                </a:lnTo>
                <a:lnTo>
                  <a:pt x="241101" y="116086"/>
                </a:lnTo>
                <a:lnTo>
                  <a:pt x="214312" y="116086"/>
                </a:lnTo>
                <a:lnTo>
                  <a:pt x="205383" y="116086"/>
                </a:lnTo>
                <a:lnTo>
                  <a:pt x="187523" y="116086"/>
                </a:lnTo>
                <a:lnTo>
                  <a:pt x="187523" y="116086"/>
                </a:lnTo>
                <a:lnTo>
                  <a:pt x="187523" y="125015"/>
                </a:lnTo>
                <a:lnTo>
                  <a:pt x="196453" y="133945"/>
                </a:lnTo>
                <a:lnTo>
                  <a:pt x="205383" y="142875"/>
                </a:lnTo>
                <a:lnTo>
                  <a:pt x="232172" y="160734"/>
                </a:lnTo>
                <a:lnTo>
                  <a:pt x="267890" y="169664"/>
                </a:lnTo>
                <a:lnTo>
                  <a:pt x="303609" y="178594"/>
                </a:lnTo>
                <a:lnTo>
                  <a:pt x="348258" y="187523"/>
                </a:lnTo>
                <a:lnTo>
                  <a:pt x="392906" y="196453"/>
                </a:lnTo>
                <a:lnTo>
                  <a:pt x="428625" y="196453"/>
                </a:lnTo>
                <a:lnTo>
                  <a:pt x="464344" y="205383"/>
                </a:lnTo>
                <a:lnTo>
                  <a:pt x="482203" y="205383"/>
                </a:lnTo>
                <a:lnTo>
                  <a:pt x="491133" y="205383"/>
                </a:lnTo>
                <a:lnTo>
                  <a:pt x="491133" y="205383"/>
                </a:lnTo>
                <a:lnTo>
                  <a:pt x="491133" y="214312"/>
                </a:lnTo>
                <a:lnTo>
                  <a:pt x="491133" y="214312"/>
                </a:lnTo>
                <a:lnTo>
                  <a:pt x="482203" y="223242"/>
                </a:lnTo>
                <a:lnTo>
                  <a:pt x="473273" y="223242"/>
                </a:lnTo>
                <a:lnTo>
                  <a:pt x="473273" y="241101"/>
                </a:lnTo>
                <a:lnTo>
                  <a:pt x="473273" y="250031"/>
                </a:lnTo>
                <a:lnTo>
                  <a:pt x="482203" y="258961"/>
                </a:lnTo>
                <a:lnTo>
                  <a:pt x="491133" y="276820"/>
                </a:lnTo>
                <a:lnTo>
                  <a:pt x="517922" y="276820"/>
                </a:lnTo>
                <a:lnTo>
                  <a:pt x="544711" y="285750"/>
                </a:lnTo>
                <a:lnTo>
                  <a:pt x="580429" y="285750"/>
                </a:lnTo>
                <a:lnTo>
                  <a:pt x="607219" y="285750"/>
                </a:lnTo>
                <a:lnTo>
                  <a:pt x="634008" y="267890"/>
                </a:lnTo>
                <a:lnTo>
                  <a:pt x="651867" y="258961"/>
                </a:lnTo>
                <a:lnTo>
                  <a:pt x="660797" y="241101"/>
                </a:lnTo>
                <a:lnTo>
                  <a:pt x="660797" y="223242"/>
                </a:lnTo>
                <a:lnTo>
                  <a:pt x="642937" y="205383"/>
                </a:lnTo>
                <a:lnTo>
                  <a:pt x="634008" y="187523"/>
                </a:lnTo>
                <a:lnTo>
                  <a:pt x="616148" y="178594"/>
                </a:lnTo>
                <a:lnTo>
                  <a:pt x="598289" y="178594"/>
                </a:lnTo>
                <a:lnTo>
                  <a:pt x="580429" y="196453"/>
                </a:lnTo>
                <a:lnTo>
                  <a:pt x="562570" y="223242"/>
                </a:lnTo>
                <a:lnTo>
                  <a:pt x="553640" y="250031"/>
                </a:lnTo>
                <a:lnTo>
                  <a:pt x="544711" y="285750"/>
                </a:lnTo>
                <a:lnTo>
                  <a:pt x="535781" y="321469"/>
                </a:lnTo>
                <a:lnTo>
                  <a:pt x="517922" y="321469"/>
                </a:lnTo>
                <a:lnTo>
                  <a:pt x="508992" y="321469"/>
                </a:lnTo>
                <a:lnTo>
                  <a:pt x="482203" y="321469"/>
                </a:lnTo>
                <a:lnTo>
                  <a:pt x="455414" y="321469"/>
                </a:lnTo>
                <a:lnTo>
                  <a:pt x="428625" y="321469"/>
                </a:lnTo>
                <a:lnTo>
                  <a:pt x="410765" y="321469"/>
                </a:lnTo>
                <a:lnTo>
                  <a:pt x="392906" y="321469"/>
                </a:lnTo>
                <a:lnTo>
                  <a:pt x="392906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73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2800" u="sng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27" y="1286168"/>
            <a:ext cx="8751163" cy="324144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800" u="sng" kern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NPV – Super turbo challenge</a:t>
            </a:r>
          </a:p>
          <a:p>
            <a:pPr marL="0" indent="0">
              <a:buNone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happens to the NPV when the DR increases?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Where should the DR come from?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How could bias affect the decision making?</a:t>
            </a:r>
          </a:p>
        </p:txBody>
      </p:sp>
    </p:spTree>
    <p:extLst>
      <p:ext uri="{BB962C8B-B14F-4D97-AF65-F5344CB8AC3E}">
        <p14:creationId xmlns:p14="http://schemas.microsoft.com/office/powerpoint/2010/main" val="37941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03575" y="1846263"/>
            <a:ext cx="2698750" cy="503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/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Paying Overheads</a:t>
            </a:r>
          </a:p>
        </p:txBody>
      </p:sp>
      <p:sp>
        <p:nvSpPr>
          <p:cNvPr id="81923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03575" y="2349500"/>
            <a:ext cx="2698750" cy="1439863"/>
          </a:xfrm>
          <a:prstGeom prst="rect">
            <a:avLst/>
          </a:prstGeom>
          <a:solidFill>
            <a:schemeClr val="hlink">
              <a:alpha val="70195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268288" indent="-268288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Fixed</a:t>
            </a:r>
            <a:r>
              <a:rPr lang="en-GB" altLang="en-US" sz="1800">
                <a:latin typeface="Comic Sans MS" pitchFamily="66" charset="0"/>
              </a:rPr>
              <a:t> or </a:t>
            </a: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indirect costs</a:t>
            </a:r>
            <a:r>
              <a:rPr lang="en-GB" altLang="en-US" sz="1800">
                <a:latin typeface="Comic Sans MS" pitchFamily="66" charset="0"/>
              </a:rPr>
              <a:t> that need to be paid to keep the business running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95288" y="1268413"/>
            <a:ext cx="813593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altLang="en-US" dirty="0">
                <a:latin typeface="Arial" charset="0"/>
              </a:rPr>
              <a:t>There are 3 ways in which a business will spend money: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The Use of Money In Business</a:t>
            </a:r>
            <a:endParaRPr lang="en-US"/>
          </a:p>
        </p:txBody>
      </p:sp>
      <p:sp>
        <p:nvSpPr>
          <p:cNvPr id="81926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8138" y="3932238"/>
            <a:ext cx="2698750" cy="503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/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Invest In Assets</a:t>
            </a:r>
          </a:p>
        </p:txBody>
      </p:sp>
      <p:sp>
        <p:nvSpPr>
          <p:cNvPr id="81927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8138" y="4437063"/>
            <a:ext cx="2698750" cy="1439862"/>
          </a:xfrm>
          <a:prstGeom prst="rect">
            <a:avLst/>
          </a:prstGeom>
          <a:solidFill>
            <a:schemeClr val="hlink">
              <a:alpha val="70195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268288" indent="-268288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en-US" sz="1800">
                <a:latin typeface="Comic Sans MS" pitchFamily="66" charset="0"/>
              </a:rPr>
              <a:t>Investment in </a:t>
            </a: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fixed assets</a:t>
            </a:r>
            <a:r>
              <a:rPr lang="en-GB" altLang="en-US" sz="1800">
                <a:latin typeface="Comic Sans MS" pitchFamily="66" charset="0"/>
              </a:rPr>
              <a:t>, such as machinery, will allow the business to do more</a:t>
            </a:r>
          </a:p>
        </p:txBody>
      </p:sp>
      <p:sp>
        <p:nvSpPr>
          <p:cNvPr id="81928" name="Rectangl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113463" y="3932238"/>
            <a:ext cx="2698750" cy="503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/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</a:rPr>
              <a:t>Buying Raw Materials</a:t>
            </a:r>
          </a:p>
        </p:txBody>
      </p:sp>
      <p:sp>
        <p:nvSpPr>
          <p:cNvPr id="81929" name="Rectangl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113463" y="4437063"/>
            <a:ext cx="2698750" cy="1439862"/>
          </a:xfrm>
          <a:prstGeom prst="rect">
            <a:avLst/>
          </a:prstGeom>
          <a:solidFill>
            <a:schemeClr val="hlink">
              <a:alpha val="70195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268288" indent="-268288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en-US" sz="1800">
                <a:latin typeface="Comic Sans MS" pitchFamily="66" charset="0"/>
              </a:rPr>
              <a:t>Called </a:t>
            </a: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</a:rPr>
              <a:t>working capital</a:t>
            </a:r>
            <a:r>
              <a:rPr lang="en-GB" altLang="en-US" sz="1800">
                <a:latin typeface="Comic Sans MS" pitchFamily="66" charset="0"/>
              </a:rPr>
              <a:t> – these are resources used up as part of production </a:t>
            </a:r>
          </a:p>
        </p:txBody>
      </p:sp>
      <p:pic>
        <p:nvPicPr>
          <p:cNvPr id="81931" name="Picture 11" descr="PoundmanTranspar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573463"/>
            <a:ext cx="3313113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3" grpId="0" animBg="1"/>
      <p:bldP spid="81924" grpId="0" build="p" bldLvl="4" autoUpdateAnimBg="0"/>
      <p:bldP spid="81926" grpId="0" animBg="1"/>
      <p:bldP spid="81927" grpId="0" animBg="1"/>
      <p:bldP spid="81928" grpId="0" animBg="1"/>
      <p:bldP spid="819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85800" y="142875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 b="1">
                <a:solidFill>
                  <a:schemeClr val="accent2"/>
                </a:solidFill>
                <a:latin typeface="Arial" charset="0"/>
              </a:rPr>
              <a:t>“Investment”</a:t>
            </a:r>
            <a:r>
              <a:rPr lang="en-GB" altLang="en-US">
                <a:latin typeface="Arial" charset="0"/>
              </a:rPr>
              <a:t> can be defined as:</a:t>
            </a:r>
            <a:br>
              <a:rPr lang="en-GB" altLang="en-US">
                <a:latin typeface="Arial" charset="0"/>
              </a:rPr>
            </a:br>
            <a:br>
              <a:rPr lang="en-GB" altLang="en-US">
                <a:latin typeface="Arial" charset="0"/>
              </a:rPr>
            </a:br>
            <a:br>
              <a:rPr lang="en-GB" altLang="en-US">
                <a:latin typeface="Arial" charset="0"/>
              </a:rPr>
            </a:br>
            <a:br>
              <a:rPr lang="en-GB" altLang="en-US">
                <a:latin typeface="Arial" charset="0"/>
              </a:rPr>
            </a:br>
            <a:endParaRPr lang="en-GB" altLang="en-US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Effectively a business is spending money in the 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short-term</a:t>
            </a:r>
            <a:r>
              <a:rPr lang="en-GB" altLang="en-US">
                <a:latin typeface="Arial" charset="0"/>
              </a:rPr>
              <a:t> in the hope that it will enable them to increase profits in the 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long-term</a:t>
            </a:r>
          </a:p>
          <a:p>
            <a:pPr lvl="1" eaLnBrk="1" hangingPunct="1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endParaRPr lang="en-GB" altLang="en-US" sz="200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This means that firms invest</a:t>
            </a:r>
            <a:br>
              <a:rPr lang="en-GB" altLang="en-US">
                <a:latin typeface="Arial" charset="0"/>
              </a:rPr>
            </a:br>
            <a:r>
              <a:rPr lang="en-GB" altLang="en-US">
                <a:latin typeface="Arial" charset="0"/>
              </a:rPr>
              <a:t>whenever they buy 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fixed assets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altLang="en-US"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11188" y="2133600"/>
            <a:ext cx="7900987" cy="1201738"/>
            <a:chOff x="385" y="1253"/>
            <a:chExt cx="4977" cy="757"/>
          </a:xfrm>
        </p:grpSpPr>
        <p:sp>
          <p:nvSpPr>
            <p:cNvPr id="3078" name="Text Box 27"/>
            <p:cNvSpPr txBox="1">
              <a:spLocks noChangeArrowheads="1"/>
            </p:cNvSpPr>
            <p:nvPr/>
          </p:nvSpPr>
          <p:spPr bwMode="auto">
            <a:xfrm>
              <a:off x="1383" y="1254"/>
              <a:ext cx="3979" cy="7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  <a:latin typeface="Comic Sans MS" pitchFamily="66" charset="0"/>
                </a:rPr>
                <a:t>“Expenditure on capital goods, i.e. goods that are used to make other products in the production process”</a:t>
              </a:r>
              <a:endParaRPr lang="en-US" altLang="en-US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3079" name="Rectangle 28"/>
            <p:cNvSpPr>
              <a:spLocks noChangeArrowheads="1"/>
            </p:cNvSpPr>
            <p:nvPr/>
          </p:nvSpPr>
          <p:spPr bwMode="auto">
            <a:xfrm>
              <a:off x="385" y="1253"/>
              <a:ext cx="4968" cy="73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endParaRPr lang="en-GB" altLang="en-US"/>
            </a:p>
          </p:txBody>
        </p:sp>
        <p:pic>
          <p:nvPicPr>
            <p:cNvPr id="3080" name="Picture 30" descr="FactoryManTransparen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" y="1270"/>
              <a:ext cx="796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89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Investment</a:t>
            </a:r>
            <a:endParaRPr lang="en-US"/>
          </a:p>
        </p:txBody>
      </p:sp>
      <p:pic>
        <p:nvPicPr>
          <p:cNvPr id="8" name="Picture 7" descr="fifty_british_pounds_pile_400_cl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7675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1" name="Picture 13" descr="spin_wheel_winner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346200"/>
            <a:ext cx="30083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611188" y="1196975"/>
            <a:ext cx="8137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>
                <a:latin typeface="Arial" charset="0"/>
              </a:rPr>
              <a:t>All investment decisions involve an element of risk</a:t>
            </a:r>
          </a:p>
          <a:p>
            <a:pPr lvl="1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Since they deal with the future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>
                <a:latin typeface="Arial" charset="0"/>
              </a:rPr>
              <a:t>A firm’s decision to invest will depend upon:</a:t>
            </a:r>
          </a:p>
          <a:p>
            <a:pPr lvl="1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Whether the investment worthwhile</a:t>
            </a:r>
            <a:endParaRPr lang="en-GB" altLang="en-US" sz="200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Whether the firm is optimistic about the future</a:t>
            </a:r>
            <a:endParaRPr lang="en-GB" altLang="en-US" sz="2000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>
                <a:latin typeface="Arial" charset="0"/>
              </a:rPr>
              <a:t>There are a range of 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investment appraisal </a:t>
            </a:r>
            <a:r>
              <a:rPr lang="en-GB" altLang="en-US">
                <a:latin typeface="Arial" charset="0"/>
              </a:rPr>
              <a:t>techniques that can be used to help select investment options: 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Investment Appraisal</a:t>
            </a:r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87450" y="4845050"/>
            <a:ext cx="6686550" cy="1874838"/>
            <a:chOff x="2092586" y="5119120"/>
            <a:chExt cx="5283863" cy="1464882"/>
          </a:xfrm>
        </p:grpSpPr>
        <p:grpSp>
          <p:nvGrpSpPr>
            <p:cNvPr id="4102" name="Group 10"/>
            <p:cNvGrpSpPr>
              <a:grpSpLocks/>
            </p:cNvGrpSpPr>
            <p:nvPr/>
          </p:nvGrpSpPr>
          <p:grpSpPr bwMode="auto">
            <a:xfrm>
              <a:off x="2092586" y="5144140"/>
              <a:ext cx="1512887" cy="1439862"/>
              <a:chOff x="2843213" y="5157788"/>
              <a:chExt cx="1512887" cy="1439862"/>
            </a:xfrm>
          </p:grpSpPr>
          <p:pic>
            <p:nvPicPr>
              <p:cNvPr id="4109" name="Picture 15" descr="calendar"/>
              <p:cNvPicPr>
                <a:picLocks noChangeAspect="1" noChangeArrowheads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213" y="5157788"/>
                <a:ext cx="1512887" cy="143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" name="Rectangle 17">
                <a:hlinkClick r:id="rId8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43213" y="5229225"/>
                <a:ext cx="1511300" cy="1223963"/>
              </a:xfrm>
              <a:prstGeom prst="rect">
                <a:avLst/>
              </a:prstGeom>
              <a:solidFill>
                <a:srgbClr val="FFFFCC">
                  <a:alpha val="70195"/>
                </a:srgbClr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9pPr>
              </a:lstStyle>
              <a:p>
                <a:pPr algn="ctr"/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Payback</a:t>
                </a:r>
              </a:p>
            </p:txBody>
          </p:sp>
        </p:grpSp>
        <p:grpSp>
          <p:nvGrpSpPr>
            <p:cNvPr id="4103" name="Group 11"/>
            <p:cNvGrpSpPr>
              <a:grpSpLocks/>
            </p:cNvGrpSpPr>
            <p:nvPr/>
          </p:nvGrpSpPr>
          <p:grpSpPr bwMode="auto">
            <a:xfrm>
              <a:off x="3978868" y="5215577"/>
              <a:ext cx="1511300" cy="1295400"/>
              <a:chOff x="4729495" y="5229225"/>
              <a:chExt cx="1511300" cy="1295400"/>
            </a:xfrm>
          </p:grpSpPr>
          <p:pic>
            <p:nvPicPr>
              <p:cNvPr id="4107" name="Picture 16" descr="percentage"/>
              <p:cNvPicPr>
                <a:picLocks noChangeAspect="1" noChangeArrowheads="1"/>
              </p:cNvPicPr>
              <p:nvPr/>
            </p:nvPicPr>
            <p:blipFill>
              <a:blip r:embed="rId9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9338" y="5300663"/>
                <a:ext cx="1216025" cy="1223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" name="Rectangle 18">
                <a:hlinkClick r:id="rId10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729495" y="5229225"/>
                <a:ext cx="1511300" cy="1223963"/>
              </a:xfrm>
              <a:prstGeom prst="rect">
                <a:avLst/>
              </a:prstGeom>
              <a:solidFill>
                <a:srgbClr val="FFFFCC">
                  <a:alpha val="70195"/>
                </a:srgbClr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9pPr>
              </a:lstStyle>
              <a:p>
                <a:pPr algn="ctr"/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The</a:t>
                </a:r>
                <a:b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</a:br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Accounting</a:t>
                </a:r>
                <a:b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</a:br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Rate of</a:t>
                </a:r>
                <a:b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</a:br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Return</a:t>
                </a:r>
              </a:p>
            </p:txBody>
          </p:sp>
        </p:grpSp>
        <p:grpSp>
          <p:nvGrpSpPr>
            <p:cNvPr id="4104" name="Group 12"/>
            <p:cNvGrpSpPr>
              <a:grpSpLocks/>
            </p:cNvGrpSpPr>
            <p:nvPr/>
          </p:nvGrpSpPr>
          <p:grpSpPr bwMode="auto">
            <a:xfrm>
              <a:off x="5865149" y="5119120"/>
              <a:ext cx="1511300" cy="1439862"/>
              <a:chOff x="6615776" y="5132768"/>
              <a:chExt cx="1511300" cy="1439862"/>
            </a:xfrm>
          </p:grpSpPr>
          <p:pic>
            <p:nvPicPr>
              <p:cNvPr id="4105" name="Picture 15" descr="calendar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8782" y="5132768"/>
                <a:ext cx="1439862" cy="143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" name="Rectangle 18">
                <a:hlinkClick r:id="rId1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6615776" y="5231499"/>
                <a:ext cx="1511300" cy="1223963"/>
              </a:xfrm>
              <a:prstGeom prst="rect">
                <a:avLst/>
              </a:prstGeom>
              <a:solidFill>
                <a:srgbClr val="FFFFCC">
                  <a:alpha val="70195"/>
                </a:srgbClr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itchFamily="82" charset="0"/>
                  </a:defRPr>
                </a:lvl9pPr>
              </a:lstStyle>
              <a:p>
                <a:pPr algn="ctr"/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Discounted</a:t>
                </a:r>
                <a:b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</a:br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Cash</a:t>
                </a:r>
                <a:b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</a:br>
                <a:r>
                  <a:rPr lang="en-GB" altLang="en-US" sz="2000" b="1">
                    <a:solidFill>
                      <a:schemeClr val="accent2"/>
                    </a:solidFill>
                    <a:latin typeface="Comic Sans MS" pitchFamily="66" charset="0"/>
                  </a:rPr>
                  <a:t>Flow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 rot="869774">
            <a:off x="1258888" y="2387600"/>
            <a:ext cx="3167062" cy="2120900"/>
            <a:chOff x="476" y="1323"/>
            <a:chExt cx="2358" cy="1563"/>
          </a:xfrm>
        </p:grpSpPr>
        <p:pic>
          <p:nvPicPr>
            <p:cNvPr id="5133" name="Picture 8" descr="calendarNo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1282">
              <a:off x="476" y="1323"/>
              <a:ext cx="2358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9" descr="RedR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839"/>
              <a:ext cx="42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10"/>
            <p:cNvSpPr txBox="1">
              <a:spLocks noChangeArrowheads="1"/>
            </p:cNvSpPr>
            <p:nvPr/>
          </p:nvSpPr>
          <p:spPr bwMode="auto">
            <a:xfrm rot="425562">
              <a:off x="1836" y="1984"/>
              <a:ext cx="833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600" b="1">
                  <a:solidFill>
                    <a:schemeClr val="accent2"/>
                  </a:solidFill>
                  <a:latin typeface="Bradley Hand ITC" pitchFamily="66" charset="0"/>
                </a:rPr>
                <a:t>Invest in June 2011</a:t>
              </a:r>
              <a:endParaRPr lang="en-US" altLang="en-US" sz="1600" b="1">
                <a:solidFill>
                  <a:schemeClr val="accent2"/>
                </a:solidFill>
                <a:latin typeface="Bradley Hand ITC" pitchFamily="66" charset="0"/>
              </a:endParaRPr>
            </a:p>
          </p:txBody>
        </p:sp>
      </p:grp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66725" y="1150938"/>
            <a:ext cx="8486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dirty="0">
                <a:latin typeface="Arial" charset="0"/>
              </a:rPr>
              <a:t>This measures how quickly the initial cost of an investment can be recovered: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i.e. how soon the expected returns cover the cost of the investment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The Payback Method</a:t>
            </a:r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-504594">
            <a:off x="4932363" y="2403475"/>
            <a:ext cx="3311525" cy="2087563"/>
            <a:chOff x="2971" y="1253"/>
            <a:chExt cx="2358" cy="1563"/>
          </a:xfrm>
        </p:grpSpPr>
        <p:pic>
          <p:nvPicPr>
            <p:cNvPr id="5130" name="Picture 11" descr="calendarNo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6914">
              <a:off x="2971" y="1253"/>
              <a:ext cx="2358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2" descr="RedR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7385">
              <a:off x="4629" y="1502"/>
              <a:ext cx="42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 Box 13"/>
            <p:cNvSpPr txBox="1">
              <a:spLocks noChangeArrowheads="1"/>
            </p:cNvSpPr>
            <p:nvPr/>
          </p:nvSpPr>
          <p:spPr bwMode="auto">
            <a:xfrm rot="1655934">
              <a:off x="4201" y="2070"/>
              <a:ext cx="831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600" b="1">
                  <a:solidFill>
                    <a:schemeClr val="accent2"/>
                  </a:solidFill>
                  <a:latin typeface="Bradley Hand ITC" pitchFamily="66" charset="0"/>
                </a:rPr>
                <a:t>Payback by July 2015</a:t>
              </a:r>
              <a:endParaRPr lang="en-US" altLang="en-US" sz="1600" b="1">
                <a:solidFill>
                  <a:schemeClr val="accent2"/>
                </a:solidFill>
                <a:latin typeface="Bradley Hand ITC" pitchFamily="66" charset="0"/>
              </a:endParaRPr>
            </a:p>
          </p:txBody>
        </p:sp>
      </p:grpSp>
      <p:pic>
        <p:nvPicPr>
          <p:cNvPr id="66576" name="Picture 16" descr="Creased Green Post 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577">
            <a:off x="346075" y="3937000"/>
            <a:ext cx="34925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9" name="Rectangle 19"/>
          <p:cNvSpPr>
            <a:spLocks noChangeArrowheads="1"/>
          </p:cNvSpPr>
          <p:nvPr/>
        </p:nvSpPr>
        <p:spPr bwMode="auto">
          <a:xfrm rot="-523013">
            <a:off x="835025" y="4743450"/>
            <a:ext cx="26447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buFontTx/>
              <a:buBlip>
                <a:blip r:embed="rId9"/>
              </a:buBlip>
            </a:pPr>
            <a:r>
              <a:rPr lang="en-GB" altLang="en-US" sz="2000">
                <a:latin typeface="Hand of Sean" pitchFamily="2" charset="0"/>
              </a:rPr>
              <a:t>If the payback period is acceptable the project will be undertaken</a:t>
            </a:r>
          </a:p>
        </p:txBody>
      </p:sp>
      <p:pic>
        <p:nvPicPr>
          <p:cNvPr id="66580" name="Picture 20" descr="Dark Blue Post 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149">
            <a:off x="4133850" y="3862388"/>
            <a:ext cx="3490913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1" name="Rectangle 21"/>
          <p:cNvSpPr>
            <a:spLocks noChangeArrowheads="1"/>
          </p:cNvSpPr>
          <p:nvPr/>
        </p:nvSpPr>
        <p:spPr bwMode="auto">
          <a:xfrm rot="-487198">
            <a:off x="4473575" y="4600575"/>
            <a:ext cx="2643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9"/>
              </a:buBlip>
            </a:pPr>
            <a:r>
              <a:rPr lang="en-GB" altLang="en-US" sz="2000">
                <a:latin typeface="Hand of Sean" pitchFamily="2" charset="0"/>
              </a:rPr>
              <a:t>If there is more than one possible project, the one with the </a:t>
            </a:r>
            <a:r>
              <a:rPr lang="en-GB" altLang="en-US" sz="2000">
                <a:solidFill>
                  <a:srgbClr val="FF0000"/>
                </a:solidFill>
                <a:latin typeface="Hand of Sean" pitchFamily="2" charset="0"/>
              </a:rPr>
              <a:t>shortest</a:t>
            </a:r>
            <a:r>
              <a:rPr lang="en-GB" altLang="en-US" sz="2000">
                <a:latin typeface="Hand of Sean" pitchFamily="2" charset="0"/>
              </a:rPr>
              <a:t> payback period will be selected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4" autoUpdateAnimBg="0"/>
      <p:bldP spid="66579" grpId="0" build="p" bldLvl="4" autoUpdateAnimBg="0"/>
      <p:bldP spid="66581" grpId="0" build="p" bldLvl="4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74663" y="1104900"/>
            <a:ext cx="7974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A company is considering the investment projects outlined in the table below: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 sz="200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However: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They can only afford one project 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Which should they choose, according to payback?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5"/>
              </a:buBlip>
            </a:pPr>
            <a:endParaRPr lang="en-GB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260350"/>
            <a:ext cx="7772401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An Example of Payback</a:t>
            </a:r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27063" y="2097088"/>
          <a:ext cx="7766050" cy="2125742"/>
        </p:xfrm>
        <a:graphic>
          <a:graphicData uri="http://schemas.openxmlformats.org/drawingml/2006/table">
            <a:tbl>
              <a:tblPr/>
              <a:tblGrid>
                <a:gridCol w="176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Project 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Project B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-£40,000 </a:t>
                      </a:r>
                      <a:b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(initial cost)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-£40,000 </a:t>
                      </a:r>
                      <a:b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(initial cost)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£40,000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£30,000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£30,000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£20,000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£40,000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 descr="question_mark_serious_thinke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297363"/>
            <a:ext cx="18161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271463" y="1146175"/>
            <a:ext cx="3905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altLang="en-US">
                <a:latin typeface="Arial" charset="0"/>
              </a:rPr>
              <a:t>In order to calculate the payback period for project A the following calculation would be necessary:</a:t>
            </a:r>
          </a:p>
          <a:p>
            <a:pPr eaLnBrk="1" hangingPunct="1">
              <a:spcBef>
                <a:spcPct val="20000"/>
              </a:spcBef>
            </a:pPr>
            <a:endParaRPr lang="en-GB" altLang="en-US">
              <a:latin typeface="Arial" charset="0"/>
            </a:endParaRP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260350"/>
            <a:ext cx="7772401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Payback for Project A</a:t>
            </a:r>
            <a:endParaRPr lang="en-US" dirty="0"/>
          </a:p>
        </p:txBody>
      </p:sp>
      <p:pic>
        <p:nvPicPr>
          <p:cNvPr id="7172" name="Picture 13" descr="notebook_pc_800_cl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1379">
            <a:off x="3043238" y="841375"/>
            <a:ext cx="7927975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4"/>
          <p:cNvSpPr txBox="1">
            <a:spLocks noChangeArrowheads="1"/>
          </p:cNvSpPr>
          <p:nvPr/>
        </p:nvSpPr>
        <p:spPr bwMode="auto">
          <a:xfrm rot="-378516">
            <a:off x="4552950" y="1771650"/>
            <a:ext cx="37703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GB" altLang="en-US" sz="1800" u="sng">
                <a:solidFill>
                  <a:srgbClr val="FF0000"/>
                </a:solidFill>
                <a:latin typeface="Calibri" pitchFamily="34" charset="0"/>
              </a:rPr>
              <a:t>Project A </a:t>
            </a:r>
          </a:p>
          <a:p>
            <a:pPr algn="ctr">
              <a:lnSpc>
                <a:spcPts val="1500"/>
              </a:lnSpc>
            </a:pPr>
            <a:endParaRPr lang="en-GB" altLang="en-US" sz="1800" u="sng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Initial Cost = £40,000</a:t>
            </a:r>
          </a:p>
        </p:txBody>
      </p:sp>
      <p:sp>
        <p:nvSpPr>
          <p:cNvPr id="7184" name="TextBox 15"/>
          <p:cNvSpPr txBox="1">
            <a:spLocks noChangeArrowheads="1"/>
          </p:cNvSpPr>
          <p:nvPr/>
        </p:nvSpPr>
        <p:spPr bwMode="auto">
          <a:xfrm rot="-378516">
            <a:off x="4648200" y="2449513"/>
            <a:ext cx="39004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 u="sng">
                <a:solidFill>
                  <a:schemeClr val="accent2"/>
                </a:solidFill>
                <a:latin typeface="Calibri" pitchFamily="34" charset="0"/>
              </a:rPr>
              <a:t>After Year 1:</a:t>
            </a:r>
            <a:endParaRPr lang="en-GB" altLang="en-US" sz="1800">
              <a:latin typeface="Calibri" pitchFamily="34" charset="0"/>
            </a:endParaRPr>
          </a:p>
        </p:txBody>
      </p:sp>
      <p:sp>
        <p:nvSpPr>
          <p:cNvPr id="7185" name="TextBox 16"/>
          <p:cNvSpPr txBox="1">
            <a:spLocks noChangeArrowheads="1"/>
          </p:cNvSpPr>
          <p:nvPr/>
        </p:nvSpPr>
        <p:spPr bwMode="auto">
          <a:xfrm rot="-378516">
            <a:off x="4772025" y="3425825"/>
            <a:ext cx="39004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for itself by the end of Year 1</a:t>
            </a:r>
          </a:p>
        </p:txBody>
      </p:sp>
      <p:sp>
        <p:nvSpPr>
          <p:cNvPr id="7186" name="TextBox 17"/>
          <p:cNvSpPr txBox="1">
            <a:spLocks noChangeArrowheads="1"/>
          </p:cNvSpPr>
          <p:nvPr/>
        </p:nvSpPr>
        <p:spPr bwMode="auto">
          <a:xfrm rot="-378516">
            <a:off x="4840288" y="3910013"/>
            <a:ext cx="39004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solidFill>
                  <a:srgbClr val="FF0000"/>
                </a:solidFill>
                <a:latin typeface="Calibri" pitchFamily="34" charset="0"/>
              </a:rPr>
              <a:t>So the payback period is 1 year</a:t>
            </a:r>
          </a:p>
        </p:txBody>
      </p:sp>
      <p:sp>
        <p:nvSpPr>
          <p:cNvPr id="7191" name="TextBox 22"/>
          <p:cNvSpPr txBox="1">
            <a:spLocks noChangeArrowheads="1"/>
          </p:cNvSpPr>
          <p:nvPr/>
        </p:nvSpPr>
        <p:spPr bwMode="auto">
          <a:xfrm rot="-378516">
            <a:off x="4729163" y="3098800"/>
            <a:ext cx="39004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This means that the project has paid</a:t>
            </a:r>
          </a:p>
        </p:txBody>
      </p:sp>
      <p:sp>
        <p:nvSpPr>
          <p:cNvPr id="7192" name="TextBox 23"/>
          <p:cNvSpPr txBox="1">
            <a:spLocks noChangeArrowheads="1"/>
          </p:cNvSpPr>
          <p:nvPr/>
        </p:nvSpPr>
        <p:spPr bwMode="auto">
          <a:xfrm rot="-378516">
            <a:off x="4687888" y="2770188"/>
            <a:ext cx="39004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en-US" sz="1800">
                <a:latin typeface="Calibri" pitchFamily="34" charset="0"/>
              </a:rPr>
              <a:t>£40k - £40k = £0 still to cover</a:t>
            </a:r>
          </a:p>
        </p:txBody>
      </p:sp>
      <p:pic>
        <p:nvPicPr>
          <p:cNvPr id="7179" name="Picture 27" descr="C:\DOCUME~1\MurrayA\LOCALS~1\Temp\SNAGHTMLf26e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8" y="3330575"/>
            <a:ext cx="5099051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/>
      <p:bldP spid="7186" grpId="0"/>
      <p:bldP spid="7191" grpId="0"/>
      <p:bldP spid="71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GQAAABkCAYAAABw4pVUAAAAAXNSR0IArs4c6QAAAARnQU1BAACx&#10;jwv8YQUAAAAgY0hSTQAAeiYAAICEAAD6AAAAgOgAAHUwAADqYAAAOpgAABdwnLpRPAAAPC5JREFU&#10;eF7tfQdYVWfW9WSSTNqkm8QYo8beK4IVey/YEQRErCi9I703pQpiQZAuIgIC0kEQKwoKYsXeo6JJ&#10;rElY/9pHzeRL/ybO908SfXyfy7333HvP2evda6+933L+9rfn/55b4PdYAMDLjY2Nb+3Zs+etEyf2&#10;vCV/87WXfs93Pv/sv2GBSlS+3NDQ8M7t27dXPLh/t+HEsdobx+pqrjXcunnt3LmLDgTmzefA/BuG&#10;/Xc+UlJS8tL169f9Ll28fPrM6TNXHz58cP/evbu4cvkK9u3dh6LC4vt3v7x3pbHxGweC8o9/5zee&#10;f+Y3WkDAOFh50O/zazce1tbWBVy8eLHD/fv323z77beRjx4+wK7yXOTnbUNFeRFuXDtLoO7Z/Mav&#10;fn7Y/9YCQMqLZ+pPBByqrn548MB+esSFz2/eunmyrqbu5J7dZbf27M5FYX4GsnO2Y9u2bFQfrMDe&#10;iuwgiTPyW3x84cqVK2/s3Lnzzby82Deio11ePXOm5FW+Lu3F/+35/KWPF6OePXVsxZGamofFhVko&#10;K83EQRr84IEd2LcrByVFOQQiBzkEIycnly0P2Vk5qDty6M7pU8cUL7l245rxzRsNZyt2lteV7cg8&#10;WVq46XxZcfb5K5evnb927YoA9xyU39rL7t6963f27NkHubkFyM7ORm7uduTl5SmPudsfA7F9ez6f&#10;5yuAZBOQ3O0ZOFJdgrLiVOd9+6o1Hz54dPPGzRtxhw8f7n758iX/2zfPo7QoE+Xlu1BVdejhgf0H&#10;ggX458D8BlSOHD4Sc6S2DpmZWcjZnqd4gBg+Lj4Fq4KDYWFsggD/EBQVFRMYegffz9uehj0VBdi5&#10;I+/GiaP7b108fzb4m28ezqUCqz18aN/liopigpuDLHpSQUExcnMyHl6+ePR0Y+O3Qb/hlP66h7DH&#10;/j1ve35Uxc5dCgiFhcUIDwvGwAH98MGHH+K9d9/FG6+/jnfeaY7FC0yQlZmJ7bmFyMnajON1B3Di&#10;+CmU7cjHnt3lVyr377lSe7iClEdq255LjyrgsfkEMJdA5uJo3SFS4c40RpwX/roW/5Urv379hm9d&#10;3bE70pPz8gqRmpyAkUMHQuL0D9trr74HSwtHlJXtxPbsVBw7sg+1tceQkbGNcrgIxcUl2J6TTeNv&#10;V0DIzn4cc8SrpAlIlM5fVO0/ECId4TkoP2GButq6OKErUU4lpeVwtzPDR++89pOACEBD1Idi06bN&#10;VFyZqD5QisrKSn5Wgn4uAc1HWto2BAQEYMaMORikOhSG+rMQtSEa+fmFyMvPw66duTh/pu5rUlvI&#10;c0B+wgKlBakbKGuVuLCTtDVtigb+/sKPveOpt7T46C34uDpgR2kuqiqLsX//PgWQQsaXdWujMH6s&#10;Jj5u2hr/ePkVgvoCXn/1H+jTqwdCgwMJeBEOHChv/OrLBpw5fTzzOSDfs8CXX97xi45OOxIaGtlQ&#10;XFyk9OCY6Bj06NnjZ71DQGn2zitwt7dEeVkhE8RMlNLIuYwpqalboKGhgZdeFCB+DOjIkcOxd3cJ&#10;9h8oiz9WV21RUZGf9xyQJxYo2rHTNzxkxf0kPwsUbUlAdm4Rg3kJAlf4oW2bVr8IyKuvvAtzM4kj&#10;OxRJLMG6uKQcQb4eaN3svZ/9bMuWnyI81AsnjlVeuXz5yomL5y98RdoK/MuDEhwR6BvhvvR+tM1s&#10;HExZgb0lzLyz8xVAVgb4oE3rFr8IyN/+9gYWL7JmfrGTQZtJIoN1YWEB5ulp4aW//zzVvffma7Ba&#10;qoWzZ2rw4P4DKrQjSNu8OesvC8jd+/cD1q1fV+VqqHG/JNgcR9JWoWyjJ7KSNiAn77GH/DZAXsWi&#10;hRYKIKKg8guKkJKyCSNGDP9FIF97tRnmz3NGTU0VGm7dQtH2rdCdOqohPGRl1V/SU/xdbbK2hixH&#10;WbQ76osSkRZgjLmD2yDAxRb5zD3y84uweVMy+qup/qJhm7z5CpxsLFC6g4DQOwSQ1E2JGDNiyC9+&#10;7oUXXsHo0dNRuf8gamprUZARjY3O+lhppYfQAM+HV65cDv7LeIt/qK9voq/Zrco1jjiSuQZBTksx&#10;ZUh3zOzTDJ7W85GWka7kIGU7dmDGtLk07Is/a9w+vbojev1aZu2lSuKXR+/K3paJqZMm/CIgb77y&#10;AhbpzcTO8hLs21MMN3cPDO3SDNGmYxGydBo2+Ls9/Or+wz8/KGvWRfkmhbnePxjjiZotYQhzMcb4&#10;Ib0xY0A7WE/qDJu5oxEdtQ4FhaVKYrdyRTBatfrpwP7eGy/B2sQQJTsqkJKUgBV+3oiO3oiKil1Y&#10;sticgPy0whLV1bZ1S4SHBBHIIsWz7C2t0Oz1v0O988dYazwG650Xw9XevORP7SVlZdv8s2MD7u9Z&#10;74ZDKSHws56HKaP6Y+HYblg+pStsNbrCYFA7eNjaICNbens+qasAlmbL8N47b/6gx78FjQkzkZaS&#10;zHyiFNZGCzCkeyv4eThj995KRK5eh25df04y87NTlhL0AuYrpYhavwHGWqMxb2QndGzbHqNVeiLa&#10;WgPrvEwaAkP9Vv4pQblw6cLKLZHOD3I8F6N+2zqs9bGGxgg12M+bgPRgK2wPNkPYgqEwH9UOBurd&#10;EBm0EsXM1CWWZG3LgsNyewwf0APNmrRF/wGTYWttidiN8SjfuYcFR3+MV+uIAS3egsEkdcRFrVFi&#10;ip+PJz3hxypNTXUU4uKS6R0lyCsohJezDTTVPoW/Th8sGtkFbZt+iplDBiLTcy4SVrk9PHz4+J+v&#10;ABkT6lmSE2SOEv9liPW2wNwZY6A/pjvcdfoh3Hgc3LSHw3V2f7jM7AU9lRYw0RyH5MQEFJWUKYpL&#10;FFRCbAxWr1qP2NhUAiWKKg9BAZ6YNqwPpvVoDv1+7TCiw0fQmsrPpqSS8koRxFxmxuSx6Nenq1IT&#10;MzIyQUJ8Miu+ecxXdmID44/OaFUsHtQKqwwGINlmKgwnqhKUJjAZ1x0JjnpIS9r4iMrrzxNPKkhV&#10;a9wX3szzNkK6vyUWao6B3ojucJrVGxFGo+Cg0Rumw9vCTqM7bCZ1h8XYLtDq1wY6E4bAzckeKalb&#10;SUtlSm2rjPK2vGI3MtLT4WiyEBN6t4FG9+YwGdUZtpN7YG7/tlDv0AzTJo7EhuhopfCYlroZsTHR&#10;SExIUIDdUVaOXNLh+rXh0JsyGlqDOsBXfzD89QdiraUGvHhe6u1bom2zz2BEOt0SaoNje3J3/Wmo&#10;KyU1qbQgyh17w62Q4D4fplNVYTK6E+w1emDhyG4wHdMVTlO6wXpCV1iO7wrz0V2gx94+rmtzqHdt&#10;AQPNyXBxsIEjwXGys4AZC4RTh6pAvdMnGNvxY8xVawtTAuI0vQccp3aHXv82GN25OWYwPrk7WDHg&#10;x9Ej8gnmbiVuxMZthJ25EaYN6oZJPVrAlL8XZDAQK/X6w0OrN7xndoclvaNnq/bo3aYdfOcNQW5S&#10;+K37X/8JMvnysgz/rAjnG5UM5Nlh9jDVHQuTST1gP5UgsNnNotG01WA1trPSy01HdYHpyM4wGt6Z&#10;oDDAdmqK4Z2aYWLfDlDv0UYJ3BO6kuN7f4xlYzvCQXsQwgwnYoXeEDhO6wo3zR6wopcZjeiEhUPa&#10;QG9IRwxR6YuJE2fCZrEOtMcMxOQhfTCud1uMJr3pqLaDKY91ntYd/gTDbUY3OM7oAddZPaGj3oHU&#10;9QE0en6EbcGmuHaicv8f3kuiYsJ3lqyl8llljVWmU2A+uTucZ/eFp14/eLOtIG+7zuwN8zFdYDG+&#10;C4xHdMbSIZ1gPLQTFgzsiMk9P8Nstc+wZGg7GA5vg4Xqn8F+mipi7LVJd2MQsHAIQkwmwFVTBXb0&#10;suU0rM2kbjAc1gFOmuqIsp0NzwVT4LxoJoy0x2J8n/YY37EpNHt/hsUEy4zeaSa/Pa4rqbMrvAQU&#10;7b7wICBO/K4pfT5Fz+ZvwlN3GPbHuBf+oQG59eV934Rwtxu5QcbI818Ek+kDYUpjOU4jtczsg+Uz&#10;esOOzy0JhBXpSjxjKY00b0AHLBzUEQZ81FVrD0O+ZjKcFDe5Gzy0VeBFavE1GIIVS0bDm3RiPr4b&#10;lqi3hxmpR8BYSlDn9G0DT+0h2Oylj0DzmfC2NUSEuzm85g2HKWOUeOBS9Y70zC5wn9kDLtO7w5XN&#10;S7OnAorXrB7wnt0LRmM6Q7VVE0zs2Rz5oSY3G7885/+HBeVgcdr+wjBL5PkuwhrTCTBl0LWY2pP0&#10;0A22k9gzxxEIGtmaRrRi7JBgbkTDCxiGNJY+AVk0SDyFAA3uSOA6w3P+EHjPHQAPHVXYaw2GwRDm&#10;Low3S4d0wLLhHQlMB3pTR+X5wpE94b5wDDwXT8asqRPgsGgaVi0byZ7fFSYEX37DkuewXKOb0jEc&#10;pwggPeA5qzubANKTnaA7xjKOqVBSr7HWwdWaooN/WEDCnBcWl622RiH513T2cBhNJC3MoNTlxTqQ&#10;DhzZ7Ekz4hlCWYbs2YtopIVUPQKGbv8O0BEP4fsO9KaQxSNIUcPhPkcVnjr9YTSqG/T7t4M9Y9Ka&#10;JaMQvmAEgvSGYs3i0XCY2B2z+7RmnOlGACl3x/bEktHd+DlVuPIc7Gn85ewMiogY2xU2PDd5XQBR&#10;Gs/Rk4/2VH4z+3yGnp++A2uNAShYaVL0hwUkcOmE/Mro5ShabQtXvWHkeAZdXqgHm4DirdUTDgRk&#10;KeOFtMX0AqErAWJOvw7QZlPoizHFggZ201JjwO0Dtzl9CWgvKrUOsJrYhQbtxvijwu9Ve6yW9AfA&#10;X7cfkh30EWurDYepneDEsoyIBvvJXRizCAYVmXiFxA4BROjQR4vUxU4iHvPYU/icdLZoREeofvYB&#10;JvZqhiz/hTca75z2+cOBcvPOHffsUMvrGT7zscZiCnx01RQK8CYdePNiBRiRucbDOikxYgnBEE4X&#10;AAQIAcSAQd3gibcs4vs24zozaJNeqIKC5g1FlNkkxVMWk550qZYWD+5AA3eGxYTOcJvJ8ofNNKUC&#10;sMV1Dvx01GA3sQOC5lKVLRhOuqRXEghbguJGzxC6cmBT4glBEQ9R4ghBkvc0KI/VWr2FWAc9fH5s&#10;R80fDpBjx88cqNochlT3eTDWHAqrKfQKzV5M/mjQiYwh7JHLCIYxg6vEDQFk2RNAnnqHxBLxGmmG&#10;bGajOrEXq1Da9oI/qWuzuy4CadzFg9th0YD2zLZ5HMFdRm+zoIy2ndoFa22mKx6a5rUIUcZjEThf&#10;HYGGYykEHgNiw/NwZDAXD5HALp4hHUY8WLxDaEsA0e7bGn1bvA1/KrbjpSkV/3WANDY+9L50viLZ&#10;3b0oec6crGQTk13JUVFZyatWWTWVk91ZnltambEOWYFmWE7JaK/RRaEAZ160HS/QiqCIdyxUJxhs&#10;y2jIBfQGoSvxEMU7GMzFyBJTDPq3h/VE0h0lsy1V1dLR3bFgVC+YMQYE66tjha46TEZQBMhn2ISe&#10;xFuWjWJOoTUEaykqAgmiEz3Hn6LAh9LWaepjEJxJX6KwBAgBxI1/i9BYziTTk15tyzgyW+UzdG/+&#10;NhwYC2u3rPzvAqR6f6rX+nUVjb7eRRw+zcfs2bmYNSsVM2e6ISMtu5h1n8+SkqKzd+cmINHHkJyv&#10;Ss7vSm4mJQg9kBIsBRB6higooal5fNR9EjcEjPl8/hQUkb9LCJjrbFW46fRlz37sVbpqbTCvf2sE&#10;zx2MWBNKYM3esKJqWsb3xFOEApeN6KJ0gBDDUQgzmUg66gJfSlt/7T4KAEp7EtNc6REefO5CSrQl&#10;nYoSE/EhJR29fm0xsM0HMGadKz/Y7L8HkC1bir2dHTdg/PhoDB0ah7FjYzFpUiLU1f3RosUMuLlF&#10;IHFznlpWXPDWfclBCF46FtZSWueFWdMwbrxYJ/ZAk9GPZafQlCgqLTXGDWkEZS6fzycoT6WvPl+T&#10;eLN8ai9YMJETqapIZHrYEnrPInqY09TeVFgqSsa9lIDIe6LYFgzuBBfNvgij3F1hoA5bqik5xp2x&#10;zEEycoLg8ySm2dIjrNlRBEAH5koCuoBiRY+cx/GaUSzTLJ2gilQ/o/8OQCr3ZPra2mzEgIE+GDly&#10;HSZPTiQYCRg1ahV69TJCmzZjMGr0fIyeYtknL8w8vTjMihw/VNH9omykJCFyUwKpOQ0qykpigwTs&#10;BaSmRWxzSVmzVTsoz4XGJI5I9i5KZ7pKK2bYrRWKkyRQYpBieB63iAFdvMOdCafnjF4sVrZn0kdZ&#10;y1LMbH5Od0Arekwbeo5IbBEH7Pk8HzuCIJ7rLMGcz4XCJJ6YUoYrklgeGWvmqLaBWusmMB6ngnS3&#10;ef8dgDjYe14aN9YPQ4aE0kM2sj4UT1CS6Ckr0KHDbHz8cU/07j0HHXtb9qlI9E7PX20H72XT4aY7&#10;UFFVy4WbCYg1DSAcLQZdyGAsvVyAUWhKvINNn8DIoyENvXRYZ0zt3UpJ0GaqcLykf0cFCCkoimy2&#10;YaYvlCbJpcSA9SZjsHLJeKxYNAZbnefxuRbWmmgjcsEkZvxUY/w9M3qoLQWGDRM/G56TkwRwOUcB&#10;g0JDRIYRO4IcZ0Ov0RvYFp2avQVdAppsN+P/LyCy+GVP+WbP0aONG1TVnDBhwkYYGORh2rQUesoq&#10;DBiwHO3bT8QHH3RCp07apC7LPocLo9NLNrjA2UgHTnMG0zvoGeyVzuyFAo49A6ooHUfNAbCb1pfK&#10;SzyGioq93560YjKSWfSEnuz13RVwZqq0ZYxpr4CzhJ4lwVtozYijfFIcNGSuYkNaM2Nu4qIzDFv8&#10;DJHoboAkl3nIpMLa5rsEqU5aiqKS3xE6VEClpzkyqLuxdiW0uIzfL68JVYmgEMVmy2LlYiUXaYJ5&#10;w7ogxX7Wd4AMGtTt3Tmzl60fMiRwva7upvWbN5esb2x85PIfV2GREbGXNTT80FfVGePGbcCCBbmY&#10;Pj0Fgwf7oGtXfbRurY6PPuxMQObg4xYmfU6VRKfvICA+rMS6sZrrzgt20eyjJIWerBFJoHdngufO&#10;upQrpazXbNIFe7sje60DY04AxycCFqgr/K2l0lrxDD3GEiMaShK35ZO7wpqeIdQixcinxlskecsg&#10;lliYiEZZT0Wo+SREWE2B+7wR7AA9WevqoRQTxQOkCTBm/E4L+R4BSupm9LynUlweLZk8SiFycveW&#10;MBrXB2nu8xVAqqp2t1rp67tt8CAddsxIaGtnwda2kOP6eziAlvqfAUVmhXOtn+eUKXYNAwe6Y9Ag&#10;LwWQKVOSOVUzCcOGrUS7dpNJVz3wQZOO6NtXBx27Gfa5Un8gvSqFQZ3VWA8mhc6zeimlj+Clo7He&#10;bCJWLRmOgCUjEWo0FgF6qkzCusNXty//7sNSCGPBnAHwmtsPxjTO5B4tMY2UJRS2WAwo+QjBDdWn&#10;ensyjmJBahGvEfozGsIJEzP6cdRxGPRHdMW8MT0xb2hnGHDcROKSeIYAoeQ+EododOWzTwB6CpZC&#10;W3xPPMdwWEeM7dwMyyYPRM46d2Wwql3LLp0mTZjNSRjDMHCgC+NpEoERoRMDJ8e12LczwfmZe4qs&#10;MPL3j7ihqjoX3botISDuisKaODGBk9HCFLpq126UAsZ777ZnTFnEnmLX58q1y+l7t8ViHbN0f4NB&#10;HF/oBR/qf0890pfOKFZ91WA5iUne7MFYPqkXLDlgZT2+B3s8Y4ski6QISwZ+XaobjZ6tYMf3XKb0&#10;UqrBC5iTWHBgy1GjJxM3eh2bKC+JKYYsLjpN7wvfJWOwYCRns/T4lMO7LTGLda2nclri1VNAhJoe&#10;C4zH4kFe/34TAOUY3YHtMZzjJ06zR6I6wb+Q0r75pk1bU15/rSU+aaaC7t3nU9yEK3YZNToGE8av&#10;54hkEc0H12e61CElJeXFBQuWn+zdW4fUNJcAOCqAiNQdPTqSIBmg+Sd9FUDef68DaWwJ5s516tPQ&#10;cDO9fOt6rLaaroybe1Bl2bGOZD6GuQeLgvOHd2GvbI8F1PfSS8UIYhRRV0tIQVJu16WymdLrM8pi&#10;9vixzA0m9fyX4Z8oK2vGGB/KWufpvVnP6soe3ZExgPJ4PEvnQ1mSp5EXMtboiUiQqrEIiO8ZXWKE&#10;/L4JjzMhbYmokPzl6THyt9ChxLCRBMR7/gyc21uQzTXzKtu3F+Kdt9ugyftdFFEzdKgfpk5NVmwz&#10;alQsdHU2cnrr1pvPfNncwIHTj3XqNJ69QJ8uGaqoK+kJkycnU+4aMnZ0JxjtFA9ZvtwHccmZvb/5&#10;9tviE2VbsJb87UPp6zG7N4t8lKETWG4n95uzN0vPkx4vFCK8LTJT+NqMfy8lxYhnTOvThj27EwN7&#10;e8ynMZfyWAfGEGt6xCIaei5L78bDu8KD1WBbiSuMEeb8DtMR7Zl996ZC6k5AHieZAob0+O8b/Dvq&#10;EgnO75ZE9fuASdlGxMRExo/xnT9ArI85vrj7oOLChQs9IiLW49132qHJB50V2h47NgyLFhUogIwb&#10;t5FeEsmE2f/YM6MtcTWu83Po3HlEQ/PmqujRQx/DhwdRZcUpgEgOMniwO11WjWC0ZW9pi+TkNJy7&#10;dG4wXVqDgJxM8TPCSlMNeMv4Bcsn0ostqOulyiolCXkUGWpCZSPBVmjDhEpHh3w/rnsLTGRRTwL6&#10;3AEdlVK8KC7J8KUeZsm4IXHFQF4jx7uxAuyj1YdjL2NREmSILR66cNLqTxBkXOUxIPIoniLxQeKG&#10;iAChMDkHKbk8BeNpfJFOo81zGSZj95S+6V4L6nlt0/buPaASEBCmACLs0KbNcHqIJ3R1cxTbSBs3&#10;LokLheIa7t37SjY1+P0rtGS7Cs7SaBg6dBbdsit6dJ+rBK8pU+KUgC4/KkH9k2b9CEgbvPVma9jZ&#10;ua1i72kuveLkwfI9GRtWYKXxJATMo7yVMQj2bkkOzQmMFeWt5AAyWGXN5zKeLhMc5g9qjwndP8Wo&#10;Lp9gAvlfR425A2lMxkskmZRRxPmUx5KtCzjS48WwElecGeQ9549CqKUex07GcVRShZ4oGf1jzxBA&#10;JJG0ZPnFdRqHaSf3Uga2rCdIiYR/i/QWcOR4GeLlPC0ZcxnevinrWCOxL9ZbGcaNi4vuZ2Fhr9B0&#10;k/c7krZVFfoePnwVbbOJ1JVIevdjPI3Enj21Dc9k6w/5kuTExPq+KmPx9ltt0aH9dALiBi2tLfzB&#10;TQogQ4cGoPVn45ST6qc2iTmIauenLnr+4sXZ6Rv8TyY5z0HwstHKWLUjJa0rcxEJ2Gb0FCf+7cMC&#10;npRTJFlcQuNMoFdMIEVMY1YuXiG9VbJrqRRL8icxRpfZvJRGJNZIUfLpKKMCLg0tkxsWq7fj8f8q&#10;s0jvl+MWyPfRuxw5guk+izkQxYLpqK7MR1TgMJ1/8z0J9DLMK6UdPU4tGt7mXay31cW9K4cPyPVZ&#10;WCxob8w5Xu+/J7GzPT78oBs6dtR6okLXEIittE0IWSQIK1Yk1QMlv3+THPkSXy/P+s6dBiiAtGw5&#10;hLLWlK4YoWToIvMEkB49FjGOUAEZWsh6vu8AkRM/nr8+Z1uYDULNNBCgq0pv6MKLlhFDli346My8&#10;xEnKFwREMmKRt5KRCxDzGTvEKCI9Fan6pImakuKfSF2RuVILEyqT2GNP0DyZhEr1VuhQiUtPCoUK&#10;TfF4YyaSylQjmXFCIBwYa8zoMXKcD8dLVi4eyokU9GJSqDIkoNYaRhQKRZH2slRhIZv3pUuXYgwM&#10;TMkM4iECSFcmx5OgpmbDup4XhU8kvSUEY8YEcXLepnoXl2ewa5EAYm9vU9+p4yDGh/Zo1qwXe8FM&#10;qKiYUfIK+smkrECoqpqjaVMVVnsXcAZ6UTQ9652nXvLo5rnKo/mx2GA9DYGLODuRFVkpWVhLyYJN&#10;QLEhIPZ8NKZxZnDim1bfdrCkMcyZb4gCEppSyuoSkAmQKCIbiUUEQChmPg0thUnp+UvJ+TJ+IWUQ&#10;KSRKVVkqtvb0HPEsAU6AlQRTFJXECBkTkUkWZvRCa6ozT+2BLDJSsTGWzVFtC60+nyBzhTnqjxy8&#10;MGvG/ODI1XHw9Y1Ezx5jGD86K+zwIasUrVsPZuloCanKDf36OfLRWbHPmDGR9UOGPBMPwUu+vv71&#10;bVp3wZv/bIF/vvERF1D2RafOswmCpSLzBg5yIXdqK0qrQ4dRMDRczl4yKt7Hw8t19+6SVuxNupcq&#10;Uk9mcPbHOsupCOMkBZluY65UbB8X76xIVeI1OgPbQYd8bULellgjpRABROhNZodIvJBxFPmMVIDn&#10;0bjiKVKsFFC0+1JG0+jyWQ/WpqSqa8bP2RAM8UKpTUnxUjxKArvEFBERUqiUaahSQHxcV2uvlPDl&#10;2CndWsB2+gAcy9twKS2jeEOPbiPw4t8/weuvtyFrtMZbb33yBJCuaNt2PIGwpxINp+yNUDpt//6O&#10;fM2JgLg8C8rCSyEhawhIZ7pmVwLSFK+/9i6afazKEslUnsBY9opR+OSTPuwpndC8eV+88UZrvE8B&#10;YGnhhrDg1aPEUy6eqt1xODUQiRaTEMOBIh/Ox5JS91MqMaJCMmRv1KZBDJkQClDiFSYM8mJcV4Il&#10;kw0k8IvxhYakl0uVWEBSQOVry2hc8QKpdckxQltSlxJQ5VEktQyKCRBPpa+SnYu0JX1N7dWaguLx&#10;wJiM0SgTLFhM3Gg+4/Td46VTeSkd27dVxT//+bECwmu0xT/+8YZy7U0/6knqXkhvWKukAyJ9hw8X&#10;9jATj3l2HhIbm1Q/ePBcdO68gEF9qnICr77yJt59tzlPihr8/Q6Ufu2VGPPxx73w0Ufd2Ws6wsk5&#10;iDPM00YLIA8bG/XOHiz7fEugJTbYaSKc9SUXylPrCV0eTwFir5dpPkJLEkzFM2xkeg7zCunlAoIx&#10;qUUoyI70ooyFy/QhHiefm0dvkTGQZTxGco55zDkk31EGwniMACZxR35H8h1RUP8qkzA3Ie1ZUmWZ&#10;MPmUQTIZk1HmhXGCnp/eCFSsd8mR6ygpKR+5OiKK3tGUSyP+riyPePnl18geTdlJ+zIFcHsSWxMZ&#10;Q2IocuzRs6chvcT72QHCBS31GhrOpCFXBe13322NF56sG3/9tfcJ0LsEipOTB01E0w/b8CRfxoD+&#10;I1lgi025fftq66expP7S1TnZCWGnoj2WUq3MRhjLKVKHkgrwciotMZgy0UGqqzS8TAmVwSNbGlFy&#10;FymDSy8XQMRrbKfKlFEO5TKuKL2esUXAkcROBqyUsYwn5RQBRQK8HQGW7xZwRSwIPUmiaMc5xj4G&#10;/Th5r7cCqHzHfNXW9Jx22BnrgVundlXKdchI6JEjp7z79RuTZGNjypHSmQooL774IgXPYFL4SiVp&#10;Fu+YMCGW9rIjk0zEqGH6z4ayZAOxVati6sePlyDlwmbLQpo6842PCcrjHtK+fQ9y5tiNi+cv9W3a&#10;tKnvokULHwYG+m/btGnlez/MUC+dqC7enRWDOE7xj7WYDE/OELRiOUUpedCoov8FEHluQ4oSQwpQ&#10;km+I50jiKCpKgHLjMKx4iHxOwLCiR4gQkDK8MsmBI4syk15ihEhhmfIjc68ETPku+V6RzPMZtxbw&#10;85asp0m8eVx45OAWPSYtxBF3Lh692fjF2YXfvxaKlrfv3r3qG7l2dewrrzQhO3zKspIWA3gAczRR&#10;n08AUbPj68OgOWMGVdYziCFyEgMHzjgxdKgH3dGbzYsAjGUAfxJPXm+CpUutsGtXbdunJ8xeZMT2&#10;yU+VC/i6wZ1zh66Xb/RAsrMul46NhSdH+MRgJlRUYgwxlmTwCpWJwYWKnigtSRwFFFFYEh9kEoIo&#10;Ngnk8rrIXYkzhkM7ULmpwZMlfMlDZGKFiAY7qjoHfkYMryR99DgDAjKDsUOhPclrOFFCpHleuAW+&#10;unT4ptDtz5U+mrVS6aCuPhktWwykulrG2l6QMiwhKYFUM3r2XIZePcfAzz+SecjvlL2S6l++fGFR&#10;t26Tbqio2CpgSKW3XbvRisQTuSfaW0/PiNn5yu8A+bW6TePDS3Ou7U+/tnOjNzL8liLBegqHeYdw&#10;CLUXYwaNLZTCPEHAkSAssvQp30tvl/K7NPlb5KolgdNjWUWZBCF5DelP5nKZTlRhCb+/EodkrMWe&#10;eY8IAwHEhPJWqRiPZg7C5FBEhbTFrBDYsVKcHWGHzw/n32y8d3HuL13P0aNFHTzcxCaTSU82VFZB&#10;0NfPU4K6BPSWLUdBte9opgK5vz9Tl829Dh2quT1pkh3Rt6eEC1W8pG3bkQogojKkhkPAuHQseCWP&#10;f/XXwPjOiz6v1j1fmXPt2NYg5HAiXaLdLEQajoSPDicpkMclcxaDL2GmvZgSVJmZwkAtwVj+lsxc&#10;SiHiTRLItSh3RR1JnBCQRGUZU605yqS6JzNdRBxIbuHM2OPIY5ZyNr3zNBVsoOpzm9mPNNeOr3fF&#10;Ridt1O/eVo9vrun/3PXQ018rLS00NTY0D9TRNqLc12LgdmBC6KcMVInkVVExptoU5dmrgfVA599d&#10;yxJAEhMST0+YYM+A7qy4oLq6r6K1P6TMk3KBgPLxx32wwMAMDvZ+3E2n5W8H5Vq17v2j+ddqKYfz&#10;WYBMc5uHVSbj4MVs3oMDVd56AxCyYCyHVgdSgraGtgrXeoj6eZI/iNdIbiILfSTuyDQiqfJKvUw8&#10;S2SxgCXKSsSDywwG9CkcSeToZCTLOP6cyShzvKJNxyNEfyinBg1Apqs27h4rQMPl4z+778nRowea&#10;RUSEhRkbGaNf3zFo0kSFybImATAiKPZKU1OzUuz0Wcs+mDBuxrOp9gJrXvbz8Tqtrr6E7ihjIBsV&#10;5GVM5JNmvZkgdlf0d4sWaszS+/I9fa7d2xJz797NT3+zpzy8pnvrfM3VB8fLUJMejiwfI6xdxFFF&#10;/UFYzWmiUdYzEWc/iyOM0zh3aiBzDgbgQa05MaKtsmpK4osLS/pOjCNS1zKgurKjB0hbwvUh2r1b&#10;KutKvOaoIIEzGJOc9RBiNB6xdrOxkWtKAjmEHMHJc5FLR+JIvCvOlSV/3vj1jVX0gMU/dw3nz58c&#10;m5gYrQiat1lMfeftFqzljaFdZpMtZBBPjwBNYofthN49hyMhJvrkMxkPqaxc87KXu9tpVVUd1q8c&#10;FBn3uHblS84cj5at+ivANGPuIYnhm/9sj8jwmJIHD+50+K2APJGSuo0Pr0XeOFp85esz+3E8NQx5&#10;3os403ASJ8b1w+plE5Diqo8YJpXJttM5gVqbE6pHcgSxF+tS7ZgMMuchHQlFaXEwy5jTf+wmd2T+&#10;MIh0NAt+c4bCVlMVqy21UMYtPDLc9RHNdYSb7GZygec0ZPoa4sLOFDw8d+DzxsaGeb927g8eXG+3&#10;KsQrq1kTSQrfx2uvvkuV1YzUpMrOOYJtCEtMPalE26Bn96FYGxHxbAABd5PesG7N6QEDtDkIZaYA&#10;Mn36ZpaWU9Cnjxnl72C2/gSkp1J6HzN6Fnp1Hd791y7oZ3n51gmdxsY7a7++cujSzVrulbXBGYUr&#10;DLGOK3RtJ3VQ5vMmu+ihINSCM9ANOb1HB3EcHo7miGQIF+64TFflsrZRWLVoNGcy9sNGKw2Uhljw&#10;OH1YzR6IJSyzB80biHjGq42U3Jne83G5PB4HMtdc+/b2xbX0il8F43vn/vagbp9tbNtGkuJWePXV&#10;t5Wy0ptvNlWSxLffaq4kyj17PFNA8HJ5+Y4GNdXxLI9MUybDaWqmU2enstobxYRnJgEZgM8+G0hP&#10;UWdmHpjBPXLb/LuAfBfwr9dpfdt45xJwH43n9+JoOmNMkAlSSDdrl01kgXIMRyFnYpOLPrZyIZC0&#10;Ta5zsdlhNgWCAYqDTFHgZYgYUt5KrqqN48yTzfSwDM8F9DQ9ZHE2/JWCKOxJWnH19um9nLJz6xeV&#10;1E/L99r3tmzebDtpggV3KxrPONJVobAXXngBf2PS/I9/vP4EkGGIDAt7Vh6CF69fvxowbeocfNJc&#10;nYNTy6i0AhVghg1bwaA1ha7ZGx9+2INeY87xEfuuvxeMp5+/fvO2FnvshsYHtzd8c+P0eXx7GThV&#10;ils7UlGXsR774r2wmbQWaauFKJsZyOba970Ry5HupIdc90WoWO2EXRvcUBntjBLOnqzPigQuHsHR&#10;/OSLOasdNzReq1nd2Hh9/L97vhU7stSj1qUxgEsqIMpzEl555a3HgBCYV175pwJI714jEL8x7tkA&#10;8vRkHR2tA1S692YAa49PW4xG+3aTKHv7scjYCi+/1IxADWAh0TQvJibkd3vHTxmImdmsxq9vxj44&#10;VRr7zbWas8Bd/r+Az2uLcKe2BI/qinGpYD0uFGzE1bJ0XN+Zhst7NuFyTQEeXq1B48163DxVeYEA&#10;x7JNl98QBcm/p3517xvdz+/c07126yvdW1891JXKNNuAXwMqNbVI3csrmknybBYOnZgAzmPH7MQS&#10;yksKKOIhb/6zNSsb42Uflc+fSVD//klNGNAxYMjgvujWsQs++bgbRgyfjika+jCYZw6TZUvyVrgs&#10;avJrF/Es3v/6Wt20xm8vx188cyz+2vF98Y13r8c3Pvoivq4wJr48NTT+5JF98Q03LsbfP7Mnfnd+&#10;fHxpaV48DSxN44mAeLPxmy/nfH5iXwzuN+DRnWv4+vYVpeHrO7TbQzRcOHbs8M5tc7582DiHLwz6&#10;qfM+depguwAf18L2rbopTNG1qw6rvV3w97//HS+99DKrwR9RfbWj+Ol3h/s/So72+8fTf3giMbFh&#10;/nOnqie2aaWS6OsfnpiSsjXx2NFjibzYH9WsnoXxn+V3yIBZY+M9rbq9hbEPr5/E1X1bcbwoHlcP&#10;ZOLmwUzcPpyDByeK8eWRPNyq2oYvTu4CHt1Cw5Wz9bfvPdT64lHj4B+eD/n5ozH9e+d17ToSn346&#10;RBE2r732jgKGVDE+odLq2HHIkWd5Hf9n30VQe1+8ckVTf7635ojRpppDh1prqqlZa6qo2GlOm6it&#10;aWFqqmltF6rp4eqnmZmZpMlbU7A1dvotJ8jjml2+cjPhxpkjqMqIQGXWelyuzMJXR4vw4FQZ7teX&#10;U/LuxYMzu/Hg7B7l76/P78Pd40W4SdprvPs5bl85dfZRfcmPvCU8PKvT7NkLSE8fE4QuSinpww+6&#10;KJM9OnVUh5/f6qv/Ee/4LRf+7x6zb19Or9zCXQdjNsRDc5oehg3VQscuM6jrNTi1Zib6q47FlEma&#10;nNi9DFqzF8Lc3IpbwlZwe9dDbr/0mzKzsP7EjRmR4fHxmzdtQjQ3vKzYFIT6HZsYe/Ifg3GKYFw4&#10;gG+u17FScuRfjc+/vnIYD8/swu2aXAWcu6d2nj168uT/iC/FeXkDV65YwUD+BkForoAhE+eErqZM&#10;mSN7cckGzX+MXbMbvmrsfebCqWm7i5KqosJWc9uL+fC3mgMPm0UwnKvHLfomcqi4P/75ZlsGyZZK&#10;oiUTCt54g+s01GZxLGK5/c/mNI2N7YoKSpMC/OMxa8pcmBmx3L8uALu4R9ep0mTcqcnD/ZM78IDe&#10;8O31o/jmau2PGwH6+jJBOb2L5ZQifHlyJ+qPVp+919io/p1E5+8cPlxXNn36POYi79Hy76Nd2+Hs&#10;OAbw9vQI/nc76f/551jS7nXx9PHD547uRm1hAnk8AzhP3r56ELhWBdw8jEt15UiO3YCFOvPQpUNv&#10;liLaKCOSLVuqcfRSk8rG+GcBqajY7+jsFISX/tENU0ZPw3o/EyRFuGH35lCcLEnm1+c+9pDTFfSE&#10;Q/SMH3iIAERABKxHlw7hQX0Zbh7KQcPRMlw+e2Lv9w0GnGm6ffu2rb16jdg9btxUDuEaby0qyv3j&#10;gEEqUT194vjhmuIUVKaF48r+TNw7Uar02K8vHqQRHhsHnx8FvqzHfXJ7xgYfjBjCuV8fMu9p0gEd&#10;O0yVmS4/C4iRkbv12LH6aN5iOGZP1cdqp/nYHGyHkqQQ1LADXDqQ/d1vCiiPLlXhEX9b2teXCRDl&#10;svKcrz88t185t7vHSnCTIqCuMKG2/ty5H8UTUlML3mnhj7dd+dGa6px9eZtQnhyM+vJUNNQVKj1Q&#10;QHkkfC5c/j0KwY3j9JoDyIqJQt8+UzmeLQFz2i8CoqfnZDRsmC4rDBwrmTUeLmbzEelji8zVLqjk&#10;bnZndqXh86onoNBT7p0sVX7/3vESxWsent+v/K28Jp2Fx9zlc6l5XTqYj2PVj4d0//D/jpan9EkJ&#10;d91TuikUVTnRuLArFV8dK1Yu+DEgBx8H2O9z+jVyPHvrV3Xb4WFhy8DZnQmZBrp0Mzb7oUFEUbGN&#10;dXEJWd+ly2hSHSdaz5kEe+O5CHMyREqoI4o3r0YN54md2plKUHIUtfX0HJTzeAoOveIem/LaqR24&#10;TSFwtmILjhXG4UhBXB1/p98fHpBN4a75OTEB2B67EgezN+AsjSIX+vTCH57bp9DEN1dqnvA6weHf&#10;Ikmv7s/Alkh3DBkwEM0/ncypmp4bTh6tGMNbUYxJSEgYs2JF2BhuN55w9eplrAqLVBYQ9ejQFfrT&#10;R2DZEgM425ph9Qou294YjL1bVwv1oH7nFlzel4Eb1dn4UoARD1HU17+anJuc48V96Thethl7WI0+&#10;XpEO3oBMmVL6h/23c29eT2fTuXvX+1ihID4QVQTkWHEyzpI+Gqh6pJfefRJLHgNTTT6vxiMqoVsM&#10;wqdKk5C9aTUmaujhow/UYW/lioL8bUhKisfaNWt4x51A2NvZwNbGDJMmzsVHTYehb8/+0Jo8DIvm&#10;aMBuiRZC7Q2wOcgWxUnBqObvHymIRz17/dXKTFwj4DdIY1/yPAQcpfFvAeM637/C908QkMr01ahg&#10;Pe3o0cPiJb3+sIBUHthdkBGzEuGe5siK8sH+9EjU5G7E0aIknN+zFZfYA2/V5CvACH2JCrp7nCCx&#10;1145kIUDORuQssYTMzXmol8vNWjP0ISRsQOsrcxgZWnORwulOTrYYjLzlveb9ETXzv0wafQQ6Mya&#10;iKX6M7lHowEifJZj6ypHlG8KxqHtMajNj1NAuUyDS7tWmaF4ozQBSR7Fiy7sTVcAqdq2Fmk8j8yM&#10;NJw8ceJMVnr8sJqqwmEXzlwYRoCkqfxXg8QT7EIFMrSysmpfTJAbvF0skbLWDyWJgdjPACuecoRb&#10;jZ8oS8UZUtjFPWm4cSgXdwjMdXL8ZYJ1ojgRFcmBiOZiGUN9TehqT+NGycYwM7WFna0lmw2bteIh&#10;zk52mMrc4/0mnPLauj13zO6GORPVYThnMpyXaWOdE1flclPL3IQQ7CF1HcmLVTzlJOmrnt4qnnBN&#10;PIbtOlXVJYJxnO+dqEhTzrE6ax02R3rCzn453F1dkBQfhfycVN4uo5x3WjiC6uqqqw4ODkM57Wfo&#10;unVxQ7cXbBt65crJobRD3/9zoPij3djUi4qy1FcFeKh7uLio1/Lf1atXEbMhAuYLZsLDeik2BixH&#10;5hp3FCcGoWRTCPZmrFWCvPTYo8VJSk88viMFJ6jC6griSBFRSF+1HP52i2GgvwBzdXRgaW5MEKy4&#10;n68dXF2c4eLspDy6uS6Hjo4V2nfQRfeOKpjEyQ9a4wdhobYGbBTamoe4YFdsig5FWVIgqvm7Ek9O&#10;0eDHueLr9K6tCkUpHkJvuUjPeArIcZb/q9iJNjOncbK34sJOB6U5LF+u7Cvs6LBcee7hzo7n7YXI&#10;yPXYnJKA3btKcOxYXUNd3Z7/GyHAjWi68D6DA07X1584XX8Cm7gLaJCfBzzdXGBjbcVyhykMpFdr&#10;T4SXmQ5iOHsxcaUt0td4ID/GF6WJKxVg9myNVDxGwKnKjibPR6Fi6xpsSliPcFKNs+FMzJk6CgsN&#10;dOHK3ilG+D4gAoqHuwuWLjbF8GELmbtMw4wxalgwaxyM582A6fyZlMDzsDbAGRmUwMXx/thH6qwr&#10;pIeUpVCGp1BJbcb1/Vtxg0XHm1USO9Jxiq+f3rkZp3jMYZ7T9nWuCHVeRvDd2Alc4ePtqbSngEjH&#10;eNpJnJ0cFcD8fH243nBLw+EDh/v/x+pbQkccJey/o7SofltGKtxcnDg2Yq5wug13nrZmszA344na&#10;YS4B0Z48Ak6Gs3gHBEvEeRsjJYBj3PSU7RtXID/WHwUx3qSylShLYe/l1k6FfC0tagUiAj0RYL8E&#10;lvoa0J42Hpx/owAiAPywuXt4YInBHMyaoI5FBpowMV0GL0crhHLD/1Xcc3FjiDvyk1djD2dQHiqh&#10;R+zdjvO8/+HVI2W4fXwnbh0txxen9igZurR75w7g1rGdzNLLcY3jL6cr81FTlIy85HCkJCcp91Pc&#10;npPGCR4x8PJ0h4eb20+el72dHfexD8DuigpWX86/9szpS+jp+rWrZzO3bqGysSIQZt8FVgUMBlhb&#10;awv4+3ojPS0F5gu1MHPMACzTmwpPM11Eu3OSnJ8pEgKXI25dCNKjVyI3yhMii3Oi/ZDL7HxTpBfi&#10;VthirfNCLF86GwYzxsLWZAkcHZcrv7fc3o5xw1Z5fNoEoDlzdDCI+7fP1uDyaxMjuDvbY6WvJ2+h&#10;FK1soLx/3z4cP34UXHqHa1ev4c6dO7jLGx5/9dVX37Uv+bc0eU1uhizH8AbJOHPmDG9MuYtbmW/n&#10;Dcgqvrx58/qe8vL8w7l52UhNScS61eE/AkRozJ1eE8dSUFnZ9mx6yLO/ifKdO6yD5mTCnjwuADwF&#10;wYYgCBjy3NfdCTXVB3D50jkEejvDeM5EWM8nIKZa8He2QjDzgthgRySHOCEx1BUJwU5IWBuIhNX+&#10;SA6y5/7vbvDj51bYLYCdkS5szBbBy94UXm5O3Gw/gr0yjvu/b0T0hvXcUH+t0uK4HXngypWYpz8P&#10;M6bPhtYsbcw30IellS3pzAkRYfzupERurJxDbi9C1cEDOHrkEI4frcXJ40d+1CRQH6urRe3hat5i&#10;bz/27OIt+rI2YWvaZiQlxiobCDQ+fNjt6pUrYD7Em42tUKjL0eFxbLFjh3F3cUB6ShxOHqt99jce&#10;++KLLzpv2bK9d3R01ElxUempwuWidAQEW5vH4EjP9WVgu3DuNE7V1yIyIgzR3lZUSmZY42GMNQFO&#10;iPOz4jaui5G4wgbxBCMuxBVxYR4EyRVJLAiu8bREKGlmnZcp1oZ6Iz5xI7/bjDd6icdXX975XJKz&#10;W7duHTh37vSBU8ePKO08//7iyy8PlJYUH9CcOWP3xPEaJ21tvOhVPvDzcseqQH9spKekbUlCYd5m&#10;lsi3sZxfgP28o8Khqv00fBVOnTiGUyfZThwlGIdxuLoaBysPYO++Iuzdyw38c/NQWsjbvm5LOyyA&#10;PLhzp13Vgf3H42JjsTYygjfCDGQLAifUYUPUWmzP2CxgbHvmNCVfeOtWw8VS3nRL4oU7g7Z4g9Ny&#10;W1KTD29RFMAELQAr/P0REhyENZGrkZ664dTR2sP3fT3dYLFsPiLCI5Aaswr5SaHI3BiEzev9sSUq&#10;EGnrA7E1OQZb07cgOzESWXxvS1QQtieEYWdBNjJ5k5bw8GCErwrDkSNHZJxa/9cuUEYKOVHDu7am&#10;FulbU2kc7q6wLoqPUUwm13MCwjp6SyxvbJzJG1EWcNL4blJR+Y2c3Pwy3tiybGt6xq6M9MSqovwt&#10;VRmZ26oy0pOqcrMTq3KyM6pu3bxexc4Z+71SfJuvv/666kRddVVxwaaq4sLNVbt3F1Zdv3qpimv2&#10;n71nPP1h3hI7vSA3q2alt+shV2eH6tUREQjx9zq7dlVY9Ya1a6ojwtdVr42IrE7fml5df/JENcvV&#10;nbnrge/WtLRqrRmTqk2M7B6GhZJaNsagtDiXt60rRzV75uHqGkXHnzl9FA2n9+P6mSry/AneGvUQ&#10;M/ICbr6fwnvhRn1++3ZDNePXb5q68803jxY3NFznLfQSsHHjeqyLXIWw0FUIDQlHRGgIIleFkvKi&#10;sSWVd0vYThV18jgprLJwbWBgF15nF6mN/Rro/3Xvf/PNN1sfPXqk+ltPrHLfwdBTx+prCwtLa7ek&#10;pdRmZm6rLczfWpuXu602P29rbWl+cm1Jwaba4vyk2l1lxbU1hw/XnjlTX0vjSPvZpQE//H3yeZMt&#10;Wzb5xbBKLFz+U4rs+6+JPHWWXIYb/oeR1srLyxljyso2hvt2amz8gu2nl1j81uv+yx9XUpJnn5m5&#10;lTHNRknWfg4QBYjvNTnOjZJaZLWbswMiQvxwuGY/Tp48uS8ublPny5cvd5axj7+8gf+3Brhysd6g&#10;9nBNQ1TURgUMZ6cf5yy/5DUC0lNw3Fyd4enhidWr1/N2sDtRd6Sm6ovPz3QkMK3+t+f1lz6eNKPN&#10;GHJhHW/c8lto69e8SDxHgPVnTnO4qlzylP+/W/390dC9c+fi+5V7c/2SWXpxWP7ztPVr8eVf7z+m&#10;N0cHe6rFcLlfb83du3eVfV2e//sNFrh2+YJuRfmOGz5enlxQZKvEkqdU9NtB+DHVKQVFB0ds3ZqJ&#10;8+fPVf2GU3l+iFhAVhHX1R1bsLO0+PbaiGCsCPBnEdBLKfw9rc5KRv20avtzj5J5y/FSnnFi2cbH&#10;ywP+fr4QBcdc4z+T8P2ZIbx//+G8O7c/P5u9LeVsSPDKsx7u7g0R4auYvAayzOLPop+fUvgTwAL8&#10;ffn4+PnKFf583w/BQSuYvwQzqEcgiMcH+7md3Z6dcZbZfUZJyTNa7vxnBuCnro0B/pUTJ068kpMT&#10;8kp9/dk5txsazlcd3H2+uDj9fP721PNZWdvPZ2RknE9JSTiflvb4OTPy80X5Ked37So+f+JY3fn7&#10;9++fZ7lmS05IiPJdMov+r2bH/9j1yqrhx+3Mq6zgfq+V/I/nLO8+Oe7p8c9B+I+B8vyLn1vguQWe&#10;W+C5BZ5b4M9igf8HqaHQ9huomyYAAAAASUVORK5CYII="/>
  <p:tag name="ISPRING_PRESENTER_PHOTO_1" val="png|iVBORw0KGgoAAAANSUhEUgAAAKoAAABQCAYAAACJf+79AAAAAXNSR0IArs4c6QAAAARnQU1BAACx&#10;jwv8YQUAAAAgY0hSTQAAeiYAAICEAAD6AAAAgOgAAHUwAADqYAAAOpgAABdwnLpRPAAASZdJREFU&#10;eF7tfQdUVMnWdXeTEcw5Yk4IKuYERhAEzAgSFCSpgIIBBAOIoAKiqJgFFUkiYM4ZjIiioKLYomLO&#10;OUzY/66Lzjjz3nxvvve/f623fmCtWt10365bdc4+5+xzqu69cvBPVv5XLoH/Ygn8/MuvD2UCqHxT&#10;3v5vZPArwJ9LrVyW/zksCXmKv68//ayUgPoTPylv/6YMfv4FX376WWrlMvw3ZfgX+Pv5G1Ap21Kg&#10;fuUn5e1/L4PPX3/Gx89f8Pr1azx8UIInj5/g0+ev+IkC/k2eVMJX0cpl/L+WwU+/lHpUyrkUqF8o&#10;xPL292XwlQJ8//ETnjx7htdv3+Dzp/e4o7yJixfO4969e/j8M73rr78SxJ+l4z5+/alcvv8GxoSc&#10;JXx+B+pnQre8/T0ZCOF9oie9X/IQV65eQUF+Hq5cvojs7CwcOXoYZ89m4/HjR/QeP+Hlq2e4e+8O&#10;HtHTvvv4WQJruZz/npyFnIS8JI/65SelTLz9xA/L29+TwVcK7MOXn1BUdAc7MjIwc4YfLCws4Oo6&#10;EckpqTh/9hSuFeThQcl93Cy8htNnsnH+/HkUFxfj/SeCVQC9XN5/SwaffwSq8K4f6SbK27+Wwaef&#10;KSsK7/W7j7iUm4fpfr6oX68OFAoFataohRl+U3EpJ4sALcDOnbsxY7o/HMY6IGLRIuRePF9KE0hg&#10;P7GVy/tvyFuQfYHPz/SolD0+EKjl7X+WwWda9NtPX3Dnzh0U5l/F7p07MXjwYMjlclGHhlwmhzU9&#10;65ms47h8OZce1gNVq1SHhroGBvY3wd7d6fj46QO+CsH/VC7zv4O3j9+A+kEAlTLDe8aj8vbXMvhI&#10;a3798QuuXT6HE2nrcfZAOhITt6K3SV8JpN/boIHmyDp1Bnt270J7Q8PfPm9Qrz6WxyzFw/tK3L+r&#10;xJPnr/FJJGR0EOVy/2sZfBA8S8IngSos/N2Xn8vbX8jgPUH6lt8VF93A/rgoLJ06Gpuj5yAzcwfs&#10;nFyhrqktAVJLSwvOLm44fzEPSUmpaNWyxW9ArVOnPkJDF2J3ejLWLJ6N43szGM6+4hP1UC77v8ae&#10;MGQB1XdfviplX/jm7eefy9s/kcF7hp63n3/CvduFOLl9I1YHTsAUqw4IsOuH9MQEbExIwwDTwahd&#10;tz4GmlkiPDQEcWuWY1VsLIaPHgNNbYJYrsDgIcMRvzkRi2dPw+ieLRDqZY+b+ZfwRQCVXqNc/v8c&#10;f+8Y6UUO9fYzgfqZb95QSeXtjzJ4SyG9o5QePXmIszs2IXb6OMwYY4wZVgbwHdAMIRPtsDUxEavi&#10;EuA/JwzBwWGY5eEAx75t4ec8GnOCQzDG3hEjR9shImYt4tetRZDjIIw1qgG7nq2wLjIUT58+xady&#10;+f8l9oQORA71RgD1I5Xxiuy+vP1RBq8//4qX5KU3885he+R0BIzqhsmmLRE41ADTBjaDQ9dG8Bhp&#10;joXz52FF5CKE+rjA27w9nDpWhmP3hgic6IB1sSsQFxePRaHz4TVyEAKGtMH8EW0xpnM9uFj2wcmD&#10;O1kB+Alv6VXL5f+PGHzNMougptSDUiY42IsPX8vbjzJg9vSC2c69e3eRlbYBK3yGYypB5mfRArOs&#10;6VFN28CxU0NYtakN+16tMG1EN8wa1QWBwztglmVbTOxdH96DOyB8mhsWzJwEN7MusDOsgQCLllg2&#10;vgummjbBcKN6iAqcjGKuaL1hRvtcnLNcD3+QwUs6UBFxnn74rJS9IWSfvvta3t5TBh9+wjO25ySP&#10;T94xy7+QhbSIqQgZ2xXThzQjSNvwtR0m9W+Dcd1awq5DI7j1bICgYa0RPMYIAUM7wd+yI+ZYd8C8&#10;0d0QZN8PfiO7wqtvE0zuo4eZlvqIcOiEBaPawr5TTUwa2gtH92XiBRXyjJlVuR7+iMNn73/Ce/L4&#10;J+8I1JfMph69/VLGGwVEj/bkwxfcff4R99/8Snl8Ru6JPdgYYIc5DNezrJrDf0hreBGkLj1bwr5r&#10;K4wnWP1M9RHu0BXhTj0x06oTfAboI9DaCEvdBmLlZDNEOHXDvBGGmGHZDv5W7RA2pgMibDsQvI0w&#10;vm8bJMRG4QHLVc+EHt6UdT38cf6P6UDfkJo+fMvQ/4y+teT15zLb7hMcDymQ4udvkJVzG3FbL2Nr&#10;+g3kXruL80fSEOs7AgGWLTDDvAW8+rWGc3eCtEsLjGVz4fupA9sy5HdEEEN/0PAumDnYAJNNWmA6&#10;qwPRrv2x3KMvwuw6E+yGmDvCAPNHGSJ0dAdMHdQcTr2aY0XIDBRxefUpgVrCsZS2squPH7H4gLJ4&#10;SVrEz5Syxx9/xd1Xn8psK2F4UT57jR37czDTfxesrBMwdFQsVq9NxrHtsVg5xQLTLZoSWC3g0bsl&#10;HLu2gB1B6sRX114t4WnSGp79W2MiQexr2g5B1oaYac7Mf3B7hIzpjXD7ngRoe7Z2CLERYDWkZzXE&#10;RJPmsO/WFIvJYQsKb+A5c4USctR7pBx36TjKsk6+z/0e5fCM1PTOCwK15MMvUL78WCbbbRroA4b8&#10;rMu3MMM/CZbmCejYcQmathqPqVPnYld8BFZOtYC/dQsEWLfFdEtDeA/Sx6QBbTBFvPYj1+zeAg49&#10;mmOSSUt40ZNOGdASwTZdsdLLGqt9RiDUthemDGxF4LbGrOEGmEmOO9W0Ldx7N4VDz+aInDUJlwvy&#10;kXv7FQ5m30Zu0WPcI+24QyUpX5RNvXzH4x3q5zEjTdHzj0rZ3fe/4BYFUhabkun2jSevWQvdCyur&#10;5Rg0aDMMDKahZj0T+PjOxeGUNVg7fShmj9DHvLHdEOJA7ziSydIwA8zhqxc9qG2X5pjQuxWzfQP4&#10;m7fBJOPmmGZphLAJg7HA2Qx+Q4wIypbwMCaQB7QmoFuRGrSGa8/GcO2njw0Rs7D34AHMDE6Ew7g4&#10;LFtxEuevlUD56gN18qlM6uU7Fote0pGw0H/rGYGqfPszbjz7UCZbMVPK45cL4ekdhT69IySgNmli&#10;i1p1OyAsYiUundqN+FmjMdNCgK89eWcnvjdkPbQdfJhEOfYiBejREt5MoAKGEKj8fMZgkTQZsZxl&#10;hPF9WrPe2oygbCXRBjdSBXeuTHkS2HYd6sJ9QHtkxMUgfstmdOvlhKZNp8Fm1DasXJuNnKKHKHr9&#10;hXr5WCZ1IzBZyMT23gfg+pMPStktepWCp+/LXiMAbr/+itS9h2E1bBJ69VzIfaXb0aypI1q3Nca6&#10;5Axcv56LhFA3TDdtRk/YlB6RtVSzdpjM19FGTWBtqIfxrKN6D2hLGlDqLf0tDLDQsRfm2faEK8Hp&#10;YNQYHn1asRrQFt7928Knvz48+7TAiDbV4GPdE8cOZGJj0ja0NRyIevUc0NdkEyb77MHeUzdQ9OYT&#10;9fKh7OnmGx6vEazKd0D+k/dK2Y1XX3Hl8bsy1/JZ7sh//BarNm1G7z6W6GQ0g+F/J18DuW7vjKRD&#10;3Ff68CH2bFzIJMiIIGvEpKoNAocZwr1fKwxv3xg2nZrB3bi0ZOVh3AoTyDnF+xDbrgi1746pZvr0&#10;ps3hyWPEe/8h7TFrmBFLU825AFAb4ZPGICv7JBav2oKmLbqiTq3+6N5tIcY6JGPT9lxcffIWV6ms&#10;sqgfMeerT97j1ttfkff4nVJW8PIrLj16V+Za3tNPuPTgFWLWx8OoU080bDAQ3bqFokN7P3TqNBx+&#10;86JJC27icvZ+xPuPwDRTPSZBouxkADd6TxeGcW96Vl8mRt4D22By31bkoq3g1pvZvxnrrtb6mGZB&#10;T9u3NT9vjckEsK+5AXwIWGcuoU4xNcT6RXMRsSQWPfpaoWLF+mjUYAB6dA/GsOEbEbX2FM4Vv8RV&#10;hr+yqB8x58uP3+MGa9q5DwnUK8+/IOfB2zLXLj76QEG8RcKOoxhkZg9dnSaoVrUdGtTvjto19GFs&#10;MhwbM47h5r37OJ60FOF2XeDeqy6cezaBOwv10yxEKaodAljEnzlEn1k9qwDckCKAOpHg9GNiNZ2f&#10;TyGIJxLAoozl0bclbOhJHTvUwbogTxw9dgIzQ5ahTt2GUFOthHb6zhg0YAOGWK7CvKhMnLr1BHnP&#10;P5c53XzH48WH71Dw6hcxf6Xs0rPPOFfypsy1C4/e49z9F9iSeQGjbRejcqV2qFChAvqZmcLVKwAB&#10;oTFIOXYRlymfqwVXsGPpNC6NtqE3rMll08bwHdyWnrM1fAa25oIAEyjWT30GCa7aBl4D9aVSVgCB&#10;PM20FWumXBwgBRjbsS4cO9ZEhMcwnDl5CPnse8e5a/D294dR50Ho2SMMlhY7MMSKm1xi4pF95xEu&#10;Pimb+hGYPE8HmvfyZ4FNpezik084c+91mWs5nPfBvNuYv3gHzAdHojb5YY0aDeDpNwP7LhYiq/gF&#10;Tt55jtOPPtLzki+dP4b9S7wRxVUmn36NyDubwINe0oUZvVtv1lH7tWSSxdITPagXAetnro/ZLGMF&#10;sfmakcP21INXr0aImWiN7MMZ5J7vkPPiZ2QXP8Wa5EyMtJkNE+NY9Ou3GpZDp2NlYiouPH6FsyXv&#10;y5xuvuPx7P03uPT8J5y+91opO//4E7Luvi5j7RVB8hPSjl+E58QY9DOOQKtWLqhT2xD9Bo5CbOJ+&#10;nHvwHucff8RJyib7wQfklTzHzcu8ojR5CRICRmKBTSdM53LpRCZRLt2awK2HAC6TK1YHPPs2ZZbf&#10;QtoSuNCxO6LsuyLGoTuS5zrjzMF0XHnwHOef/4rsknfYuv8o7J09GPaHonWrSWjT2gkjbCYi8dAp&#10;XKDHzaITKXv6KZ1z9r03yHn2E07deamUnXn4ESeKX5WtduclgfIzM/tsODoEoG+fCHTrLryqMWpW&#10;Z61zSggO5t/HWRqxkM3x4tc4ef8dch+9xc07Slw7vRcn4uYjOdAGa9wHYImTCcJse2DeyE6YO4w1&#10;2NGdsZhLp9EufbHBbyi2h3vg0OZInD+XhZz7L3HqwUecuv8Bp0veYkPmfgwYNAw6FfSgqamHWjVa&#10;wcHZG5ln8nH2yZeypZc/4VA4iXNPv+K48oVSllXyAUeVL8tcO/XwE3ZeKMC0WeGsXU6FQbvpaFTf&#10;FJ06myKE/PDwzac4xbB79M4rSTZHlHy9+w5nCN7rXMm7ffcOrp0/hLxDW3EhMxZHNgRj1xJf7Imc&#10;gsPL/XEyPgzHkmJwJH0jTh4/iAuFt3GevCuLXuII+zt05w0B+w47z9+Au1ckatXsKF1jVVGnIuzG&#10;eSH99HVkP/pU5vTyIxaPUfanuYZ6tOi5Unacln3oNgVXxtrhO69x5PZzbD5wCh5+IRg4eAJGj/VF&#10;6PItyMi5haPFb3CY4PxRLgeVb7Dr+nNsyy3BzrwSnFQ+Y+noJYqePEXh7eu8pv8Mcs6c5OXSF1BY&#10;TM97/zEuFiqRf/MWikvu4c49JW7euo6Lt5Q4VvQEx2kIh24+w+yFiWjWuB+BKkcF7Uqwd/HD9nNF&#10;OFHysczp5Ud5C/mfevQFh24RqEfuvsf+Wy/KZDtE4B1UMvM/fg7RidsRfyAb+288wZHitzhw+/Vv&#10;MjlQxA0j/OzgjcdIPniaGTlXj2Yvh3NADCYv2IBVmdk4Qg+cff89OS0BTm+5M+8hdmdfwrmzJ/D4&#10;2il8vnsBX0ty8fleLl7cuYyim1dxQVkiGcSK1MPoYzIMmqpVuSrWAyE0ln03nuEQz1lWdSPmfaDo&#10;JY4/+IJ9AqgHi99hz83nZbNRGPtotQfoXQ8QsAfJRQ8yvO/jTqY9N1+UyuTWSx7zBkdvPkLW+TPI&#10;2pOCXZvXImpBOIZZ2rFIb4ROfcYifDOrAnfpAR98xcYTRfBbsA4LgvxxNj0Gn67vAx5f5KUUV9kK&#10;+D4Pn29nobjgLM4UPUDGlXuYxb0FlsOc4Ru8Atsv3sbBO29/H0MZ1c9e6udIyWfsvvVMKdtHgews&#10;fFam2+6bL7GHHnQ3QSnJgt5MvO4qfI4dhS+w80oxTmQdw62s7XhTsB8fHuXi8f0CnNqfDqdhY6Cn&#10;1weus+MI6HcE+nvMX7MTFkNs4eMwDFlJUXh37QB+fZCDXx5exs8P83htRR5+Lc7C09w9uJx3gV71&#10;JdLy7mHjoRyk5iixV/kau2go38dRVvWziwZ68P5H6uKpUrb79ltkXH9W3q4//V0GBGrGDQLl9jvs&#10;IGDSDh/DkdTVeJidwusizvH2ckXianO21ziesQXW5vYYO3kRtmVdQXp2Lib5haGbUW84DDVF8op5&#10;uH4kAS/y9hKwR/Cx8Di+KLPw4cYRlGSl4PKJnTh69Rb2KN9iX/F77CXQdxWROtx8hUwaSVnWTeaN&#10;59h39wMyrhGoO4veYvu1Z+Xt2lOkCTkQHJn0sBkUUgZf084X8uYR65GxOgQ3Dsbj5ZWD+HDrJH5+&#10;modfXhfg0sEt8JrggtH2nli8NAbRMTEYPsIZbVsYwcK4C8L8HLFn3XwU7N+I+9mpeHYhA68v7cTz&#10;nEwoj27GyW2rkZCciPh9J5GafRWpZ69j20UlduQ/ooKeUC9Py6xu0pm47in+IGSglGXefINt+U/L&#10;dEvl/FMJ0rQbBOj1J0gnOLewxrpuxyEsWR2HYH8fxM6biEPx4cjJXIvrBzfj3ultuEbgboqciYlO&#10;ozDOwQEBM6dhlv8MWFuNQWeDrhg2oBvmetkiLTYElw9swd2zO0hVd+Pl5b14dfUASs5l4kTKSqyO&#10;DsOy5cuxcs1aRMeyrduCuPTdSDt5Htuv3Me2ay/KpH7SCki/lO+Rkk+gbi98heSrzGbLcEvKf0Iw&#10;MPRfUmLr3qOIXrES8+bNwaJFYQgPmYNpE2wwf9IobF40BZmr52HvxjDs37AQmxbPQIDHGHpUO4TM&#10;CULM0mhER0Zgipc3hltZwcV+NJYsCMKBzK0oupKNp3eu4EVxPl7eLcDL4isoyT+NC4fSkZGWiMTU&#10;VKyOXY45s9jndD8sW7IY23bvQdrlYiQVvCiT+kmhXjIZ8ROvPFbKUq6/QkLe4zLbtnDuKdeYNF2+&#10;g6TMXYhaHI5pPpPg5zMZa9asRPLWeN4zyhcL/Zwl75m2NhwZ6xdj+6owbFgcgMVzfLFsaSSSdu5D&#10;+uEsJO85gtgtyZi7KAohvDHamtVreK/UDOTknEbRrULWUu/jFuurV5X3cT7vKo5ln8aBnHwcuHoH&#10;6QePYsWq5aQP0YhP2U7OewlJeQ+QcOVJmdTPVs477SZ3uF0iUJOuvcLmy4/LbIvn3AVQMy4UYkPy&#10;dkStXIVFKxh+4xKRevQ0dmTlYN3WbVi/YQO2b0/Gnr07sf/gbhw6wNe9u7Bj3wFkZl1ExtUShqjH&#10;2Jr3CEmX7iPl6Dls3JSAZdFL2ZZg/brVSElJQebe/dhx4hwycwqRmVcsecxkKiT12kts5/ttWbnY&#10;dvoytl2+h61Xn37Ty6MyqZ8teU+QUvgWm3IJ1K0FLxF/6VGZbXGc+yaCdUsOy0NZ17Ex+zo2nb+N&#10;TTl3sfnSAwrpPuLOKpFw5hZSLhQhLfc2Mi4XYdcVJfbkc4WqgEBniNp89Rk25j3DhqsvkUxOmXkq&#10;B6voHQPJWf2nTyd39UdgYADmzp2DsKglWL41DRsOnscm9rvpYgk2XnoCYTTCe27Nf8b+niPu8hPE&#10;XXpI3YhW9nQk9JJ44w3iLj5Uyjblv8CG3Idluq2/+BDrch9hA4EWR4BsvEqZXHmOdQTKOgJIfC6B&#10;8PJTNv7/rcV9+3zdpcdYxz7WX3yAtexn85XHSD11EStWLIO/3xRMmzoV06ZNg6+vLxv/n+aLgMAg&#10;zFuwCEtXb0TC/pNIvHSP5+H5ctkX+yjtr2zrZSONc8v110IOSplQyloKpLw9xJqc39tavv/efvxc&#10;vF+d86i0XeB7NvHZd/mt5vt1l54iMfcutu46gGXLYrBgfjDCgoOwYF4gk65ZCJ7tj/lctVrA16jw&#10;UMSRciTSW68nUNeU6+I3WQqDjb/Gy9kFUNflPceqCw/K239IBrHsZ+X5UuBuZT004chZbNzGK015&#10;SfTa9euwgiWolWt5v9TNcUjelop4lqHWHDiLteeKsfriI4jfl+ujVAbC6Dfkv8LKCw+UstWXnmHF&#10;uZLy9hcyWH72PkRbcU60vyenGHHceQr64mMJsOvIcddn3cCaE/mIPZaPVcfz+T+58LnbWH++mMC+&#10;D+k3Z/9e/393HP/vjyuVze8y+s+OfyVluJacf/m5EqVsZe4zLKOAfmxLz9yHaMvO/PHzPx/3//P/&#10;S4VMzj3A8tynWEFjXnbhMWXCz/6OTAi6ZWzi+KVnH2Ipfxud8wxLL7Kfby36wlNEnXuCaP6/6irD&#10;GxWy9MIjLDkt5M72J538p/+X9Hv2AQ2E4+NrtBjr3zyvOG7JaR5/4QlWXXmFNVdfSXJaSnn93T7+&#10;znxi2N+qvJdC5krZcgoqmieOYosWwmXYWk7+tZxhKIYeYel5Co9CWyK+l1rJ/9dNzFO0pbTmFZSD&#10;EOjSrLuIoeeI4WfRZx58k0WpTErl8j/J5Lvcfn/9LkthCKL/iONKLD6mlJQslFMq53/V77+nh+/j&#10;FeCMoWHEkGOL1+U5Qtec22+6/qv+OS4eI8YZc/YeIk8qsfDobUSduisZ9n9y7GKMKy+9RPRpAnVp&#10;zhNEUQlLCNAltC7RYukBVp2nF+CBS3hy8VkkLT0imwM7Ldr9f699/z2VEMF+pP6kz/7N/v7DvxPj&#10;WZx9FxFUhDDWyF2XMCU0AZMD1mLhpsNYmX1HkoV0jBg3ARpF+Qgjl+bxt+ZSOm/Rz6qzxZgfvxvD&#10;xs/B0HHzsDTlOJJYixWAWfxdzn+rz78rPzG/e9R3CWI5v6XHb2HO9hws3n8Dq88RtHRK4juhm382&#10;l1L53EMsHVhqHoG5dTusnfxgPIzVjMWJWH2iUHJ0kafvSjiR+vm/0FEU5RuT+0KcUymLuvgc0cKF&#10;X3yC4Mx8+G05Cb/VhzE1+jBco3Zhatw+RB25guWS8EqwiEpalHXvf90W0istFBOlR4pgOBSvi06z&#10;8bNF/O7f6fM//ZvwU8UcVwlW5j5BaPoljHBegG5dBqF/LzPYj5uJWWt2Y9HxIo67BAvZBNhiqPAo&#10;GvTfn8ddypEemwCPSDsORxdPGLRqjO6dDTFrHpdlTxZgBc8ffuabjP7D8lmYzXHTE0YfzIVXeDzM&#10;xi3C2Gmb4Rt9ELMTzyPmdDFD+kMs/Cc6XnjqHnVYIiU5CQez4ebsjrpVa6Fpw/pwHOeM8IR9jMoP&#10;EUHQL6ZMFnKeQu//rp4WZ9N75zxH+Kk7Sln48XuYnpAD3+UHMWpSNPqPnYR+w53Qz8ITHU1c0c3C&#10;GZODI7GMxeklZ+4hjBMIO3kXYXT1/7KJ4344Vig49Egx5u64jsWHaH305IsIDKmfH/v8Z/3/qa9/&#10;eu6/O65/MvYF/G04jXAlDXbJzgIMc1yAdgZtMMZWB1On1YA5780/eLQnZsQfQwQjjhDi7KRz8F11&#10;BLPTLxOo9/n7+xD9/Cu5LD5LRXL+rjOjeHl0O4x3Uce0mVUxxnEIfBamYslJyulAMRYcuM1+hXx+&#10;kPn/1P+/khF1F8Fzh++7DNdZEehubIrOPXqgv8VwGJu5YajzQoTRUa2iVxW6+se5EKg0oIUHrmDC&#10;9DDe1K0dZaSOKVMrYJKXARx8ghBCWSykjkP3F2HxCY6bY/87MvlNZj/ML5zjjbzwjL8nUL0Wb4PR&#10;QB/odx6GntyWNtymMZyc68DVXR+DLXuggV5r6BvwLiH+8xC+9yJPfB/z2ZnUTojGQfG9aKX/f2vf&#10;Pvv+eXgWw9Oxm/BZuhN2XisxbUEcotKP0kMVYj4nU9ofQ+H3vn7s74e+/uE838732xj+PI5vff5x&#10;zH8aK/uYxxZNTxJ75CZsXVfAQL8jn20qQ/5VGW7fkWHhQhl69jbE6Onc3c+IsIQ3/h3qMAttO9ph&#10;FC/OC919kUos4fg5FzGmH8bxB/nw84VnHiEw6SIGDvXCUKuq2LtfhoOHZLC0aoLeVkGYsmQPJock&#10;wTciHWEH8imfP8p0/knKSczrr+T9DzIo/X0YwReVpYRPxBa0MegPI6NKfOyQNqKiamCCezNYcP/s&#10;WOd5CKMxRmdTr0IvP5xD/C+8ZcDWY2jX1RK6uhqY4ivDpUsyLFqsiT4D+sHJJwZe87fCa14iIred&#10;Le3nL3T52xy+4+lPug+lLBede4aQ4wTqAPPRvAKzHkaOVEfYAjVs2aKBzB0KHDupg00JjWHSryo0&#10;1dXRpn0PTFyxTfwIoVklCGEnc4/ROx6nwDiB0FOln83jZ/OO3UGwADDBuYAeYX4WwwDfz96wAyPs&#10;XOhFBsDa0hr2rl7wXbcDc0nG5wqw8Hchoi8eK16lvo7+sS9x7nnHS48N5liC+SqOm08DChXn4msw&#10;xyQ+l75nCxEC4O9Ev8Hffyt9z+PYRF/z+dtIjt91Viq6MNz7TlHHZSrg+XMZfv1VzkedCyBVRY/h&#10;gZiXVojZKzfBlPdHNWqvg0FD+sFt0QbMOVLEfh4ihHMJ4fyl+fC9OLcAcOmYixHGY6bGnUdvcw9M&#10;cK6KkhIZn7HK/i2rolqdfjA2teOeVmvYOo2HT3QcgvYXIPT0Qyzg+MUc5rHvuaKvb03MX8heyFqa&#10;I78vnX/p/KTGcSwk3QpOO4EB1m6oXLkm3N1kuHdfhlevZbh8RZXbDGtj6LCusB0/F+G8SZugZpJ8&#10;qYM54hzU8bLLzxGcdBRN2xjzylkZ4uKFfGTYvFkOff16vDdBf17Va048jcScsEisPJAj0QiBFaG3&#10;EKEn9iMwM4+6kWTEsZfqR7R70ljn8pwhHHf42Sc8RqmUDR1Wj6snKriYK0MuFZOSIsexYzI+YFaG&#10;J0804OWtAm0tGarWawHHiM2lACJdmEulSKGOIAw6eBsB+wolUAjPNJcDEm3W7luYufO6NMC5u6/D&#10;aUoQXMY3x+zZVXiLxxqoX78phk+ai+CDBZh/5jEH+QBzDt+B/54bfL0lAay0v2IE7ruF6ZkFCNh7&#10;nVZeCujZR5VSC2GICdp/G37pBZi176akSCFY8V0wvVEw3wfvvYXgA2xijOxvDgU0RyiALYhtITmj&#10;z5rT0O/qBkf7arh6RcZdTwp4TdbBvn0VkZsjg81YHRjbBJImXYaT9yzeSr0i4jfK+GjJ2jC29YNf&#10;WgEWsewkhCzOP08Y81HKYf8tSUYCtHOF4VBR/qlXYOUUCOdxDZCfXwrUwYM1eSVqVfTqVY0yqooJ&#10;ExrD0n48/BJOMjF5jNm7CilPIWdhmHcRdEQpATZEAOHQbczIvCbJSZK3mCPnL+Y3m22e4JfM0D0W&#10;bETdBl3Qto0K9uyS4eefZXjzRoVXKyjwjEa5OKICehv3woRZmxFBuQZLToNRlFxzPoEbwzJbeMJR&#10;tKVHFkDdsKHUkLdulaNeXTXo6OhgqLUu/GfWwEQ+bGPB6m0s3j/FAhpJaBbHdOSWhJVA0prgk8Lo&#10;OFZ+Nm9fAebtKUTAniLKrNSwhKzmn37E8d9WyjZvUZEGmEfFhMxXQe/eWpg+XYODl+PVSxnGj5NB&#10;Q0OGBm06kJ/tIn+6D8/Yw5i0MhOxJ/Kw7NANOC7cBWv/9fBdvxthx25IicD0bXmw9k2GiXMMHBcl&#10;wTUsFSNs7bApTpfb3WRwozXL+fhFY3MHRJJSiFpcFAfmHLkHpj5r4BKViohD+eQojxGw8wpGByaj&#10;t0M0rPxWITQjiyWVEswVExWe5MB1OM5NQzebSIyeswVBuy9hDsEaSIWFMkz6rj8BG5/NsJ+1FXO3&#10;n5GSCWFIAYeVCGSbzT4CCHATx6Xo0r01UpNlOH1GhZ6/KuSKthg2rA18vFTR17QupkSQsmxTYrjD&#10;JMSuVEcJPZKfnxoMezti9qbLWEp5TFp1GNMy8rGQfNA34Sysp2+Ge/Ruyo7KIagCJQ56Gw7eSzHM&#10;uiUOHSwFqrm5KmWizb0A6igokCE0hProb0YqkIKgDYdh4bYOFt4JCGGmvpzzD6LDWEDwRJ0qxISI&#10;behpuwQ2gdsQSI49l3MKJJBLGw2Hsgrel4ehE4IZsvXg5CjDi2cynDkjx+w5ujhyqCbBqibhYMyY&#10;Sugz2B1TN55GML1/JBOk6JPX4Z94FO5RezHafTlq1+mOmjUVWL1ajl9+kWPjRjnvSKhAo0aqSNii&#10;QFaWDE7j6mOcTwQ2nn3J/RGPsGjPKTgtisdgv7VwCN+DCMo+ireD916XDrvpSzDaewOGz8zArJRc&#10;qRQo9Ds3i1TjSBFvjX5fCz/9JMOMGXI+truCZNH2Yyvg2jU5khLV0KRxRX5WBXpte8FnUSxmRCWj&#10;71A/9LWeAN95YfCdHYWepq5o1t4cg4Y7YvryeMxNOYPRU1eiXecRqNPYGC06WqBLH1uYmplgZWwt&#10;bpXTwNChKlCoKNCkuTH570bMXncCbkHr0KWfIxq1NUOX/g7wnr8SC9JPw2X+BnTsPQoNWxijmeEw&#10;2LgGY2HqUWanzL7puTxDtzApGIla9bpCv9sIjAtejflHr1HAjzFt3WH0H+aFtu3MYMDxTJgWgZgD&#10;uVIYnUnvPeNgERawFOe+LgfNujBxnKSDBw9kSEjUZbLQGhUrDyZPN4WWZh00bdkZq3ccxqajJehr&#10;4YGwUA08eSzDrEB1NGk9FC5TNsE7YAn6jfSDQ3AC5iYfw6jJ89G4tSnMRkzC/OQjCGEUmsfoEbD5&#10;AjobT0F7g9r02DI8Zj8jhqtCXaM6dVGPT6jWhuuEiryM2hyOHkGwGOGK5m0GoWMPB7j5xWIxqxJR&#10;559wtewu/Jelol2XEahcvQPl7EB5bUHgngIE0tv6EwwBTG4Cj9+H99YsdDbzQN061RlFZXj/Tsbd&#10;XDICV4dXJbRB4Y2W+PpVE5s3qTDRao+uI2bDLiwTnlH7MSFwA4wtPdDaaBiaGVhDTas9qlfXxXJG&#10;469fSz1r5cravCVRPSQk1MGWBA307FWJerOBF/uYvXw/xrjOReN2A1CzWW/0sfRCQHQ65pEOWjpN&#10;RMs23cmbB6LXYA+4BsRhUdoliT4FZT3GzEME6pWrdfDsieBHBI6iIrp3r4RdO9W50VcGF2dN3hKx&#10;GarU6Irq9XqjXad+MDPvjUGmnZntteNtxFuxfMOb2g5vxZvhNkFDlim69hqCwSOmob9ZPykk2o5t&#10;wBBfj4quiaZN9NC1e1MYGjVALQpLQ10blSo2QIs2FmjVbgyat+gIc7NazLSbo52hPj/rAytbbwyy&#10;GAHroXWYfTeB1cg+aNi4D43CE+EphzFjxUEYDxwNK4vKcHevhi589KNBDyvMid+LDceKMJzhtWOH&#10;ehjnVJF9NETPnn3hOWcFgpl1+x+7h6kMlZHcRDI59gIMutli8UJ1yXALb+oiZjlvdjbTlOe3ROWq&#10;vdC0tQ0CIpIxJSQDLQwtGZ7V8PatDPEJutBrZoT6vL+pcZ/2nLsR+lnZYoDVeN7LqiM/q4j+Awww&#10;1i8cIQzR4YdvY5BtGBTyVrwlu4rkPZ+/kMHRUYXRqxbatm3Oh17UQaPGjXmXv4F8PwCGhg0pz+rw&#10;9TPCYGbptqzQxOzNRciGvejc0x5N9Vg1sFFjH3qwsnGEW+R2+B8ownSebyY9agCBar98H+q3t2b/&#10;Gti3V8ZnscowbrwKHVFFOikjgncwvv7UAEp6dxu7CtCs1Ab1mpuiVQcbPtfAApWq6MHYWJdP1W6O&#10;Ji0NGOZrY95cNXz4IMO2bTI01tNFlSpNeHukVmjXoQGPr4HK1RqgWZs+aNthDKpV64nq1SrxRsk6&#10;cBzPa8qG2qJPf0fot+tJbFTHiJFVEDSvExO6cRjlEonAxFOYm/1IzIG7p9Y3RwEzWx8fBQGnhYMH&#10;VRkCSLLvyejOVbB8VX3MCe2BVm07Q1WlCsZRmHHxVaXEQqFQoHcv8tpUXURFV+FAtXhMPeg1aA1/&#10;/8q4clWOCxd1MGqUNlRVFWw6BGAdmFs1pIerx1BRmVanDVtyQqOO1XnLRQX27JEj52J1uBF0OrT0&#10;qpWb8CZm9bFlswoePqmGIyfboj9DcPVazdG9rwdDowdsbfWwn5nz3btq8J+ljpq1G2LI8CD4BjBU&#10;Whkzs5UxQsiYJGrAuFdFdOw7EhM3HoU/Q+cUllHmM7R5b8gluCZh9qwaKC6WUQZCDtXx4lUjnMxu&#10;ichl3TDWxQ5dTPxQn/f5795bD+kZcj6mW4YipQ5sbKkUepTxzqpYtaYyBpo2gLZ2bYy100RiogxT&#10;/XTpVcchMPY0I0cKqtXqTCOXYRd54q+/sLKglGHsWBWoqFTiLdJro//A2ujTrzHB2pJyqoXRo1V4&#10;abWC56rB7YENYWrZFzZOs2DUw5PzbUa+LMONQhkOH1Yj+NrCdFwIPBLz4HdIiWn0qEGkG87Rmajb&#10;3IR31ZYh+7QMNwvlcB5fV0qA6tW1gLlFX+Re1sP7D6qYMVMOFYU6WrbQIYBqwahLPRqIJnZyvBcu&#10;6rIq1ABa2rXIo7Xx5pUCR4/KmExpERM10bpNPcq9AVrp12Z+o47ORgqMGFWLVZO6mDhRHecvqODw&#10;0SqMqrX4fUPel7YhPbo29u6Vo/h+FV7l0IwO0Rjj/SKxiNza/+hdpSwoqBnOnpHhyBGWYvIVEkhf&#10;iyyQWe51WvpPP6nh6fOa8PBswLsyV+BOd35P/urnp+BJNMg1NWiZqjhxQgFDA5EMVMaggdoUmCo+&#10;fVLF65dyzJ0jQ6VKMqipKSQvlF+giUmTKqJyFR34BwhepIbkZA2kpqrixQs5x6CCnTtU0KaNnP2p&#10;Yvx4VdwheD59VFCI2khK0uB3gqboMdQ0RHy8FsesQstWYAOTGz09bVp7V5ZfTDBzVk2WT+T4+FEV&#10;N27IMXqkDE3bdYbDohTMoAKnHFRi6uG7mJRyFQ7TlzEL74XlSzVw9qyMFECOD+/FeIRcKuHYKX2Y&#10;DOjNR5u3hr29Do1ZfCejV1XlpmhVdOggp9GKJFQOexq0iqo6gkgLhNdN26aCgQMH0JtE0Os7oFdv&#10;HeymVxO//8zE9SoTKgFGmUyDt2hXR3a2Blav0yEP1ETVqnKsXVea+Hz6JMetIoWUyNWu2RxyWXMm&#10;pro4e06OL59VcIf8f5pfNXQdOhlj15zDlEN3pCYS02nL0xi1jAkcOfuX8S4ucnh4dIKH1yIMtJjG&#10;JEsfS6Kr4vNnTURGCiqoRv0SWDma2J6uheQUYuFZ6ZyTktXRoEElDDarhIcPGYGZjHc0UkOVSpoI&#10;mScishbGueiSHmhifogCV66oYxfpjDCkz5851i9yxJB+VKmiSkPUQFi4KuUkxzvK6kqeHIsXV8Fw&#10;OztEctUs4ChXpmbPrifVCn9muBOCuHBBgfBwuv4xckz01MLRIxrkICpIT1ejxakidZs4CXnZLBkq&#10;8IZeEydVw8uXGiTlwqI0UKuWuiTUU6c0WUGoiZTkqpysJoGjghrV5QRjqXJmzOCkqmgiIkJNOu97&#10;AiI5SR1Ll2kzsVBFCT26ubkAamkNs+SBCr29Gm4XqYDFCt7gQUHgq7DYrGDFQg2791QhT6rKRESL&#10;nl2Dv9MmMDRx4pQCx09U4JhqITZWFyYmCrTV7wKfJUkUwB1M3q/ExL1FmMLkZlYSebJPAPr31edv&#10;1ZkMyBE6n97iiACsGLcKlVUFnUkvhljWp4FrSXMRRj1okIJAVcXp0wpJPhMmyBlBKnCelZhsqCLr&#10;lJy3XdeDulp3DBzUiHVTeo+7cpZ1VLF3DwF2R07qosJkSg2TJyvwkeFUeK8aNeQM1azEHJcj77Ia&#10;Dh1Sk5SclMRKDAHcpo0q36tQ/lp8rYKVyzWou2robOUB+7Xn4HWwGJMPiDIQKcCyJN5e05i3flfB&#10;yZMynDwhg6sHHzgcmQon/w2oUM2AiZQaebcatiYo+OANYWhqUrL08YOcGFAnPajAsaoReDJWJzQJ&#10;zkr09Bq4dl3UmdVI/9SxI4Mlr1ciYVYj7dPmHNUkOb2i542P1+SG8gp4+kQN58/LYNhehrp1ZcSF&#10;nDhSQWYmQX6eOr2owJjx/REgFqP2s44aHV0fDx8xA2SGn5QsJ4+To04dVSq6ElsdeHtXoZdTwTG6&#10;9uEk+5sZgt+RhPsz1Ghq6mLo8GoovqfJLFkAVYXHUAH0fpcuVeCVnLVZQWjAkNGUSUJD3n+0ArkM&#10;rYZKnzRJhaFSiyDUkAT/iGOws9OgN6xMgWhKXsjGRsExqCEmRoX1PhXs3q2J69fUcPQ4vXd7TbRo&#10;oSpFghcv1HkhXnUaTR2OX4/9EhDkv8LgPn+W4cDByrwPagO4TGCdj+GoiV4vuAbGYDpLIp4HWLLZ&#10;XYiJpAAzDhRiVtwRjBw3hxy6i5RYamlW5n31dakgLbx8pSZFifkLaqBZcz3OryK+EpTbtwvQMEy2&#10;1KQnVqH3lrFGKbxjFXLG6pRXqSE3a6ZKDqqG6OhSr7RxoyoVq0Wj16SS5AgKUuG4WUSfIrivnEmJ&#10;SFDUyKvV+XsFThzXoAzUWdtVYMECVd4hW5UesRQUOTnaCJpTnWG/GgFEbjvQHU4xR+FNA5xIY5xz&#10;5DamL01iKO/D0K/AqW9AdXHjU7GX7cCkiAzo1u2E/v0FhZATMCo0aC0aviY9NaMEkz3hcFq0qEoH&#10;pIX7rHaMGMEksokuQ7aGRF0shqhBr7EWMneqStRx5AhVYklEYQ1pvldJBQcM0OKzvCrRm2vi5k0Z&#10;cxs5b0evhkzSqCdPVFjm0qZO1ZGRwYrHoD5wWXIYXruZTC2Lac/QrYJ9B2To3pO8RFVGAetIYVVH&#10;pyEWsa4mhBYZoYr2BEdioqqkfH9/OYWuia7dKtCi1MhbFEwYNCWhizD89i2Fe1aDXqEKZs81QEO9&#10;LkycavEiNzlLXzIagAqzTW2EhlIQXxQMCTKGJTWGgQoSDXj1Wk7gqvB/TZZA1Kh8uRQyhCXb2wuK&#10;UYchrxbDuboUmgsLNbFvfwUsCG9GMHaHXtNmtFJNfidnQV2DF+RV4MV2Nbnq1o4lFAMYmYyB6+od&#10;8GKN0531XjfWKF3Zgo4/QEjKOQyy9iJ3ak0Dqyudq0HDloiLa4lfftXlnFTpBXSZgOowW1cgI1MA&#10;VQMtWmoTUJQPQ7kXvaLw6oMG6UqhUVCJho1kBDPr1RdLFxKsrEQCq03QaUkRZeFCBWWiSY/K+b+S&#10;Yx1lVa2aJstjGpyninSMSICEsbdqVYnH1sXy5bpSHfP1KxVcOK+BxCRdeEziQs1AK4ycsgIeKTlw&#10;389kirXJqUtF6DdBl85ynGboF819YhfMjdyKSbPXQ6dqGwwZIpMczVbquUHDCtSTtqSfU6dkPKc6&#10;Q3kFbNqkLjmWsWPVCEQdGpQGHjwU/9PwGmlhW5oa8wUZRo1U5fE6HKMmvbJM4ura2upo3lybkUeN&#10;c5LBpK8KWjRXx/59CtJMOcGrwv7k6N9PCzXrdoFD4Gr4pF1UyqYHmrMsoUkvJkPr1gKkQsBVGFYb&#10;MBGoRj5E66D1DBiowlCtweNUpZPOnKmg9asxLKlJfKfguoKhsiZDXRMqpSoXD1RwgxYjiPntOzWl&#10;JTqxGhIepoKXzHB9/YRH0GbWWArUrYly1ubUCABxDjU8fiSHg5Ma+vXXYIgSBWlRa1SwfKSQKEND&#10;vUbsow0Os/53KVchZc6vCe6Sh7oIj2jG++C342XMjch3tJDHJETwyVdvNHDufG0+daQyqxlNMXTy&#10;Anhl5sFtz21MYCHdeecNTD54D86xJzHU0YXF+HoESQWOqxlLadb08AMJuqpSgd7QUJWeTgu3bzMx&#10;oFev10CdXlaLClCVPJC3t6AtwhvS29xWpdHKqUQ5KwByPCT3FQbX3lDQF00CVEvi1ytWkhcS8O7u&#10;mqxti/9VqVQtAvk7r2NCmKlgFUAswlSFhXkrbIxrwr61GUYZyUgfRD9nz1fA5ImN0GOQHYaF7oT7&#10;vmL4HLoL28XbUbtZXyZxqhI/vc4Ec9LkVrB19Ec/U18mR03g412aoyxerEpQsZ/J2nQQCuzYKSPo&#10;VJnoadCRqFIOIgKqkepVoAFrSIbn7k5wN9Dk92qSx7W1VaPOdXl/BE3JyaxYIfClxvFrMrSr8jle&#10;cspXjVFYXaI+osy1e7eCXleN89Mlj28EO4+xrN0mKGW2zGTPnqlAZQqeJYSrDi0eNHqUjsSJRFgW&#10;NbcqVXmT2YpyZqmiwCtjeBLeQIvZugZ5reCQcobXegwd7eHtU4/1OVWGOC2cO1dBSsgyMjXI4XQZ&#10;LjXwmOWwaTNUSR20EeCvyXCq4NKtAjXJb4UgMjJUabEEpZcuV8Yq4d5ddYn3BTIxUVHVRo8e6li1&#10;ujqC57diyYaPwpmiKoXCPXt08fYdi/APVBES0gBD+FwoD48qJOoKUhZtWrDglCrkSTTKptroZjYB&#10;EzZxF9BeJcbvYNF8z004pN6AgcNaDBndBQdp5Un0An2MDaGq5snkzJzekHVWKsnYRI1LraQiNNDs&#10;03I0baaOxo01WehW4Xxk8PQUoV8L/fpq0UgUpEbkmqRGo0aSi9FQBbBatxaRoRLpUQVGGY5xk1zi&#10;+C4ulBE9dewqTZYLazAyVJAMVSSsnTprQVtTiwarTY/biEBqiQmulTEzQIX8vgINQEcy/FTSOOMB&#10;HWHiugau6bfhRq9qvjgd1fXNGfp1cPwYE1eCa/r0ajT6Poye/QmyetieRoMmlZgwQfBlbVI0bQn8&#10;u3fLUKu2KjmnyD2EfmRwcFAjh9bB+vVa0jKstzdDfW0tbIpXk4DsNE6NXl9QwFKgxsYK3q7+G1CL&#10;itSkpHr27IocswqKikSZVJNOoRKXYLWxkZTBamRrjJw4RykbMtaeYbeCtN7s4aGg8LR4Qg26YIWE&#10;cJH8tG0jLEGVtw4nUeY+AFFn9PMTgK5MHqJLICmkcO7mVpEDa8CEpTL8fBXo27c6rK2FV6uMgnw5&#10;LUeNpSJNSQmz5wiPrA1PD01JSWlpMgqBHrWOBkObgnxQBQEsFY0Z04h8V1dKoAYN0qLHrUivwqRK&#10;SUscUYm1y4qwd1BlCUWXAG5MjlNHAmNcnBY9QA0+O0obU33VaaV14ebakOfWkbxZn25yNGZNcXTM&#10;EQL0Dhwzb8CZy6wj1uehtWU4vKY0p+eTSeWyzp07cP4O7L8bgakheW9DQxWCRp18TiRzIqnRkPjY&#10;oUOsdtCjek7UpFIqc2VPW6JO55kgGJtUYPVEW6qaXL3Konr36kyu6pNG6UphfRsTinp11Zn909io&#10;j6QkHfTs3owGX1f6fkmUAhUr6WAc+3zwQIFNNL6GDauhew9t8nPh4VkOG9sMt25VZOmJYHNpjr52&#10;i+EUfw0u++5gBIvuLfo4sVJSi4lraWRcvlyNka0Gy2L1KJ/KeEYaKBKt9kxy5HItekltcmyRyH7T&#10;T11NKXkTYJ7EcwqPGUP+LsYXQGOpxogQvUQVz1gd8PJS4Y2JtTi/0qi5fr2cEUSdDkudzk1Oryv4&#10;eF0adQMas4aUiOq3q4DOXbhknasiVaP68ukzVl5RSlk3axtmspqSdR06pJBAIEpEwv3HxYkESUbP&#10;qctSRScYdTCiW68kJQvr12uSk1alEEVoKK0EuLmJWqkanJwIPIKtR4+aqFGzCflhFXozBWtlCsyY&#10;rornnMTSaJa3KmgxPGiSRCtwgHXQ5kw2atNqRfFYcNIZMyuT0+lRMJUlch7OEsaKFZpSuBVeviq9&#10;fPfu5GxpCk62CsHUhEKpRwWoS5UCHR1RHyY3SmIS0Koh9NvqkcvqSsuEXQy5LNzOGiNWHMa4PUqM&#10;zbiOcVxGtYzNg9GwRQgLa4m3lEFKijrH1JJK68y+a7N8IpYLuZrDvnv3UWHmzvrmZTk39ogyki7H&#10;riYZeFSUJpdgK/HYb4nEFXrT0aw7kgLdu1+ZilWw4lGdoKzPPQWlHnPHDjmTE3UMHKDOOYqSoQbl&#10;30A6ppBcPGO7UL6gL6pSImI2WCS0gobRofC8Bob1CNzm/F1FaZl6gktbmDktxfgELjELerM5CwNt&#10;Z6Jl81YM7bpSrfgckz8rK00avQYuMYKKpG7SROGYGL1UdOHsrCUtp584wbE1FpxUjVxTLkWNWbO4&#10;tk/6Nnc2E2IaZ3S0SJ7U6YxUJMcVFKgCTeYxPj4arOyISoWczk2NRqAiLSg9eqRGz12TzqQhnaUO&#10;5yxHcIgG1qylAyB/nTO3IvqNGQ+bpXuVslb97RhitKQTC2GJ5EN4r+B5XGkg+VfQqlp34m6n8ZEY&#10;6TCNnTSTBi5KFMLiBbBFRviGSh03XsbJcY06VKx6CEXoMoxVJmdVJ8BlzBgJHC+FVOrZuFFBa1Sn&#10;l9Vg1YGhMVvOJ4Mw/NcUGSfrtyxZeXhySVG9BvurTuCqUbmltc2oKBlDjAYL0pUIfHV8IKj37RML&#10;C1XJ2bT4UAcZTAcRiPVFQV1O/qSB6TMqs9isS2+ooBeRoVHdKugyZDIcN5/G2J1FsE27DofdN2G1&#10;5iq6jYnB3HntpRpwNmmRSd/6UnQ4fVqF5TEZeZW6VC8eTv4q5ik8bMeOwjPpMhxXZMKlzgUGVXp3&#10;NckTidrgNfLasWPrkut34/JoCxq3GmWogSNHK0iJktiBJOhB1+7qXARRp0GJEg0pBSmKgWEtJkqV&#10;pTry0+dy7nSiU3BlcV1emcBUY32S5yDlCQmpAle3SnzQGr1tPLmeaW8M9d0K1x1FsNtxCxMzLsNu&#10;xjK00e9Jp8Jqz4OqlKsKC/BquF5IL0lwrV8vgKRHQBnQOGvRkbAWzuh27pyCUUPBqCcciYqUUAcE&#10;iIRaA35TRbKkYERQJb1hHXW+Oj6TMorkUE1Nm5FaR9pHIOiD2A/Qvr0qo5qC9IBVJmtNUo7adAh1&#10;gV9FTb50U9QM7jdp28kYQ4NT4LDtqlLW2XoyopdWlyxANAESWxuWRchH1VRrQL+LGex492SXjTkY&#10;OW0DFiw0IWnXKBUsE4egQC3WL7W5sUKVz2uSkctpITBIB2/fqEkhXXg/oSxTUwF6FYlnCm8Sy8RB&#10;l7VVS0stZoga5HZimxjrhtXVOWiuobNoPpJ8TiZj2WliM3r5qvRU3KXDkk2zpmrMxtujfQcrhAS3&#10;RRGTFRF6iotFHVPG4+lpWAZq27YGdu+qSmtWYyhV4XcsnK+RoXNHOZq16gn7+XFw4eaR0dtvwCa1&#10;ALYM/8M25aOX6yZM8BiMvFzBeVkOO6bDbF5N4lChoeqkH/pUUD+4u+rRSFnfJHCMOim4JFybiYMA&#10;YTXJ4I+wkiHCYcIWVS5Li91RVQisPpjk2QeprMdmMIFdEcvwG8PFFdYhlUo5jU2N6/vaTNhKk1S9&#10;RqIE1JgltiacB7N/hnRfP/L9jp1Je8w5x2ZYu7YCz6khLTzkswQUR49vbVUDJkM84bD8OKNFIWw4&#10;x/FMFu2itqGTiQ0G9DegLJswuok6qfBuMhb5GSVMmmDIyKkYPGw61LVawMxMhRtvtKSyWxtSQJEs&#10;paVVxIP7qnCwp75VhMesRDlpII3URSRKCxZQ/4w8ISHCcWlx9asmdafDiMGFn4qCNunSo1ZiDqQg&#10;rVJQ5w3oYDqSUtbEI3LbAH9VroRyr8HoxbBPvgHb9EKlzG3OSnrPDrQkblDgClJ7QwKUa/6Vq7ZF&#10;VzMHjIvcjAmZVzCKezCHh+3BtDnjmGBUk6zDmxli27ZVYDWkMS28KgzJLxo15DNBXY1oXdWlHTRi&#10;adPDTY4qFdln5Yb0bHVoDKqwGS2DOgviZoPqU2FVJC9cs6YKbzVen+PR4/2aNLnXU50T4+Ns7I2R&#10;tr0+NnKM3bnsWIlj6zsqEO5zN8BnOi+BYF1TGJg4X+Qi0pXWVUn8u7KmOhyLFxmxzqlOWiNjWYWL&#10;CGbMXGu3wJDxQVyNOouxmYUYkVKAUan5GLntGkamXMfQsEPcQME76kW3oAcVZTEZeZ8MYfNJGbo3&#10;h34ff/Ti0/U8vXty7Ew2mc3qG1RnmcUUgbMG8VzVpI0mfr5a6NODD+gdw2dPeWihex89GPSawCsF&#10;vGDGx6YP7K8F494EVJ/qBLgKk0gZy0Ma5JyVafzqmEN96DWqyzpuf/I+ziNNHRNZN23Xvg3M7INh&#10;x40/ppa2cBnXGhvWVWB4liGdXH/cWE3WUs3gNCeBiVQBRtAIR4kmDDI+G8OmLiRtsIaDXXvegZCc&#10;n3MIZbju2rkWOvV14Uae4/BZvh3N9QegcyddUkBNKYo1bKDKGnR9zA9uxIUFHfToqkuHVhujbWpI&#10;NWFPdxnpgZbkQVNSWH6zJFBJGy3M65DeaEu194rcbN22jR75diPemEMHLZpVQd3afCQn9zBsT6uJ&#10;BaEqTMg7oMfQYNivOYWxu4sxYluBUhax6ywm+3lytaIRdEmMdQimdp0HY6R3OJzWHIL99us8kMpL&#10;uYZxWy5icugiZntG6NKxIstEuqjXyBA9+1uifbde0O/YAyPHusB1sjfMrHrTy1RDy1a6qNuoIZq1&#10;G4SBI7jX092S3rWeVI+r16gDRowZzqK4EQk+eXD1hjAeRN5oZ412Rtz40MaAO7WcWKKYhMFDu0Kv&#10;SRVU57r2AHt/uG85A6/0q3ALXcsrEQYynFRl2NFGi7YNuWNnOAv6K3mL8gTYu7vCsGMjflcB+gyh&#10;zfU7wcJhOrw3HYMTM30xr2FJ+RienI9hbMM513Ep+ZgQkkgqM4zLgZWwaiW3OzoxrLWqhx5DJsIh&#10;9iyc15/B+GlusBtdHb26a6KvmQW8ec6pgb4sfJMPG9DrdekAy5GesBzhxI0j3bmXdTwcondgTOQu&#10;GAzxQtP2FuhhPJZ0wII7p+qyIqDBTSgNWc/uwOhUHx061YUJgejqOxujbK1h0KEmmrTQQ1/bGXDm&#10;xutJqbmYHL4GQ0fZoWNnbuQxqMA9FFVg1L03nKbxKor0fNjTEId+m5+Yq03aNUzcfBRuMxeg3+CR&#10;6NSrE7r0as7dZ51hyg3VrhE74LZTCftNpzHE1Z8JGhcB+tbiU68rw6C9PnoPsISJKRcNehigc+/+&#10;6GZshq499blCxf3FjaqjYZOmrIE25cpeNTRvWQ/19AzRpZs+HURN1txrQr99R3TrY4pufbvBqJt4&#10;b0bZmKFD53acb0M6AgPYeobAK+4CbLcXYmSmEtaJDP1TuXLhziW0kXYzod+Dmy5GTcXYhfFwY9F7&#10;NCdllVTAdhVWVOKYbVzJWb0b4z39MchkNLmbLazcZ3Mv6ip0n7AYQ/yiMX19BjxjMtFjbCg69nKC&#10;YdcxaGfJHVCB6+G6bj+8FqzCCIKvl4kVrL3nwDsqHi6eARhgbA5z2wlwXrge5hRyS3Nv9PUMhdPK&#10;dNhEpMLELghtezuj89g5sFt3CA4E2eh0eoj1WRjsHYPuJuPQuv0ItDKdgiHztsJ3Vx5m7OG4Zyeg&#10;hfFEdOw2Bj3MJsHEMxrjNxyF844bEkgtE6/CmvP73iz4v016IXyTL2HijMXox8tPDNtURGcK2HKU&#10;H5yW7IZNZhEcMq5hcsR6jLKyhnm//jTg5dzYfBmTl27lHtOx6N1jKAY7h8Jt2S5SjAQMnBiF4YvS&#10;4MjfjUq+CpOw3egzYxvGh+3CrPDVGGdvg949u8JS7HyaNhd2tm6w4jVajlEp8OQVsFZei2Fg4oLu&#10;Y+bCZuUh2DGc2zIB9Ew+i+FBG9HJwptgG8MNN64w9lyOcfFnMY4yErr7PjfpfXIBHNOuYNKWoxjF&#10;Ir/hqHmUtT+MXZh0Ld0Ldxr/sG03MDyR11Wt2QUP3yAMsxhJI3KA7/wojKd+DO0CoT/cHyO4LXNs&#10;6EpYjJ/CbY/O6MQ9rIMcvFiVcIWdjQts3PwxfAqflu3oAWuLUayLe/ApMtGwDliKFsNmwMg2mP1t&#10;xqigSLQ2HYe2xs4YTBxNWHcSLtTPMEa4YelFGLL1ilJmybrhuMRcBG89zoFmYvSao7BL5YSoRIut&#10;V9muiAOlV9Ect+Zg6qrd8I9Ogv/qdEzcegpjEnJhtf4c7HkdkCcTEgcC2nrlcXhyaW5iTAaGxx6C&#10;+eZLGMPQMzUhGzP5W09SivGbT2DydgKKAJ66cAMmrs6Ac9plqa9+i/dhVNxpcit68825GLvyIByp&#10;9OHrskvHRUCJNmRrPkZtOMvLZOgJCOhhyw/DOoGbtlOvSUC0Jre2jtwNr6XbMXntQYzekoPh/M4y&#10;MR8WCaVz+7GZi89onO5cpZqydj96EZxNutvC2iMUM/jkEzcKcHASBUivO4nXFrnPWYWJwaswhVvS&#10;7NKZXW88hencRzBjSTI8tpyGEz+zS7oMW+4/tUnmrn7SjMEcvznHPiz1OibtLkJwOr3j/PWwpmG6&#10;RCZiVuIxzFqZAb9VO8nR8ngcPeFqPooyeiecuJl5GMFmzj6GsA8xl6FxObCN2ccrD9LhsWo/rOMu&#10;UjYFv+nsx/lZUDZCj2OYPDqm8v3KEzCPOQ67LZek6DmUDum7DJwI6OnxBzBl4Ubu+touXRQ4IT0P&#10;fSL3wWzpEThuo8dOzqEzoXxX7sC42P0YH7sb02KSeXwmZiZlwz0xCy5LU+ATvhHzNu5D0B5ugk84&#10;B5Po/bBadQru5M1jGB37zk/GKNZ53RMuYCRpijRm4US238KQhDylbHAKBS8ph4qj8szZBlP5ZvxM&#10;fP5j+/7ZdyEN+X68+M0PvxWKEE18/9sx7HNwAhX0bQACZOJc5vxcAE8MSpxf9COOE2MofS/aFenY&#10;79+Lcfw4vtLx/Dj+qzDlMaKVgqJ0HH/1+z/PUzofxyma2eY8mHLnvvhMkg/7+35+oVDRhOKlY7/J&#10;a8iP8/kmC2kuP/xWOue3+Yr5m2/h/1vypP7FeSQjZCv9DV+l85fOxexbP+Kz0nOWAv+7vEW/f5bR&#10;n/Uo/e67vH/TXencfjxWGo/Ax7f+hb6+j/07Vr7r+jt+/nC86FuMXerjdx1IGPkTZsQcpD5/0N2Q&#10;tFtCLkqZWfJ1DKCA+rMNpLAGSa950us/a+K7ATxuwJar315/P176jor9/vvS40r7/N6vOFfpb69K&#10;x5X+/8f+So+/8odxiLF9H9+fx/XjmP75uEvHIc71V/P68+fSuCiwQRTcIHqngVRQ6Vh/70PqkyCR&#10;2je5iTF+n5/4Xoztx/YP56G8hMwGbOF5xDl4zt9l8rsMSvv4o0x+7Ot3Gfwu7/9prt/H9KNu/qz3&#10;3/VTquv+38b6o36+j+v3uf5Rlz/qW5LXD/gQ/fz2P2UodP4HHQmjSb3Jzy4pZQMTr6E/PUZ5K5fB&#10;fx0GCOpByYXouylXKeu3tQAm8ZfKW7kM/vswIBxo0g0Yx3P3lPGWAvTeeKm8lcvgvw8DcZdhsvUG&#10;em0kUHsTqD2ppPJWLoP/OgwQqH0I1J4bLt6R9UouQo/N18pbuQz++zDAzTS9U+6g25qLj2Wd1l68&#10;22lNzq3yVi6D/zoMrM291WXd5WKO69j/AYnEgmAtEuH2AAAAAElFTkSuQmCC"/>
  <p:tag name="ISPRING_PRESENTERDATA_0" val="QSBNdXJyYXk=|QnVzaW5lc3MgU3R1ZGllcyBPbmxpbmU=||aHR0cDovL3d3dy5idXNpbmVzc3N0dWRpZXNvbmxpbmUuY28udWs=|ezA4Q0Y4NjMzLTYyQTQtNDBBQy1CQkI1LTc4QkZDOEM3MDhFMn0=||SVNQUklOR19QUkVTRU5URVJfUEhPVE9fMA==|MQ==|aHR0cDovL3d3dy5idXNpbmVzc3N0dWRpZXNvbmxpbmUuY28udWs=|SVNQUklOR19QUkVTRU5URVJfUEhPVE9fMQ=="/>
  <p:tag name="FLASHSPRING_BG_AUDIO_DURATION_TAG" val="0.0000000"/>
  <p:tag name="ISPRING_ULTRA_SCORM_COURCE_TITLE" val="4a.2.2: Investment Appraisal"/>
  <p:tag name="ISPRING_ULTRA_SCORM_LESSON_TITLE" val="4a.2.2: Investment Appraisal"/>
  <p:tag name="ISPRING_ULTRA_SCORM_SLIDE_COUNT" val="18"/>
  <p:tag name="ISPRING_ULTRA_SCORM_DURATION" val="3600"/>
  <p:tag name="ISPRING_ULTRA_SCORM_QUIZ_NUMBER" val="0"/>
  <p:tag name="GENSWF_OUTPUT_FILE_NAME" val="4a_2_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dvantages &amp; Disadvantages of Payback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w Cash is Ignored After Payback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n Example of ARR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dvantages &amp; Disadvantages of ARR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alculating The Present Value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alculating The Net Present Value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dvantages &amp; Disadvantages of NPV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n Example of Payback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ayback for Project A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ayback for Project B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aking The Decision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10621</TotalTime>
  <Words>2461</Words>
  <Application>Microsoft Office PowerPoint</Application>
  <PresentationFormat>On-screen Show (4:3)</PresentationFormat>
  <Paragraphs>412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MS PGothic</vt:lpstr>
      <vt:lpstr>Arial</vt:lpstr>
      <vt:lpstr>Bradley Hand ITC</vt:lpstr>
      <vt:lpstr>Calibri</vt:lpstr>
      <vt:lpstr>Comic Sans MS</vt:lpstr>
      <vt:lpstr>Hand of Sean</vt:lpstr>
      <vt:lpstr>Tempus Sans ITC</vt:lpstr>
      <vt:lpstr>Times New Roman</vt:lpstr>
      <vt:lpstr>Wingdings</vt:lpstr>
      <vt:lpstr>Wingdings 3</vt:lpstr>
      <vt:lpstr>1_Blank Presentation</vt:lpstr>
      <vt:lpstr>PowerPoint Presentation</vt:lpstr>
      <vt:lpstr>PowerPoint Presentation</vt:lpstr>
      <vt:lpstr>Starter</vt:lpstr>
      <vt:lpstr>The Use of Money In Business</vt:lpstr>
      <vt:lpstr>Investment</vt:lpstr>
      <vt:lpstr>Investment Appraisal</vt:lpstr>
      <vt:lpstr>The Payback Method</vt:lpstr>
      <vt:lpstr>An Example of Payback</vt:lpstr>
      <vt:lpstr>Payback for Project A</vt:lpstr>
      <vt:lpstr>Payback for Project B</vt:lpstr>
      <vt:lpstr>Making The Decision</vt:lpstr>
      <vt:lpstr>Advantages &amp; Disadvantages of Payback</vt:lpstr>
      <vt:lpstr>Payback – Business Application</vt:lpstr>
      <vt:lpstr>How Cash is Ignored After Payback</vt:lpstr>
      <vt:lpstr>PowerPoint Presentation</vt:lpstr>
      <vt:lpstr>The Accounting Rate of Return (ARR)</vt:lpstr>
      <vt:lpstr>An Example of ARR</vt:lpstr>
      <vt:lpstr>Advantages &amp; Disadvantages of ARR</vt:lpstr>
      <vt:lpstr> Student Activity 2 </vt:lpstr>
      <vt:lpstr>Student Activity 2</vt:lpstr>
      <vt:lpstr>PowerPoint Presentation</vt:lpstr>
      <vt:lpstr>Discounted Cash Flow</vt:lpstr>
      <vt:lpstr> Time Value of Money </vt:lpstr>
      <vt:lpstr>Student Activity 3</vt:lpstr>
      <vt:lpstr>PowerPoint Presentation</vt:lpstr>
      <vt:lpstr>Calculating The Present Value</vt:lpstr>
      <vt:lpstr>Calculating The Net Present Value</vt:lpstr>
      <vt:lpstr>Advantages &amp; Disadvantages of NPV</vt:lpstr>
      <vt:lpstr>PowerPoint Presentation</vt:lpstr>
      <vt:lpstr>PowerPoint Presentation</vt:lpstr>
      <vt:lpstr>PowerPoint Presentation</vt:lpstr>
      <vt:lpstr>All 3 methods</vt:lpstr>
      <vt:lpstr>PowerPoint Presentation</vt:lpstr>
      <vt:lpstr>PowerPoint Presentation</vt:lpstr>
      <vt:lpstr>PowerPoint Presentation</vt:lpstr>
      <vt:lpstr>Key terms</vt:lpstr>
      <vt:lpstr>Revision questions</vt:lpstr>
      <vt:lpstr>Extended writing</vt:lpstr>
      <vt:lpstr>PowerPoint Presentation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4a.2.2: Investment Appraisal</dc:title>
  <dc:creator>A Murray</dc:creator>
  <cp:lastModifiedBy>S Gouldthorpe</cp:lastModifiedBy>
  <cp:revision>335</cp:revision>
  <cp:lastPrinted>2014-11-18T23:30:20Z</cp:lastPrinted>
  <dcterms:created xsi:type="dcterms:W3CDTF">2001-07-04T09:21:15Z</dcterms:created>
  <dcterms:modified xsi:type="dcterms:W3CDTF">2020-09-09T15:41:20Z</dcterms:modified>
</cp:coreProperties>
</file>