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43.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 id="2147483732" r:id="rId3"/>
  </p:sldMasterIdLst>
  <p:notesMasterIdLst>
    <p:notesMasterId r:id="rId43"/>
  </p:notesMasterIdLst>
  <p:sldIdLst>
    <p:sldId id="256" r:id="rId4"/>
    <p:sldId id="266" r:id="rId5"/>
    <p:sldId id="258" r:id="rId6"/>
    <p:sldId id="274" r:id="rId7"/>
    <p:sldId id="302" r:id="rId8"/>
    <p:sldId id="284" r:id="rId9"/>
    <p:sldId id="269" r:id="rId10"/>
    <p:sldId id="303" r:id="rId11"/>
    <p:sldId id="304" r:id="rId12"/>
    <p:sldId id="305" r:id="rId13"/>
    <p:sldId id="306" r:id="rId14"/>
    <p:sldId id="307" r:id="rId15"/>
    <p:sldId id="308" r:id="rId16"/>
    <p:sldId id="310" r:id="rId17"/>
    <p:sldId id="311" r:id="rId18"/>
    <p:sldId id="312" r:id="rId19"/>
    <p:sldId id="313" r:id="rId20"/>
    <p:sldId id="314" r:id="rId21"/>
    <p:sldId id="315" r:id="rId22"/>
    <p:sldId id="291" r:id="rId23"/>
    <p:sldId id="316" r:id="rId24"/>
    <p:sldId id="317" r:id="rId25"/>
    <p:sldId id="318" r:id="rId26"/>
    <p:sldId id="319" r:id="rId27"/>
    <p:sldId id="320" r:id="rId28"/>
    <p:sldId id="321" r:id="rId29"/>
    <p:sldId id="292" r:id="rId30"/>
    <p:sldId id="286" r:id="rId31"/>
    <p:sldId id="288" r:id="rId32"/>
    <p:sldId id="289" r:id="rId33"/>
    <p:sldId id="293" r:id="rId34"/>
    <p:sldId id="298" r:id="rId35"/>
    <p:sldId id="295" r:id="rId36"/>
    <p:sldId id="297" r:id="rId37"/>
    <p:sldId id="301" r:id="rId38"/>
    <p:sldId id="294" r:id="rId39"/>
    <p:sldId id="299" r:id="rId40"/>
    <p:sldId id="263" r:id="rId41"/>
    <p:sldId id="28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064" autoAdjust="0"/>
  </p:normalViewPr>
  <p:slideViewPr>
    <p:cSldViewPr snapToGrid="0">
      <p:cViewPr varScale="1">
        <p:scale>
          <a:sx n="70" d="100"/>
          <a:sy n="70" d="100"/>
        </p:scale>
        <p:origin x="1094" y="62"/>
      </p:cViewPr>
      <p:guideLst/>
    </p:cSldViewPr>
  </p:slideViewPr>
  <p:notesTextViewPr>
    <p:cViewPr>
      <p:scale>
        <a:sx n="1" d="1"/>
        <a:sy n="1" d="1"/>
      </p:scale>
      <p:origin x="0" y="0"/>
    </p:cViewPr>
  </p:notesTextViewPr>
  <p:sorterViewPr>
    <p:cViewPr>
      <p:scale>
        <a:sx n="50" d="100"/>
        <a:sy n="50" d="100"/>
      </p:scale>
      <p:origin x="0" y="-130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DDF2D-05C4-4A88-9551-1014C7760738}" type="datetimeFigureOut">
              <a:rPr lang="en-GB" smtClean="0"/>
              <a:t>31/10/2018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E492-2BE1-47F6-A827-2A173C8BE478}" type="slidenum">
              <a:rPr lang="en-GB" smtClean="0"/>
              <a:t>‹#›</a:t>
            </a:fld>
            <a:endParaRPr lang="en-GB"/>
          </a:p>
        </p:txBody>
      </p:sp>
    </p:spTree>
    <p:extLst>
      <p:ext uri="{BB962C8B-B14F-4D97-AF65-F5344CB8AC3E}">
        <p14:creationId xmlns:p14="http://schemas.microsoft.com/office/powerpoint/2010/main" val="222702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D5FAB-D7BE-40F8-851B-A74B5A93AEA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247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D5FAB-D7BE-40F8-851B-A74B5A93AEA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5136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921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999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26</a:t>
            </a:fld>
            <a:endParaRPr lang="en-GB"/>
          </a:p>
        </p:txBody>
      </p:sp>
    </p:spTree>
    <p:extLst>
      <p:ext uri="{BB962C8B-B14F-4D97-AF65-F5344CB8AC3E}">
        <p14:creationId xmlns:p14="http://schemas.microsoft.com/office/powerpoint/2010/main" val="2513255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Legacy question –</a:t>
            </a:r>
            <a:r>
              <a:rPr lang="en-GB" baseline="0" dirty="0" smtClean="0"/>
              <a:t> no case study either</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29</a:t>
            </a:fld>
            <a:endParaRPr lang="en-GB"/>
          </a:p>
        </p:txBody>
      </p:sp>
    </p:spTree>
    <p:extLst>
      <p:ext uri="{BB962C8B-B14F-4D97-AF65-F5344CB8AC3E}">
        <p14:creationId xmlns:p14="http://schemas.microsoft.com/office/powerpoint/2010/main" val="1930339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31/10/2018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58773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31/10/2018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69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31/10/2018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93074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1296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4354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6731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040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1129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1143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8476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030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31/10/2018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58451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9869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6100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221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82922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80858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92629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38735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64370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19139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80945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C1EECA-D644-4F04-882C-CE601AE152BD}" type="datetimeFigureOut">
              <a:rPr lang="en-GB" smtClean="0"/>
              <a:t>31/10/2018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97786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04852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8794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71297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18733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0C1EECA-D644-4F04-882C-CE601AE152BD}" type="datetimeFigureOut">
              <a:rPr lang="en-GB" smtClean="0"/>
              <a:t>31/10/2018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28804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0C1EECA-D644-4F04-882C-CE601AE152BD}" type="datetimeFigureOut">
              <a:rPr lang="en-GB" smtClean="0"/>
              <a:t>31/10/2018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1065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0C1EECA-D644-4F04-882C-CE601AE152BD}" type="datetimeFigureOut">
              <a:rPr lang="en-GB" smtClean="0"/>
              <a:t>31/10/2018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528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1EECA-D644-4F04-882C-CE601AE152BD}" type="datetimeFigureOut">
              <a:rPr lang="en-GB" smtClean="0"/>
              <a:t>31/10/2018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929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31/10/2018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48899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31/10/2018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57275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EECA-D644-4F04-882C-CE601AE152BD}" type="datetimeFigureOut">
              <a:rPr lang="en-GB" smtClean="0"/>
              <a:t>31/10/2018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1AFFD-E431-4945-8358-AC8F848F815E}" type="slidenum">
              <a:rPr lang="en-GB" smtClean="0"/>
              <a:t>‹#›</a:t>
            </a:fld>
            <a:endParaRPr lang="en-GB"/>
          </a:p>
        </p:txBody>
      </p:sp>
    </p:spTree>
    <p:extLst>
      <p:ext uri="{BB962C8B-B14F-4D97-AF65-F5344CB8AC3E}">
        <p14:creationId xmlns:p14="http://schemas.microsoft.com/office/powerpoint/2010/main" val="3656642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10/31/2018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20507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5684E-0598-4AE1-8E02-D3985A25A99C}" type="datetimeFigureOut">
              <a:rPr lang="en-US" smtClean="0">
                <a:solidFill>
                  <a:prstClr val="black">
                    <a:tint val="75000"/>
                  </a:prstClr>
                </a:solidFill>
              </a:rPr>
              <a:pPr/>
              <a:t>10/31/2018</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7699842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killercoke.org/crimes_india.php"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2nfAOisdBRw"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eb2R7rUW37o"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Fdy1AgO6Fp4" TargetMode="Externa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gA8OgyzQvjA"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hyperlink" Target="http://www.christianaid.org.uk/images/deathandtaxes.pdf" TargetMode="Externa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sWuMtFl9q9U" TargetMode="Externa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4102780"/>
            <a:ext cx="9144000" cy="2536559"/>
          </a:xfrm>
        </p:spPr>
        <p:txBody>
          <a:bodyPr>
            <a:normAutofit fontScale="32500" lnSpcReduction="20000"/>
          </a:bodyPr>
          <a:lstStyle/>
          <a:p>
            <a:r>
              <a:rPr lang="en-GB" sz="11000" b="1" dirty="0" smtClean="0">
                <a:solidFill>
                  <a:srgbClr val="0070C0"/>
                </a:solidFill>
              </a:rPr>
              <a:t>Edexcel A2 Business</a:t>
            </a:r>
          </a:p>
          <a:p>
            <a:endParaRPr lang="en-GB" sz="4000" dirty="0" smtClean="0"/>
          </a:p>
          <a:p>
            <a:endParaRPr lang="en-GB" sz="4000" dirty="0" smtClean="0"/>
          </a:p>
          <a:p>
            <a:r>
              <a:rPr lang="en-GB" sz="9800" dirty="0" smtClean="0"/>
              <a:t>4.4.1 The impact of MNCs</a:t>
            </a:r>
          </a:p>
          <a:p>
            <a:endParaRPr lang="en-GB" sz="4000" dirty="0"/>
          </a:p>
          <a:p>
            <a:endParaRPr lang="en-GB" sz="4000" dirty="0" smtClean="0"/>
          </a:p>
          <a:p>
            <a:r>
              <a:rPr lang="en-GB" sz="11200" dirty="0" smtClean="0"/>
              <a:t>Revisionstation</a:t>
            </a:r>
            <a:endParaRPr lang="en-GB" sz="4000" dirty="0"/>
          </a:p>
        </p:txBody>
      </p:sp>
      <p:pic>
        <p:nvPicPr>
          <p:cNvPr id="6" name="Picture 5"/>
          <p:cNvPicPr>
            <a:picLocks noChangeAspect="1"/>
          </p:cNvPicPr>
          <p:nvPr/>
        </p:nvPicPr>
        <p:blipFill>
          <a:blip r:embed="rId2"/>
          <a:stretch>
            <a:fillRect/>
          </a:stretch>
        </p:blipFill>
        <p:spPr>
          <a:xfrm>
            <a:off x="0" y="0"/>
            <a:ext cx="12192000" cy="3822700"/>
          </a:xfrm>
          <a:prstGeom prst="rect">
            <a:avLst/>
          </a:prstGeom>
        </p:spPr>
      </p:pic>
      <p:sp>
        <p:nvSpPr>
          <p:cNvPr id="7" name="Rectangle 6"/>
          <p:cNvSpPr/>
          <p:nvPr/>
        </p:nvSpPr>
        <p:spPr>
          <a:xfrm>
            <a:off x="0"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117496"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726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1843657" cy="1325563"/>
          </a:xfrm>
        </p:spPr>
        <p:style>
          <a:lnRef idx="2">
            <a:schemeClr val="accent4">
              <a:shade val="50000"/>
            </a:schemeClr>
          </a:lnRef>
          <a:fillRef idx="1">
            <a:schemeClr val="accent4"/>
          </a:fillRef>
          <a:effectRef idx="0">
            <a:schemeClr val="accent4"/>
          </a:effectRef>
          <a:fontRef idx="minor">
            <a:schemeClr val="lt1"/>
          </a:fontRef>
        </p:style>
        <p:txBody>
          <a:bodyPr>
            <a:normAutofit/>
          </a:bodyPr>
          <a:lstStyle/>
          <a:p>
            <a:r>
              <a:rPr lang="en-GB" sz="4000" b="1" dirty="0">
                <a:latin typeface="Verdana" pitchFamily="34" charset="0"/>
                <a:ea typeface="Verdana" pitchFamily="34" charset="0"/>
                <a:cs typeface="Verdana" pitchFamily="34" charset="0"/>
              </a:rPr>
              <a:t>Positive </a:t>
            </a:r>
            <a:r>
              <a:rPr lang="en-GB" sz="4000" b="1" dirty="0" smtClean="0">
                <a:latin typeface="Verdana" pitchFamily="34" charset="0"/>
                <a:ea typeface="Verdana" pitchFamily="34" charset="0"/>
                <a:cs typeface="Verdana" pitchFamily="34" charset="0"/>
              </a:rPr>
              <a:t>impacts 1</a:t>
            </a:r>
            <a:endParaRPr lang="en-GB" sz="4000" b="1" dirty="0">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348342" y="1535276"/>
            <a:ext cx="7870372" cy="5105010"/>
          </a:xfrm>
          <a:solidFill>
            <a:schemeClr val="accent3">
              <a:lumMod val="40000"/>
              <a:lumOff val="60000"/>
            </a:schemeClr>
          </a:solidFill>
        </p:spPr>
        <p:txBody>
          <a:bodyPr>
            <a:normAutofit fontScale="85000" lnSpcReduction="20000"/>
          </a:bodyPr>
          <a:lstStyle/>
          <a:p>
            <a:pPr marL="0" indent="0">
              <a:lnSpc>
                <a:spcPct val="115000"/>
              </a:lnSpc>
              <a:spcBef>
                <a:spcPct val="25000"/>
              </a:spcBef>
              <a:buNone/>
            </a:pPr>
            <a:r>
              <a:rPr lang="en-GB" dirty="0" smtClean="0">
                <a:latin typeface="Arial Black" panose="020B0A04020102020204" pitchFamily="34" charset="0"/>
              </a:rPr>
              <a:t>Creates employment</a:t>
            </a:r>
          </a:p>
          <a:p>
            <a:pPr marL="0" indent="0">
              <a:lnSpc>
                <a:spcPct val="115000"/>
              </a:lnSpc>
              <a:spcBef>
                <a:spcPct val="25000"/>
              </a:spcBef>
              <a:buNone/>
            </a:pPr>
            <a:r>
              <a:rPr lang="en-GB" dirty="0" smtClean="0">
                <a:solidFill>
                  <a:srgbClr val="002060"/>
                </a:solidFill>
                <a:latin typeface="Verdana" pitchFamily="-80" charset="0"/>
              </a:rPr>
              <a:t>There are jobs available for local people, thus reducing numbers of unemployed and the resultant drain on local resources</a:t>
            </a:r>
          </a:p>
          <a:p>
            <a:pPr marL="0" indent="0">
              <a:lnSpc>
                <a:spcPct val="115000"/>
              </a:lnSpc>
              <a:spcBef>
                <a:spcPct val="25000"/>
              </a:spcBef>
              <a:buNone/>
            </a:pPr>
            <a:r>
              <a:rPr lang="en-GB" sz="2900" dirty="0">
                <a:latin typeface="Arial Black" panose="020B0A04020102020204" pitchFamily="34" charset="0"/>
              </a:rPr>
              <a:t>Increases skills base</a:t>
            </a:r>
          </a:p>
          <a:p>
            <a:pPr marL="0" indent="0">
              <a:lnSpc>
                <a:spcPct val="115000"/>
              </a:lnSpc>
              <a:spcBef>
                <a:spcPct val="25000"/>
              </a:spcBef>
              <a:buNone/>
            </a:pPr>
            <a:r>
              <a:rPr lang="en-GB" dirty="0" smtClean="0">
                <a:solidFill>
                  <a:srgbClr val="002060"/>
                </a:solidFill>
                <a:latin typeface="Verdana" pitchFamily="-80" charset="0"/>
              </a:rPr>
              <a:t>Many MNCs operate training schemes for local people to learn how to use machinery. Such skills also attract other firms to the country</a:t>
            </a:r>
          </a:p>
          <a:p>
            <a:pPr marL="0" indent="0">
              <a:lnSpc>
                <a:spcPct val="115000"/>
              </a:lnSpc>
              <a:spcBef>
                <a:spcPct val="25000"/>
              </a:spcBef>
              <a:buNone/>
            </a:pPr>
            <a:r>
              <a:rPr lang="en-GB" sz="2900" dirty="0">
                <a:latin typeface="Arial Black" panose="020B0A04020102020204" pitchFamily="34" charset="0"/>
              </a:rPr>
              <a:t>Increased standard of living</a:t>
            </a:r>
          </a:p>
          <a:p>
            <a:pPr marL="0" indent="0">
              <a:lnSpc>
                <a:spcPct val="115000"/>
              </a:lnSpc>
              <a:spcBef>
                <a:spcPct val="25000"/>
              </a:spcBef>
              <a:buNone/>
            </a:pPr>
            <a:r>
              <a:rPr lang="en-GB" dirty="0" smtClean="0">
                <a:solidFill>
                  <a:srgbClr val="002060"/>
                </a:solidFill>
                <a:latin typeface="Verdana" pitchFamily="-80" charset="0"/>
              </a:rPr>
              <a:t>An increase in earnings increases taxes paid within the country and gives more money to spend on services</a:t>
            </a:r>
            <a:endParaRPr lang="en-GB" dirty="0" smtClean="0"/>
          </a:p>
          <a:p>
            <a:endParaRPr lang="en-GB" dirty="0"/>
          </a:p>
        </p:txBody>
      </p:sp>
      <p:pic>
        <p:nvPicPr>
          <p:cNvPr id="46082" name="Picture 2" descr="http://i.telegraph.co.uk/multimedia/archive/02201/china_2201160b.jpg"/>
          <p:cNvPicPr>
            <a:picLocks noChangeAspect="1" noChangeArrowheads="1"/>
          </p:cNvPicPr>
          <p:nvPr/>
        </p:nvPicPr>
        <p:blipFill>
          <a:blip r:embed="rId2"/>
          <a:srcRect/>
          <a:stretch>
            <a:fillRect/>
          </a:stretch>
        </p:blipFill>
        <p:spPr bwMode="auto">
          <a:xfrm>
            <a:off x="8486103" y="1669584"/>
            <a:ext cx="3357554" cy="2095763"/>
          </a:xfrm>
          <a:prstGeom prst="rect">
            <a:avLst/>
          </a:prstGeom>
          <a:noFill/>
        </p:spPr>
      </p:pic>
      <p:pic>
        <p:nvPicPr>
          <p:cNvPr id="46084" name="Picture 4" descr="http://www.ortablu.org/wp-content/uploads/shenzhen-factory-workers.jpg"/>
          <p:cNvPicPr>
            <a:picLocks noChangeAspect="1" noChangeArrowheads="1"/>
          </p:cNvPicPr>
          <p:nvPr/>
        </p:nvPicPr>
        <p:blipFill>
          <a:blip r:embed="rId3"/>
          <a:srcRect/>
          <a:stretch>
            <a:fillRect/>
          </a:stretch>
        </p:blipFill>
        <p:spPr bwMode="auto">
          <a:xfrm>
            <a:off x="8486103" y="4340685"/>
            <a:ext cx="3357554" cy="2149653"/>
          </a:xfrm>
          <a:prstGeom prst="rect">
            <a:avLst/>
          </a:prstGeom>
          <a:noFill/>
        </p:spPr>
      </p:pic>
    </p:spTree>
    <p:extLst>
      <p:ext uri="{BB962C8B-B14F-4D97-AF65-F5344CB8AC3E}">
        <p14:creationId xmlns:p14="http://schemas.microsoft.com/office/powerpoint/2010/main" val="4181888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94"/>
            <a:ext cx="11636828" cy="1325563"/>
          </a:xfrm>
        </p:spPr>
        <p:style>
          <a:lnRef idx="2">
            <a:schemeClr val="accent4">
              <a:shade val="50000"/>
            </a:schemeClr>
          </a:lnRef>
          <a:fillRef idx="1">
            <a:schemeClr val="accent4"/>
          </a:fillRef>
          <a:effectRef idx="0">
            <a:schemeClr val="accent4"/>
          </a:effectRef>
          <a:fontRef idx="minor">
            <a:schemeClr val="lt1"/>
          </a:fontRef>
        </p:style>
        <p:txBody>
          <a:bodyPr/>
          <a:lstStyle/>
          <a:p>
            <a:r>
              <a:rPr lang="en-GB" sz="4000" b="1" dirty="0">
                <a:latin typeface="Verdana" pitchFamily="34" charset="0"/>
                <a:ea typeface="Verdana" pitchFamily="34" charset="0"/>
                <a:cs typeface="Verdana" pitchFamily="34" charset="0"/>
              </a:rPr>
              <a:t>Positive</a:t>
            </a:r>
            <a:r>
              <a:rPr lang="en-GB" dirty="0" smtClean="0"/>
              <a:t> </a:t>
            </a:r>
            <a:r>
              <a:rPr lang="en-GB" sz="4000" b="1" dirty="0" smtClean="0">
                <a:latin typeface="Verdana" pitchFamily="34" charset="0"/>
                <a:ea typeface="Verdana" pitchFamily="34" charset="0"/>
                <a:cs typeface="Verdana" pitchFamily="34" charset="0"/>
              </a:rPr>
              <a:t>impacts 2</a:t>
            </a:r>
            <a:endParaRPr lang="en-GB" sz="4000" b="1" dirty="0">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304799" y="1421448"/>
            <a:ext cx="7424057" cy="5257800"/>
          </a:xfrm>
          <a:solidFill>
            <a:schemeClr val="accent3">
              <a:lumMod val="40000"/>
              <a:lumOff val="60000"/>
            </a:schemeClr>
          </a:solidFill>
        </p:spPr>
        <p:txBody>
          <a:bodyPr>
            <a:normAutofit fontScale="77500" lnSpcReduction="20000"/>
          </a:bodyPr>
          <a:lstStyle/>
          <a:p>
            <a:pPr marL="0" indent="0">
              <a:lnSpc>
                <a:spcPct val="115000"/>
              </a:lnSpc>
              <a:spcBef>
                <a:spcPct val="25000"/>
              </a:spcBef>
              <a:buNone/>
            </a:pPr>
            <a:r>
              <a:rPr lang="en-GB" sz="3800" dirty="0">
                <a:latin typeface="Arial Black" panose="020B0A04020102020204" pitchFamily="34" charset="0"/>
              </a:rPr>
              <a:t>Raises country’s profile</a:t>
            </a:r>
          </a:p>
          <a:p>
            <a:pPr marL="0" indent="0">
              <a:lnSpc>
                <a:spcPct val="115000"/>
              </a:lnSpc>
              <a:spcBef>
                <a:spcPct val="25000"/>
              </a:spcBef>
              <a:buNone/>
            </a:pPr>
            <a:r>
              <a:rPr lang="en-GB" dirty="0" smtClean="0">
                <a:solidFill>
                  <a:srgbClr val="002060"/>
                </a:solidFill>
                <a:latin typeface="Verdana" pitchFamily="-80" charset="0"/>
              </a:rPr>
              <a:t>MNCs plan their moves carefully. This is known worldwide and the movement into a particular country is a statement about its pro-business environment and political stability.</a:t>
            </a:r>
          </a:p>
          <a:p>
            <a:pPr marL="0" indent="0">
              <a:lnSpc>
                <a:spcPct val="115000"/>
              </a:lnSpc>
              <a:spcBef>
                <a:spcPct val="25000"/>
              </a:spcBef>
              <a:buNone/>
            </a:pPr>
            <a:r>
              <a:rPr lang="en-GB" sz="3800" dirty="0">
                <a:latin typeface="Arial Black" panose="020B0A04020102020204" pitchFamily="34" charset="0"/>
              </a:rPr>
              <a:t>Improves balance of payments</a:t>
            </a:r>
          </a:p>
          <a:p>
            <a:pPr marL="0" indent="0">
              <a:lnSpc>
                <a:spcPct val="115000"/>
              </a:lnSpc>
              <a:spcBef>
                <a:spcPct val="25000"/>
              </a:spcBef>
              <a:buNone/>
            </a:pPr>
            <a:r>
              <a:rPr lang="en-GB" dirty="0" smtClean="0">
                <a:solidFill>
                  <a:srgbClr val="002060"/>
                </a:solidFill>
                <a:latin typeface="Verdana" pitchFamily="-80" charset="0"/>
              </a:rPr>
              <a:t>Many goods made by MNCs are exported to other nearby countries. This increases amount of money earned by the country.</a:t>
            </a:r>
            <a:endParaRPr lang="en-GB" dirty="0" smtClean="0">
              <a:solidFill>
                <a:srgbClr val="000099"/>
              </a:solidFill>
              <a:latin typeface="Verdana" pitchFamily="-80" charset="0"/>
            </a:endParaRPr>
          </a:p>
          <a:p>
            <a:pPr marL="0" indent="0">
              <a:lnSpc>
                <a:spcPct val="115000"/>
              </a:lnSpc>
              <a:spcBef>
                <a:spcPct val="25000"/>
              </a:spcBef>
              <a:buNone/>
            </a:pPr>
            <a:r>
              <a:rPr lang="en-GB" sz="3800" dirty="0">
                <a:latin typeface="Arial Black" panose="020B0A04020102020204" pitchFamily="34" charset="0"/>
              </a:rPr>
              <a:t>Improves infrastructure</a:t>
            </a:r>
          </a:p>
          <a:p>
            <a:pPr marL="0" indent="0">
              <a:lnSpc>
                <a:spcPct val="115000"/>
              </a:lnSpc>
              <a:spcBef>
                <a:spcPct val="25000"/>
              </a:spcBef>
              <a:buNone/>
            </a:pPr>
            <a:r>
              <a:rPr lang="en-GB" dirty="0" smtClean="0">
                <a:solidFill>
                  <a:srgbClr val="002060"/>
                </a:solidFill>
                <a:latin typeface="Verdana" pitchFamily="-80" charset="0"/>
              </a:rPr>
              <a:t>MNCs often improve communication links within a country, e.g. road, rail and port facilities are updated and expanded. This benefits the country.</a:t>
            </a:r>
          </a:p>
          <a:p>
            <a:endParaRPr lang="en-GB" dirty="0"/>
          </a:p>
        </p:txBody>
      </p:sp>
      <p:pic>
        <p:nvPicPr>
          <p:cNvPr id="47106" name="Picture 2" descr="http://mediaindiagroup.files.wordpress.com/2011/11/urbanization5.png"/>
          <p:cNvPicPr>
            <a:picLocks noChangeAspect="1" noChangeArrowheads="1"/>
          </p:cNvPicPr>
          <p:nvPr/>
        </p:nvPicPr>
        <p:blipFill>
          <a:blip r:embed="rId2" cstate="print"/>
          <a:srcRect/>
          <a:stretch>
            <a:fillRect/>
          </a:stretch>
        </p:blipFill>
        <p:spPr bwMode="auto">
          <a:xfrm>
            <a:off x="7922084" y="4292203"/>
            <a:ext cx="3735375" cy="2266766"/>
          </a:xfrm>
          <a:prstGeom prst="rect">
            <a:avLst/>
          </a:prstGeom>
          <a:noFill/>
        </p:spPr>
      </p:pic>
      <p:pic>
        <p:nvPicPr>
          <p:cNvPr id="47108" name="Picture 4" descr="http://si.wsj.net/public/resources/images/OB-JU087_1china_G_20100901132058.jpg"/>
          <p:cNvPicPr>
            <a:picLocks noChangeAspect="1" noChangeArrowheads="1"/>
          </p:cNvPicPr>
          <p:nvPr/>
        </p:nvPicPr>
        <p:blipFill>
          <a:blip r:embed="rId3"/>
          <a:srcRect/>
          <a:stretch>
            <a:fillRect/>
          </a:stretch>
        </p:blipFill>
        <p:spPr bwMode="auto">
          <a:xfrm>
            <a:off x="7922084" y="1571612"/>
            <a:ext cx="3714744" cy="2478736"/>
          </a:xfrm>
          <a:prstGeom prst="rect">
            <a:avLst/>
          </a:prstGeom>
          <a:noFill/>
        </p:spPr>
      </p:pic>
    </p:spTree>
    <p:extLst>
      <p:ext uri="{BB962C8B-B14F-4D97-AF65-F5344CB8AC3E}">
        <p14:creationId xmlns:p14="http://schemas.microsoft.com/office/powerpoint/2010/main" val="1533913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21428" y="0"/>
            <a:ext cx="6749143" cy="1045029"/>
          </a:xfrm>
        </p:spPr>
        <p:txBody>
          <a:bodyPr/>
          <a:lstStyle/>
          <a:p>
            <a:pPr algn="ctr"/>
            <a:r>
              <a:rPr lang="en-GB" dirty="0" smtClean="0"/>
              <a:t>Negative effects of MNCs</a:t>
            </a:r>
            <a:endParaRPr lang="en-GB"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304415" y="962607"/>
            <a:ext cx="9583170" cy="5706337"/>
          </a:xfrm>
          <a:prstGeom prst="rect">
            <a:avLst/>
          </a:prstGeom>
        </p:spPr>
      </p:pic>
    </p:spTree>
    <p:extLst>
      <p:ext uri="{BB962C8B-B14F-4D97-AF65-F5344CB8AC3E}">
        <p14:creationId xmlns:p14="http://schemas.microsoft.com/office/powerpoint/2010/main" val="236151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6986" y="0"/>
            <a:ext cx="5998029" cy="1325563"/>
          </a:xfrm>
        </p:spPr>
        <p:txBody>
          <a:bodyPr/>
          <a:lstStyle/>
          <a:p>
            <a:r>
              <a:rPr lang="en-GB" dirty="0" smtClean="0"/>
              <a:t>Negative effects of MNCs</a:t>
            </a:r>
            <a:endParaRPr lang="en-GB"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526166" y="981759"/>
            <a:ext cx="7597549" cy="5700029"/>
          </a:xfrm>
          <a:prstGeom prst="rect">
            <a:avLst/>
          </a:prstGeom>
        </p:spPr>
      </p:pic>
    </p:spTree>
    <p:extLst>
      <p:ext uri="{BB962C8B-B14F-4D97-AF65-F5344CB8AC3E}">
        <p14:creationId xmlns:p14="http://schemas.microsoft.com/office/powerpoint/2010/main" val="1479698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65"/>
            <a:ext cx="11821886" cy="1325563"/>
          </a:xfrm>
          <a:solidFill>
            <a:srgbClr val="C00000"/>
          </a:solidFill>
        </p:spPr>
        <p:txBody>
          <a:bodyPr>
            <a:normAutofit/>
          </a:bodyPr>
          <a:lstStyle/>
          <a:p>
            <a:r>
              <a:rPr lang="en-GB" b="1" dirty="0" smtClean="0">
                <a:solidFill>
                  <a:schemeClr val="bg1"/>
                </a:solidFill>
              </a:rPr>
              <a:t>Negative impacts 1</a:t>
            </a:r>
            <a:r>
              <a:rPr lang="en-US" sz="3600" b="1" dirty="0"/>
              <a:t/>
            </a:r>
            <a:br>
              <a:rPr lang="en-US" sz="3600" b="1" dirty="0"/>
            </a:br>
            <a:endParaRPr lang="en-GB" dirty="0"/>
          </a:p>
        </p:txBody>
      </p:sp>
      <p:sp>
        <p:nvSpPr>
          <p:cNvPr id="3" name="Content Placeholder 2"/>
          <p:cNvSpPr>
            <a:spLocks noGrp="1"/>
          </p:cNvSpPr>
          <p:nvPr>
            <p:ph idx="1"/>
          </p:nvPr>
        </p:nvSpPr>
        <p:spPr>
          <a:xfrm>
            <a:off x="119743" y="1480456"/>
            <a:ext cx="7903028" cy="5020377"/>
          </a:xfrm>
        </p:spPr>
        <p:style>
          <a:lnRef idx="2">
            <a:schemeClr val="accent5"/>
          </a:lnRef>
          <a:fillRef idx="1">
            <a:schemeClr val="lt1"/>
          </a:fillRef>
          <a:effectRef idx="0">
            <a:schemeClr val="accent5"/>
          </a:effectRef>
          <a:fontRef idx="minor">
            <a:schemeClr val="dk1"/>
          </a:fontRef>
        </p:style>
        <p:txBody>
          <a:bodyPr>
            <a:normAutofit lnSpcReduction="10000"/>
          </a:bodyPr>
          <a:lstStyle/>
          <a:p>
            <a:pPr>
              <a:lnSpc>
                <a:spcPct val="115000"/>
              </a:lnSpc>
              <a:spcBef>
                <a:spcPct val="25000"/>
              </a:spcBef>
              <a:buFont typeface="Arial" charset="0"/>
              <a:buChar char="•"/>
            </a:pPr>
            <a:r>
              <a:rPr lang="en-GB" sz="2600" b="1" dirty="0" smtClean="0">
                <a:solidFill>
                  <a:schemeClr val="tx1"/>
                </a:solidFill>
                <a:latin typeface="Arial Black" panose="020B0A04020102020204" pitchFamily="34" charset="0"/>
              </a:rPr>
              <a:t>Profit leakage</a:t>
            </a:r>
            <a:r>
              <a:rPr lang="en-GB" b="1" dirty="0" smtClean="0">
                <a:solidFill>
                  <a:schemeClr val="tx1"/>
                </a:solidFill>
              </a:rPr>
              <a:t>; </a:t>
            </a:r>
            <a:r>
              <a:rPr lang="en-GB" dirty="0" smtClean="0">
                <a:solidFill>
                  <a:schemeClr val="tx1"/>
                </a:solidFill>
              </a:rPr>
              <a:t>Profits from factories or hotels run by the MNC go to the country in which the head office of the company is found.</a:t>
            </a:r>
          </a:p>
          <a:p>
            <a:pPr>
              <a:lnSpc>
                <a:spcPct val="115000"/>
              </a:lnSpc>
              <a:spcBef>
                <a:spcPct val="25000"/>
              </a:spcBef>
              <a:buFont typeface="Arial" charset="0"/>
              <a:buChar char="•"/>
            </a:pPr>
            <a:r>
              <a:rPr lang="en-GB" sz="2600" b="1" dirty="0">
                <a:solidFill>
                  <a:schemeClr val="tx1"/>
                </a:solidFill>
                <a:latin typeface="Arial Black" panose="020B0A04020102020204" pitchFamily="34" charset="0"/>
              </a:rPr>
              <a:t>Low</a:t>
            </a:r>
            <a:r>
              <a:rPr lang="en-GB" sz="3100" b="1" dirty="0">
                <a:solidFill>
                  <a:schemeClr val="tx1"/>
                </a:solidFill>
              </a:rPr>
              <a:t> </a:t>
            </a:r>
            <a:r>
              <a:rPr lang="en-GB" sz="2600" b="1" dirty="0">
                <a:solidFill>
                  <a:schemeClr val="tx1"/>
                </a:solidFill>
                <a:latin typeface="Arial Black" panose="020B0A04020102020204" pitchFamily="34" charset="0"/>
              </a:rPr>
              <a:t>paid</a:t>
            </a:r>
            <a:r>
              <a:rPr lang="en-GB" sz="3100" b="1" dirty="0">
                <a:solidFill>
                  <a:schemeClr val="tx1"/>
                </a:solidFill>
              </a:rPr>
              <a:t> </a:t>
            </a:r>
            <a:r>
              <a:rPr lang="en-GB" sz="2600" b="1" dirty="0">
                <a:solidFill>
                  <a:schemeClr val="tx1"/>
                </a:solidFill>
                <a:latin typeface="Arial Black" panose="020B0A04020102020204" pitchFamily="34" charset="0"/>
              </a:rPr>
              <a:t>jobs</a:t>
            </a:r>
            <a:r>
              <a:rPr lang="en-GB" sz="3100" b="1" dirty="0">
                <a:solidFill>
                  <a:schemeClr val="tx1"/>
                </a:solidFill>
              </a:rPr>
              <a:t>; </a:t>
            </a:r>
            <a:r>
              <a:rPr lang="en-GB" dirty="0" smtClean="0">
                <a:solidFill>
                  <a:schemeClr val="tx1"/>
                </a:solidFill>
              </a:rPr>
              <a:t>Mainly low paid jobs are provided for local people. Higher paid managerial jobs go to workers brought in from the head office country.</a:t>
            </a:r>
          </a:p>
          <a:p>
            <a:pPr>
              <a:lnSpc>
                <a:spcPct val="115000"/>
              </a:lnSpc>
              <a:spcBef>
                <a:spcPct val="25000"/>
              </a:spcBef>
              <a:buFont typeface="Arial" charset="0"/>
              <a:buChar char="•"/>
            </a:pPr>
            <a:r>
              <a:rPr lang="en-GB" sz="2600" b="1" dirty="0">
                <a:solidFill>
                  <a:schemeClr val="tx1"/>
                </a:solidFill>
                <a:latin typeface="Arial Black" panose="020B0A04020102020204" pitchFamily="34" charset="0"/>
              </a:rPr>
              <a:t>Pull</a:t>
            </a:r>
            <a:r>
              <a:rPr lang="en-GB" sz="3100" b="1" dirty="0">
                <a:solidFill>
                  <a:schemeClr val="tx1"/>
                </a:solidFill>
              </a:rPr>
              <a:t> </a:t>
            </a:r>
            <a:r>
              <a:rPr lang="en-GB" sz="2600" b="1" dirty="0">
                <a:solidFill>
                  <a:schemeClr val="tx1"/>
                </a:solidFill>
                <a:latin typeface="Arial Black" panose="020B0A04020102020204" pitchFamily="34" charset="0"/>
              </a:rPr>
              <a:t>out</a:t>
            </a:r>
            <a:r>
              <a:rPr lang="en-GB" sz="3100" b="1" dirty="0">
                <a:solidFill>
                  <a:schemeClr val="tx1"/>
                </a:solidFill>
              </a:rPr>
              <a:t> </a:t>
            </a:r>
            <a:r>
              <a:rPr lang="en-GB" sz="2600" b="1" dirty="0">
                <a:solidFill>
                  <a:schemeClr val="tx1"/>
                </a:solidFill>
                <a:latin typeface="Arial Black" panose="020B0A04020102020204" pitchFamily="34" charset="0"/>
              </a:rPr>
              <a:t>quickly</a:t>
            </a:r>
            <a:r>
              <a:rPr lang="en-GB" sz="3100" b="1" dirty="0">
                <a:solidFill>
                  <a:schemeClr val="tx1"/>
                </a:solidFill>
              </a:rPr>
              <a:t>; </a:t>
            </a:r>
            <a:r>
              <a:rPr lang="en-GB" dirty="0" smtClean="0">
                <a:solidFill>
                  <a:schemeClr val="tx1"/>
                </a:solidFill>
              </a:rPr>
              <a:t>In times of recession/low sales, jobs of workers in the head office country are protected for longer than in other factories.</a:t>
            </a:r>
          </a:p>
          <a:p>
            <a:endParaRPr lang="en-GB" dirty="0"/>
          </a:p>
        </p:txBody>
      </p:sp>
      <p:pic>
        <p:nvPicPr>
          <p:cNvPr id="3074" name="Picture 2" descr="http://s2.hubimg.com/u/2942859_f260.jpg"/>
          <p:cNvPicPr>
            <a:picLocks noChangeAspect="1" noChangeArrowheads="1"/>
          </p:cNvPicPr>
          <p:nvPr/>
        </p:nvPicPr>
        <p:blipFill>
          <a:blip r:embed="rId2"/>
          <a:srcRect/>
          <a:stretch>
            <a:fillRect/>
          </a:stretch>
        </p:blipFill>
        <p:spPr bwMode="auto">
          <a:xfrm>
            <a:off x="8304938" y="1305698"/>
            <a:ext cx="3516948" cy="2286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6" name="Picture 4" descr="http://www.nnirr.org/~nnirrorg/drupal/sites/default/files/images/indian_garment_worker.jpg"/>
          <p:cNvPicPr>
            <a:picLocks noChangeAspect="1" noChangeArrowheads="1"/>
          </p:cNvPicPr>
          <p:nvPr/>
        </p:nvPicPr>
        <p:blipFill>
          <a:blip r:embed="rId3"/>
          <a:srcRect/>
          <a:stretch>
            <a:fillRect/>
          </a:stretch>
        </p:blipFill>
        <p:spPr bwMode="auto">
          <a:xfrm>
            <a:off x="8304938" y="3821079"/>
            <a:ext cx="3500430" cy="26797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40104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34" y="0"/>
            <a:ext cx="8229600" cy="1143000"/>
          </a:xfrm>
        </p:spPr>
        <p:txBody>
          <a:bodyPr>
            <a:normAutofit/>
          </a:bodyPr>
          <a:lstStyle/>
          <a:p>
            <a:r>
              <a:rPr lang="en-GB" sz="4000" b="1" dirty="0">
                <a:ea typeface="Verdana" pitchFamily="34" charset="0"/>
                <a:cs typeface="Verdana" pitchFamily="34" charset="0"/>
              </a:rPr>
              <a:t>Negative impacts continued</a:t>
            </a:r>
          </a:p>
        </p:txBody>
      </p:sp>
      <p:sp>
        <p:nvSpPr>
          <p:cNvPr id="3" name="Content Placeholder 2"/>
          <p:cNvSpPr>
            <a:spLocks noGrp="1"/>
          </p:cNvSpPr>
          <p:nvPr>
            <p:ph idx="1"/>
          </p:nvPr>
        </p:nvSpPr>
        <p:spPr>
          <a:xfrm>
            <a:off x="0" y="1325563"/>
            <a:ext cx="7750629" cy="5429288"/>
          </a:xfrm>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pPr>
              <a:lnSpc>
                <a:spcPct val="115000"/>
              </a:lnSpc>
              <a:spcBef>
                <a:spcPct val="25000"/>
              </a:spcBef>
              <a:buFont typeface="Arial" charset="0"/>
              <a:buChar char="•"/>
            </a:pPr>
            <a:r>
              <a:rPr lang="en-GB" b="1" dirty="0" smtClean="0">
                <a:solidFill>
                  <a:schemeClr val="tx1"/>
                </a:solidFill>
                <a:latin typeface="Arial Black" panose="020B0A04020102020204" pitchFamily="34" charset="0"/>
              </a:rPr>
              <a:t>Poor safety record</a:t>
            </a:r>
            <a:r>
              <a:rPr lang="en-GB" dirty="0" smtClean="0">
                <a:solidFill>
                  <a:schemeClr val="tx1"/>
                </a:solidFill>
              </a:rPr>
              <a:t>; Poorer countries often have poorer safety standards, and governments are willing to turn a blind eye to breaking the standards that exist.</a:t>
            </a:r>
          </a:p>
          <a:p>
            <a:pPr>
              <a:lnSpc>
                <a:spcPct val="115000"/>
              </a:lnSpc>
              <a:spcBef>
                <a:spcPct val="25000"/>
              </a:spcBef>
              <a:buFont typeface="Arial" charset="0"/>
              <a:buChar char="•"/>
            </a:pPr>
            <a:r>
              <a:rPr lang="en-GB" b="1" dirty="0" smtClean="0">
                <a:solidFill>
                  <a:schemeClr val="tx1"/>
                </a:solidFill>
                <a:latin typeface="Arial Black" panose="020B0A04020102020204" pitchFamily="34" charset="0"/>
              </a:rPr>
              <a:t>Increases urbanisation</a:t>
            </a:r>
            <a:r>
              <a:rPr lang="en-GB" dirty="0" smtClean="0">
                <a:solidFill>
                  <a:schemeClr val="tx1"/>
                </a:solidFill>
              </a:rPr>
              <a:t>; Most jobs created by MNCs are usually found in or close to urban areas. Hope of securing these jobs attracts more people from rural areas to cities.</a:t>
            </a:r>
          </a:p>
          <a:p>
            <a:pPr>
              <a:lnSpc>
                <a:spcPct val="115000"/>
              </a:lnSpc>
              <a:spcBef>
                <a:spcPct val="25000"/>
              </a:spcBef>
              <a:buFont typeface="Arial" charset="0"/>
              <a:buChar char="•"/>
            </a:pPr>
            <a:r>
              <a:rPr lang="en-GB" b="1" dirty="0" smtClean="0">
                <a:solidFill>
                  <a:schemeClr val="tx1"/>
                </a:solidFill>
                <a:latin typeface="Arial Black" panose="020B0A04020102020204" pitchFamily="34" charset="0"/>
              </a:rPr>
              <a:t>Widens poverty gap</a:t>
            </a:r>
            <a:r>
              <a:rPr lang="en-GB" dirty="0" smtClean="0">
                <a:solidFill>
                  <a:schemeClr val="tx1"/>
                </a:solidFill>
              </a:rPr>
              <a:t>; Although wages are low in factories, they are higher than elsewhere. This increases the cost of living for all, as prices of goods rise.</a:t>
            </a:r>
            <a:endParaRPr lang="en-GB" b="1" dirty="0" smtClean="0">
              <a:solidFill>
                <a:schemeClr val="tx1"/>
              </a:solidFill>
            </a:endParaRPr>
          </a:p>
        </p:txBody>
      </p:sp>
      <p:pic>
        <p:nvPicPr>
          <p:cNvPr id="44034" name="Picture 2" descr="http://im.ft-static.com/content/images/73724008-95c8-11e0-8f82-00144feab49a.img"/>
          <p:cNvPicPr>
            <a:picLocks noChangeAspect="1" noChangeArrowheads="1"/>
          </p:cNvPicPr>
          <p:nvPr/>
        </p:nvPicPr>
        <p:blipFill>
          <a:blip r:embed="rId2"/>
          <a:srcRect/>
          <a:stretch>
            <a:fillRect/>
          </a:stretch>
        </p:blipFill>
        <p:spPr bwMode="auto">
          <a:xfrm>
            <a:off x="7925456" y="1396995"/>
            <a:ext cx="3769921" cy="2286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036" name="Picture 4" descr="http://www.southasia.ox.ac.uk/sites/sias/files/images/event/Jeevika%20event%20pic%201.jpg"/>
          <p:cNvPicPr>
            <a:picLocks noChangeAspect="1" noChangeArrowheads="1"/>
          </p:cNvPicPr>
          <p:nvPr/>
        </p:nvPicPr>
        <p:blipFill>
          <a:blip r:embed="rId3"/>
          <a:srcRect/>
          <a:stretch>
            <a:fillRect/>
          </a:stretch>
        </p:blipFill>
        <p:spPr bwMode="auto">
          <a:xfrm>
            <a:off x="7943109" y="3841776"/>
            <a:ext cx="3734617" cy="28019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p:cNvSpPr txBox="1">
            <a:spLocks/>
          </p:cNvSpPr>
          <p:nvPr/>
        </p:nvSpPr>
        <p:spPr>
          <a:xfrm>
            <a:off x="0" y="-23798"/>
            <a:ext cx="11677726" cy="1325563"/>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1"/>
                </a:solidFill>
              </a:rPr>
              <a:t>Negative impacts 2</a:t>
            </a:r>
            <a:r>
              <a:rPr lang="en-US" sz="3600" b="1" dirty="0" smtClean="0"/>
              <a:t/>
            </a:r>
            <a:br>
              <a:rPr lang="en-US" sz="3600" b="1" dirty="0" smtClean="0"/>
            </a:br>
            <a:endParaRPr lang="en-GB" dirty="0"/>
          </a:p>
        </p:txBody>
      </p:sp>
    </p:spTree>
    <p:extLst>
      <p:ext uri="{BB962C8B-B14F-4D97-AF65-F5344CB8AC3E}">
        <p14:creationId xmlns:p14="http://schemas.microsoft.com/office/powerpoint/2010/main" val="3766291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Impact on the local community / environment</a:t>
            </a:r>
            <a:endParaRPr lang="en-GB" dirty="0"/>
          </a:p>
        </p:txBody>
      </p:sp>
      <p:sp>
        <p:nvSpPr>
          <p:cNvPr id="5" name="Content Placeholder 4"/>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en-GB" dirty="0"/>
              <a:t>The Unocal Corporation, which recently became a subsidiary of Chevron, is an oil and gas company based in California with operations around the world. </a:t>
            </a:r>
            <a:endParaRPr lang="en-GB" dirty="0" smtClean="0"/>
          </a:p>
          <a:p>
            <a:r>
              <a:rPr lang="en-GB" dirty="0" smtClean="0"/>
              <a:t>In </a:t>
            </a:r>
            <a:r>
              <a:rPr lang="en-GB" dirty="0"/>
              <a:t>December 2004, the company settled a lawsuit filed by 15 Burmese villagers, in which the villagers alleged Unocal's complicity in a range of human rights violations in Burma, including execution, torture, forced labour and forced migration.</a:t>
            </a:r>
          </a:p>
          <a:p>
            <a:endParaRPr lang="en-GB"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0641" y="1825624"/>
            <a:ext cx="4876943" cy="33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2681" y="5181599"/>
            <a:ext cx="1472861" cy="149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6583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Impact on the local community / environment</a:t>
            </a:r>
            <a:endParaRPr lang="en-GB" dirty="0"/>
          </a:p>
        </p:txBody>
      </p:sp>
      <p:sp>
        <p:nvSpPr>
          <p:cNvPr id="5" name="Content Placeholder 4"/>
          <p:cNvSpPr>
            <a:spLocks noGrp="1"/>
          </p:cNvSpPr>
          <p:nvPr>
            <p:ph sz="half" idx="1"/>
          </p:nvPr>
        </p:nvSpPr>
        <p:spPr>
          <a:xfrm>
            <a:off x="424070" y="1825625"/>
            <a:ext cx="6427304" cy="4714734"/>
          </a:xfrm>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r>
              <a:rPr lang="en-GB" dirty="0" smtClean="0"/>
              <a:t>In India, </a:t>
            </a:r>
            <a:r>
              <a:rPr lang="en-GB" dirty="0"/>
              <a:t>Coca-Cola extracted 1.5 million litres of deep well water, which they bottled and sold under the names Dasani and </a:t>
            </a:r>
            <a:r>
              <a:rPr lang="en-GB" dirty="0" err="1"/>
              <a:t>BonAqua</a:t>
            </a:r>
            <a:r>
              <a:rPr lang="en-GB" dirty="0"/>
              <a:t>. </a:t>
            </a:r>
            <a:endParaRPr lang="en-GB" dirty="0" smtClean="0"/>
          </a:p>
          <a:p>
            <a:r>
              <a:rPr lang="en-GB" dirty="0" smtClean="0"/>
              <a:t>The </a:t>
            </a:r>
            <a:r>
              <a:rPr lang="en-GB" dirty="0"/>
              <a:t>groundwater was severely depleted, affecting thousands of communities with water shortages and destroying agricultural activity. </a:t>
            </a:r>
            <a:endParaRPr lang="en-GB" dirty="0" smtClean="0"/>
          </a:p>
          <a:p>
            <a:r>
              <a:rPr lang="en-GB" dirty="0" smtClean="0"/>
              <a:t>As </a:t>
            </a:r>
            <a:r>
              <a:rPr lang="en-GB" dirty="0"/>
              <a:t>a result, the remaining water became contaminated with high chloride and bacteria levels, leading to scabs, eye problems, and stomach aches in the local population.</a:t>
            </a:r>
          </a:p>
          <a:p>
            <a:endParaRPr lang="en-GB" dirty="0"/>
          </a:p>
        </p:txBody>
      </p:sp>
      <p:pic>
        <p:nvPicPr>
          <p:cNvPr id="2" name="Picture 1">
            <a:hlinkClick r:id="rId2"/>
          </p:cNvPr>
          <p:cNvPicPr>
            <a:picLocks noChangeAspect="1"/>
          </p:cNvPicPr>
          <p:nvPr/>
        </p:nvPicPr>
        <p:blipFill>
          <a:blip r:embed="rId3"/>
          <a:stretch>
            <a:fillRect/>
          </a:stretch>
        </p:blipFill>
        <p:spPr>
          <a:xfrm>
            <a:off x="7103164" y="2068285"/>
            <a:ext cx="4250635" cy="3133725"/>
          </a:xfrm>
          <a:prstGeom prst="rect">
            <a:avLst/>
          </a:prstGeom>
        </p:spPr>
      </p:pic>
      <p:sp>
        <p:nvSpPr>
          <p:cNvPr id="3" name="TextBox 2"/>
          <p:cNvSpPr txBox="1"/>
          <p:nvPr/>
        </p:nvSpPr>
        <p:spPr>
          <a:xfrm>
            <a:off x="7010400" y="5617029"/>
            <a:ext cx="4256314" cy="923330"/>
          </a:xfrm>
          <a:prstGeom prst="rect">
            <a:avLst/>
          </a:prstGeom>
          <a:noFill/>
        </p:spPr>
        <p:txBody>
          <a:bodyPr wrap="square" rtlCol="0">
            <a:spAutoFit/>
          </a:bodyPr>
          <a:lstStyle/>
          <a:p>
            <a:r>
              <a:rPr lang="en-GB" dirty="0" smtClean="0">
                <a:latin typeface="Arial Black" panose="020B0A04020102020204" pitchFamily="34" charset="0"/>
              </a:rPr>
              <a:t>There is a website dedicated to this called Killer Coke – click the graphic above</a:t>
            </a:r>
            <a:endParaRPr lang="en-GB" dirty="0">
              <a:latin typeface="Arial Black" panose="020B0A04020102020204" pitchFamily="34" charset="0"/>
            </a:endParaRPr>
          </a:p>
        </p:txBody>
      </p:sp>
    </p:spTree>
    <p:extLst>
      <p:ext uri="{BB962C8B-B14F-4D97-AF65-F5344CB8AC3E}">
        <p14:creationId xmlns:p14="http://schemas.microsoft.com/office/powerpoint/2010/main" val="116697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Impact on the local community / environment</a:t>
            </a:r>
            <a:endParaRPr lang="en-GB" dirty="0"/>
          </a:p>
        </p:txBody>
      </p:sp>
      <p:sp>
        <p:nvSpPr>
          <p:cNvPr id="5" name="Content Placeholder 4"/>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a:bodyPr>
          <a:lstStyle/>
          <a:p>
            <a:pPr marL="0" indent="0">
              <a:buNone/>
            </a:pPr>
            <a:r>
              <a:rPr lang="en-GB" dirty="0"/>
              <a:t>For years, the Caterpillar Company has provided Israel with the bulldozers used to destroy Palestinian homes. </a:t>
            </a:r>
            <a:endParaRPr lang="en-GB" dirty="0" smtClean="0"/>
          </a:p>
          <a:p>
            <a:pPr marL="0" indent="0">
              <a:buNone/>
            </a:pPr>
            <a:r>
              <a:rPr lang="en-GB" dirty="0" smtClean="0"/>
              <a:t>Despite </a:t>
            </a:r>
            <a:r>
              <a:rPr lang="en-GB" dirty="0"/>
              <a:t>worldwide condemnation, Caterpillar has refused to end its corporate participation house demolition by cutting off sales of specially modified D9 and D10 bulldozers to the Israeli military.</a:t>
            </a:r>
          </a:p>
          <a:p>
            <a:endParaRPr lang="en-GB" dirty="0"/>
          </a:p>
        </p:txBody>
      </p:sp>
      <p:pic>
        <p:nvPicPr>
          <p:cNvPr id="6" name="Picture 5"/>
          <p:cNvPicPr>
            <a:picLocks noChangeAspect="1"/>
          </p:cNvPicPr>
          <p:nvPr/>
        </p:nvPicPr>
        <p:blipFill>
          <a:blip r:embed="rId2"/>
          <a:stretch>
            <a:fillRect/>
          </a:stretch>
        </p:blipFill>
        <p:spPr>
          <a:xfrm>
            <a:off x="6411127" y="2343831"/>
            <a:ext cx="5089309" cy="3327626"/>
          </a:xfrm>
          <a:prstGeom prst="rect">
            <a:avLst/>
          </a:prstGeom>
        </p:spPr>
      </p:pic>
      <p:pic>
        <p:nvPicPr>
          <p:cNvPr id="2" name="Picture 1"/>
          <p:cNvPicPr>
            <a:picLocks noChangeAspect="1"/>
          </p:cNvPicPr>
          <p:nvPr/>
        </p:nvPicPr>
        <p:blipFill>
          <a:blip r:embed="rId3"/>
          <a:stretch>
            <a:fillRect/>
          </a:stretch>
        </p:blipFill>
        <p:spPr>
          <a:xfrm>
            <a:off x="9095547" y="44450"/>
            <a:ext cx="2617675" cy="1966912"/>
          </a:xfrm>
          <a:prstGeom prst="rect">
            <a:avLst/>
          </a:prstGeom>
        </p:spPr>
      </p:pic>
    </p:spTree>
    <p:extLst>
      <p:ext uri="{BB962C8B-B14F-4D97-AF65-F5344CB8AC3E}">
        <p14:creationId xmlns:p14="http://schemas.microsoft.com/office/powerpoint/2010/main" val="1354404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Impact on the local community / environment</a:t>
            </a:r>
            <a:endParaRPr lang="en-GB" dirty="0"/>
          </a:p>
        </p:txBody>
      </p:sp>
      <p:sp>
        <p:nvSpPr>
          <p:cNvPr id="5" name="Content Placeholder 4"/>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lnSpcReduction="10000"/>
          </a:bodyPr>
          <a:lstStyle/>
          <a:p>
            <a:r>
              <a:rPr lang="en-GB" dirty="0"/>
              <a:t>Dow Chemical's impact is felt globally </a:t>
            </a:r>
            <a:r>
              <a:rPr lang="en-GB" dirty="0" smtClean="0"/>
              <a:t>because it </a:t>
            </a:r>
            <a:r>
              <a:rPr lang="en-GB" dirty="0"/>
              <a:t>has been producing chlorinated chemicals and burning and burying its waste including chemicals that make up Agent Orange. </a:t>
            </a:r>
            <a:endParaRPr lang="en-GB" dirty="0" smtClean="0"/>
          </a:p>
          <a:p>
            <a:r>
              <a:rPr lang="en-GB" dirty="0" smtClean="0"/>
              <a:t>In </a:t>
            </a:r>
            <a:r>
              <a:rPr lang="en-GB" dirty="0"/>
              <a:t>New Plymouth, 500,000 gallons of Agent Orange were produced and thousands of tons of dioxin-laced waste was dumped in agricultural fields.</a:t>
            </a:r>
          </a:p>
          <a:p>
            <a:endParaRPr lang="en-GB"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061587"/>
            <a:ext cx="5321753" cy="3423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8356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Worksheet</a:t>
            </a:r>
            <a:endParaRPr lang="en-GB" dirty="0"/>
          </a:p>
        </p:txBody>
      </p:sp>
      <p:pic>
        <p:nvPicPr>
          <p:cNvPr id="4" name="Content Placeholder 3"/>
          <p:cNvPicPr>
            <a:picLocks noGrp="1" noChangeAspect="1"/>
          </p:cNvPicPr>
          <p:nvPr>
            <p:ph idx="1"/>
          </p:nvPr>
        </p:nvPicPr>
        <p:blipFill>
          <a:blip r:embed="rId2"/>
          <a:stretch>
            <a:fillRect/>
          </a:stretch>
        </p:blipFill>
        <p:spPr>
          <a:xfrm>
            <a:off x="838200" y="2247760"/>
            <a:ext cx="10515600" cy="3507067"/>
          </a:xfrm>
          <a:prstGeom prst="rect">
            <a:avLst/>
          </a:prstGeom>
        </p:spPr>
      </p:pic>
    </p:spTree>
    <p:extLst>
      <p:ext uri="{BB962C8B-B14F-4D97-AF65-F5344CB8AC3E}">
        <p14:creationId xmlns:p14="http://schemas.microsoft.com/office/powerpoint/2010/main" val="129965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lnSpcReduction="10000"/>
          </a:bodyPr>
          <a:lstStyle/>
          <a:p>
            <a:r>
              <a:rPr lang="en-GB" sz="5400" b="1" dirty="0" smtClean="0">
                <a:solidFill>
                  <a:srgbClr val="0070C0"/>
                </a:solidFill>
              </a:rPr>
              <a:t>Impact of MNCs on national economy</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975434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MNCs and FDI flows</a:t>
            </a:r>
            <a:endParaRPr lang="en-GB" dirty="0"/>
          </a:p>
        </p:txBody>
      </p:sp>
      <p:sp>
        <p:nvSpPr>
          <p:cNvPr id="5" name="Content Placeholder 4"/>
          <p:cNvSpPr>
            <a:spLocks noGrp="1"/>
          </p:cNvSpPr>
          <p:nvPr>
            <p:ph sz="half" idx="1"/>
          </p:nvPr>
        </p:nvSpPr>
        <p:spPr>
          <a:xfrm>
            <a:off x="838200" y="1828800"/>
            <a:ext cx="5181600" cy="4797287"/>
          </a:xfr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en-GB" dirty="0" smtClean="0"/>
              <a:t>FDI is foreign direct investment</a:t>
            </a:r>
          </a:p>
          <a:p>
            <a:r>
              <a:rPr lang="en-GB" dirty="0" smtClean="0"/>
              <a:t>When </a:t>
            </a:r>
            <a:r>
              <a:rPr lang="en-GB" dirty="0"/>
              <a:t>a multinational invests in a host country, the scale of the investment (given the size of the firms) is likely to be significant. </a:t>
            </a:r>
            <a:endParaRPr lang="en-GB" dirty="0" smtClean="0"/>
          </a:p>
          <a:p>
            <a:r>
              <a:rPr lang="en-GB" dirty="0" smtClean="0"/>
              <a:t>Governments </a:t>
            </a:r>
            <a:r>
              <a:rPr lang="en-GB" dirty="0"/>
              <a:t>will often offer incentives to firms in the form of grants, subsidies and tax breaks to attract investment into their countries. </a:t>
            </a:r>
            <a:endParaRPr lang="en-GB" dirty="0" smtClean="0"/>
          </a:p>
          <a:p>
            <a:r>
              <a:rPr lang="en-GB" dirty="0" smtClean="0"/>
              <a:t>India has had $300billion of FDI to date</a:t>
            </a:r>
          </a:p>
          <a:p>
            <a:pPr marL="0" indent="0">
              <a:buNone/>
            </a:pPr>
            <a:r>
              <a:rPr lang="en-GB" dirty="0"/>
              <a:t/>
            </a:r>
            <a:br>
              <a:rPr lang="en-GB" dirty="0"/>
            </a:br>
            <a:endParaRPr lang="en-GB" dirty="0"/>
          </a:p>
        </p:txBody>
      </p:sp>
      <p:pic>
        <p:nvPicPr>
          <p:cNvPr id="7" name="Content Placeholder 6">
            <a:hlinkClick r:id="rId2"/>
          </p:cNvPr>
          <p:cNvPicPr>
            <a:picLocks noGrp="1" noChangeAspect="1"/>
          </p:cNvPicPr>
          <p:nvPr>
            <p:ph sz="half" idx="2"/>
          </p:nvPr>
        </p:nvPicPr>
        <p:blipFill>
          <a:blip r:embed="rId3"/>
          <a:stretch>
            <a:fillRect/>
          </a:stretch>
        </p:blipFill>
        <p:spPr>
          <a:xfrm>
            <a:off x="6172200" y="2460756"/>
            <a:ext cx="5181600" cy="30810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98854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MNCs and the balance of payments</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en-GB" dirty="0" smtClean="0"/>
              <a:t>Inward </a:t>
            </a:r>
            <a:r>
              <a:rPr lang="en-GB" dirty="0"/>
              <a:t>investment will </a:t>
            </a:r>
            <a:r>
              <a:rPr lang="en-GB" dirty="0" smtClean="0"/>
              <a:t>help </a:t>
            </a:r>
            <a:r>
              <a:rPr lang="en-GB" dirty="0"/>
              <a:t>a country's balance of </a:t>
            </a:r>
            <a:r>
              <a:rPr lang="en-GB" dirty="0" smtClean="0"/>
              <a:t>payments. </a:t>
            </a:r>
          </a:p>
          <a:p>
            <a:r>
              <a:rPr lang="en-GB" dirty="0" smtClean="0"/>
              <a:t>The </a:t>
            </a:r>
            <a:r>
              <a:rPr lang="en-GB" dirty="0"/>
              <a:t>investment </a:t>
            </a:r>
            <a:r>
              <a:rPr lang="en-GB" dirty="0" smtClean="0"/>
              <a:t>will </a:t>
            </a:r>
            <a:r>
              <a:rPr lang="en-GB" dirty="0"/>
              <a:t>be a direct flow of capital into the country and the investment is also likely to result in import substitution and export promotion. </a:t>
            </a:r>
            <a:endParaRPr lang="en-GB" dirty="0" smtClean="0"/>
          </a:p>
          <a:p>
            <a:r>
              <a:rPr lang="en-GB" dirty="0" smtClean="0"/>
              <a:t>Export </a:t>
            </a:r>
            <a:r>
              <a:rPr lang="en-GB" dirty="0"/>
              <a:t>promotion comes due to the multinational using their production facility as a basis for exporting, while import substitution means that products previously imported may now be bought domestically.</a:t>
            </a:r>
          </a:p>
        </p:txBody>
      </p:sp>
      <p:pic>
        <p:nvPicPr>
          <p:cNvPr id="5" name="Content Placeholder 4">
            <a:hlinkClick r:id="rId2"/>
          </p:cNvPr>
          <p:cNvPicPr>
            <a:picLocks noGrp="1" noChangeAspect="1"/>
          </p:cNvPicPr>
          <p:nvPr>
            <p:ph sz="half" idx="2"/>
          </p:nvPr>
        </p:nvPicPr>
        <p:blipFill>
          <a:blip r:embed="rId3"/>
          <a:stretch>
            <a:fillRect/>
          </a:stretch>
        </p:blipFill>
        <p:spPr>
          <a:xfrm>
            <a:off x="6172200" y="2329498"/>
            <a:ext cx="5181600" cy="31694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73419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MNCs and technology and skills transfer</a:t>
            </a:r>
            <a:endParaRPr lang="en-GB" dirty="0"/>
          </a:p>
        </p:txBody>
      </p:sp>
      <p:sp>
        <p:nvSpPr>
          <p:cNvPr id="3" name="Content Placeholder 2"/>
          <p:cNvSpPr>
            <a:spLocks noGrp="1"/>
          </p:cNvSpPr>
          <p:nvPr>
            <p:ph sz="half" idx="1"/>
          </p:nvPr>
        </p:nvSpPr>
        <p:spPr/>
        <p:style>
          <a:lnRef idx="2">
            <a:schemeClr val="accent3"/>
          </a:lnRef>
          <a:fillRef idx="1">
            <a:schemeClr val="lt1"/>
          </a:fillRef>
          <a:effectRef idx="0">
            <a:schemeClr val="accent3"/>
          </a:effectRef>
          <a:fontRef idx="minor">
            <a:schemeClr val="dk1"/>
          </a:fontRef>
        </p:style>
        <p:txBody>
          <a:bodyPr>
            <a:normAutofit fontScale="92500" lnSpcReduction="10000"/>
          </a:bodyPr>
          <a:lstStyle/>
          <a:p>
            <a:r>
              <a:rPr lang="en-GB" dirty="0" smtClean="0"/>
              <a:t>MNCs </a:t>
            </a:r>
            <a:r>
              <a:rPr lang="en-GB" dirty="0"/>
              <a:t>will bring with them technology and production methods that are probably new to the host country and a lot can therefore be learnt from these techniques. </a:t>
            </a:r>
            <a:endParaRPr lang="en-GB" dirty="0" smtClean="0"/>
          </a:p>
          <a:p>
            <a:r>
              <a:rPr lang="en-GB" dirty="0" smtClean="0"/>
              <a:t>Workers </a:t>
            </a:r>
            <a:r>
              <a:rPr lang="en-GB" dirty="0"/>
              <a:t>will be trained to use the new technology and production techniques and domestic firms will see the benefits of the new technology. This process is known as technology transfer.</a:t>
            </a:r>
          </a:p>
        </p:txBody>
      </p:sp>
      <p:pic>
        <p:nvPicPr>
          <p:cNvPr id="5" name="Content Placeholder 4"/>
          <p:cNvPicPr>
            <a:picLocks noGrp="1" noChangeAspect="1"/>
          </p:cNvPicPr>
          <p:nvPr>
            <p:ph sz="half" idx="2"/>
          </p:nvPr>
        </p:nvPicPr>
        <p:blipFill>
          <a:blip r:embed="rId2"/>
          <a:stretch>
            <a:fillRect/>
          </a:stretch>
        </p:blipFill>
        <p:spPr>
          <a:xfrm>
            <a:off x="6172200" y="2516595"/>
            <a:ext cx="5181600" cy="2969398"/>
          </a:xfrm>
          <a:prstGeom prst="rect">
            <a:avLst/>
          </a:prstGeom>
        </p:spPr>
      </p:pic>
    </p:spTree>
    <p:extLst>
      <p:ext uri="{BB962C8B-B14F-4D97-AF65-F5344CB8AC3E}">
        <p14:creationId xmlns:p14="http://schemas.microsoft.com/office/powerpoint/2010/main" val="752486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MNCs and impact on consumers</a:t>
            </a:r>
            <a:endParaRPr lang="en-GB" dirty="0"/>
          </a:p>
        </p:txBody>
      </p:sp>
      <p:sp>
        <p:nvSpPr>
          <p:cNvPr id="3" name="Content Placeholder 2"/>
          <p:cNvSpPr>
            <a:spLocks noGrp="1"/>
          </p:cNvSpPr>
          <p:nvPr>
            <p:ph sz="half" idx="1"/>
          </p:nvPr>
        </p:nvSpPr>
        <p:spPr/>
        <p:style>
          <a:lnRef idx="2">
            <a:schemeClr val="accent1"/>
          </a:lnRef>
          <a:fillRef idx="1">
            <a:schemeClr val="lt1"/>
          </a:fillRef>
          <a:effectRef idx="0">
            <a:schemeClr val="accent1"/>
          </a:effectRef>
          <a:fontRef idx="minor">
            <a:schemeClr val="dk1"/>
          </a:fontRef>
        </p:style>
        <p:txBody>
          <a:bodyPr/>
          <a:lstStyle/>
          <a:p>
            <a:pPr marL="0" indent="0">
              <a:buNone/>
            </a:pPr>
            <a:r>
              <a:rPr lang="en-GB" dirty="0" smtClean="0"/>
              <a:t>If </a:t>
            </a:r>
            <a:r>
              <a:rPr lang="en-GB" dirty="0"/>
              <a:t>the multinational manufactures for domestic markets as well as for export, then the local population will gain </a:t>
            </a:r>
            <a:r>
              <a:rPr lang="en-GB" dirty="0" smtClean="0"/>
              <a:t>from </a:t>
            </a:r>
            <a:r>
              <a:rPr lang="en-GB" dirty="0"/>
              <a:t>a wider choice of goods and services and at a price possibly lower than imported substitutes</a:t>
            </a:r>
            <a:r>
              <a:rPr lang="en-GB" dirty="0" smtClean="0"/>
              <a:t>.</a:t>
            </a:r>
          </a:p>
          <a:p>
            <a:pPr marL="0" indent="0">
              <a:buNone/>
            </a:pPr>
            <a:r>
              <a:rPr lang="en-GB" dirty="0" smtClean="0"/>
              <a:t>Consumers get the benefit of new products and services from the more industrialised nations </a:t>
            </a:r>
            <a:endParaRPr lang="en-GB" dirty="0"/>
          </a:p>
        </p:txBody>
      </p:sp>
      <p:pic>
        <p:nvPicPr>
          <p:cNvPr id="5" name="Content Placeholder 4"/>
          <p:cNvPicPr>
            <a:picLocks noGrp="1" noChangeAspect="1"/>
          </p:cNvPicPr>
          <p:nvPr>
            <p:ph sz="half" idx="2"/>
          </p:nvPr>
        </p:nvPicPr>
        <p:blipFill>
          <a:blip r:embed="rId2"/>
          <a:stretch>
            <a:fillRect/>
          </a:stretch>
        </p:blipFill>
        <p:spPr>
          <a:xfrm>
            <a:off x="6172200" y="2058194"/>
            <a:ext cx="5181600" cy="3886200"/>
          </a:xfrm>
          <a:prstGeom prst="rect">
            <a:avLst/>
          </a:prstGeom>
        </p:spPr>
      </p:pic>
    </p:spTree>
    <p:extLst>
      <p:ext uri="{BB962C8B-B14F-4D97-AF65-F5344CB8AC3E}">
        <p14:creationId xmlns:p14="http://schemas.microsoft.com/office/powerpoint/2010/main" val="3323390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MNCs and the impact on business culture</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en-GB" dirty="0"/>
              <a:t>Cultural and social impact - large numbers of foreign businesses can dilute local customs and traditional cultures. </a:t>
            </a:r>
            <a:endParaRPr lang="en-GB" dirty="0" smtClean="0"/>
          </a:p>
          <a:p>
            <a:r>
              <a:rPr lang="en-GB" dirty="0" smtClean="0"/>
              <a:t>George </a:t>
            </a:r>
            <a:r>
              <a:rPr lang="en-GB" dirty="0" err="1"/>
              <a:t>Ritzer</a:t>
            </a:r>
            <a:r>
              <a:rPr lang="en-GB" dirty="0"/>
              <a:t> coined the term McDonaldization to describe the process by which more and more sectors of American society as well as of the rest of the world take on the characteristics of a fast-food restaurant, such as increasing standardisation and the movement away from traditional business approaches.</a:t>
            </a:r>
          </a:p>
        </p:txBody>
      </p:sp>
      <p:pic>
        <p:nvPicPr>
          <p:cNvPr id="5" name="Content Placeholder 4">
            <a:hlinkClick r:id="rId2"/>
          </p:cNvPr>
          <p:cNvPicPr>
            <a:picLocks noGrp="1" noChangeAspect="1"/>
          </p:cNvPicPr>
          <p:nvPr>
            <p:ph sz="half" idx="2"/>
          </p:nvPr>
        </p:nvPicPr>
        <p:blipFill>
          <a:blip r:embed="rId3"/>
          <a:stretch>
            <a:fillRect/>
          </a:stretch>
        </p:blipFill>
        <p:spPr>
          <a:xfrm>
            <a:off x="6302828" y="1928915"/>
            <a:ext cx="5181600" cy="32521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Image result for mcdonaldiz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8253" y="5419271"/>
            <a:ext cx="2876550"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958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MNCs and the impact on tax revenues and transfer pricing</a:t>
            </a:r>
            <a:endParaRPr lang="en-GB" dirty="0"/>
          </a:p>
        </p:txBody>
      </p:sp>
      <p:sp>
        <p:nvSpPr>
          <p:cNvPr id="3" name="Content Placeholder 2"/>
          <p:cNvSpPr>
            <a:spLocks noGrp="1"/>
          </p:cNvSpPr>
          <p:nvPr>
            <p:ph sz="half" idx="1"/>
          </p:nvPr>
        </p:nvSpPr>
        <p:spPr/>
        <p:style>
          <a:lnRef idx="2">
            <a:schemeClr val="accent6"/>
          </a:lnRef>
          <a:fillRef idx="1">
            <a:schemeClr val="lt1"/>
          </a:fillRef>
          <a:effectRef idx="0">
            <a:schemeClr val="accent6"/>
          </a:effectRef>
          <a:fontRef idx="minor">
            <a:schemeClr val="dk1"/>
          </a:fontRef>
        </p:style>
        <p:txBody>
          <a:bodyPr>
            <a:normAutofit fontScale="92500" lnSpcReduction="20000"/>
          </a:bodyPr>
          <a:lstStyle/>
          <a:p>
            <a:r>
              <a:rPr lang="en-GB" dirty="0" smtClean="0"/>
              <a:t>The </a:t>
            </a:r>
            <a:r>
              <a:rPr lang="en-GB" dirty="0"/>
              <a:t>phrase “transfer pricing” as shorthand for multinational corporations shifting profits to tax havens to avoid tax in developed </a:t>
            </a:r>
            <a:r>
              <a:rPr lang="en-GB" dirty="0" smtClean="0"/>
              <a:t>countries</a:t>
            </a:r>
          </a:p>
          <a:p>
            <a:r>
              <a:rPr lang="en-GB" dirty="0"/>
              <a:t>Multinationals report vast profits in tax havens like the Cayman Islands, Luxembourg, Switzerland and </a:t>
            </a:r>
            <a:r>
              <a:rPr lang="en-GB" dirty="0" smtClean="0"/>
              <a:t>Ireland</a:t>
            </a:r>
            <a:r>
              <a:rPr lang="en-GB" dirty="0"/>
              <a:t> </a:t>
            </a:r>
            <a:r>
              <a:rPr lang="en-GB" dirty="0" smtClean="0"/>
              <a:t>where there is little or no production going on</a:t>
            </a:r>
          </a:p>
          <a:p>
            <a:r>
              <a:rPr lang="en-GB" u="sng" dirty="0"/>
              <a:t>Christian </a:t>
            </a:r>
            <a:r>
              <a:rPr lang="en-GB" u="sng" dirty="0" smtClean="0"/>
              <a:t>Aid </a:t>
            </a:r>
            <a:r>
              <a:rPr lang="en-GB" dirty="0" smtClean="0"/>
              <a:t>estimates </a:t>
            </a:r>
            <a:r>
              <a:rPr lang="en-GB" dirty="0"/>
              <a:t>that developing countries lose $160 billion of tax revenue annually to transfer pricing</a:t>
            </a:r>
          </a:p>
        </p:txBody>
      </p:sp>
      <p:pic>
        <p:nvPicPr>
          <p:cNvPr id="5" name="Content Placeholder 4">
            <a:hlinkClick r:id="rId3"/>
          </p:cNvPr>
          <p:cNvPicPr>
            <a:picLocks noGrp="1" noChangeAspect="1"/>
          </p:cNvPicPr>
          <p:nvPr>
            <p:ph sz="half" idx="2"/>
          </p:nvPr>
        </p:nvPicPr>
        <p:blipFill>
          <a:blip r:embed="rId4"/>
          <a:stretch>
            <a:fillRect/>
          </a:stretch>
        </p:blipFill>
        <p:spPr>
          <a:xfrm>
            <a:off x="6172200" y="1825625"/>
            <a:ext cx="5181600" cy="3054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172200" y="5192486"/>
            <a:ext cx="2952411" cy="1200329"/>
          </a:xfrm>
          <a:prstGeom prst="rect">
            <a:avLst/>
          </a:prstGeom>
          <a:noFill/>
        </p:spPr>
        <p:txBody>
          <a:bodyPr wrap="square" rtlCol="0">
            <a:spAutoFit/>
          </a:bodyPr>
          <a:lstStyle/>
          <a:p>
            <a:r>
              <a:rPr lang="en-GB" dirty="0" smtClean="0">
                <a:latin typeface="Arial Black" panose="020B0A04020102020204" pitchFamily="34" charset="0"/>
                <a:hlinkClick r:id="rId5"/>
              </a:rPr>
              <a:t>Also PDF from Christina aid here – report on MNC tax avoidance</a:t>
            </a:r>
            <a:endParaRPr lang="en-GB" dirty="0">
              <a:latin typeface="Arial Black" panose="020B0A04020102020204" pitchFamily="34" charset="0"/>
            </a:endParaRPr>
          </a:p>
        </p:txBody>
      </p:sp>
      <p:pic>
        <p:nvPicPr>
          <p:cNvPr id="7" name="Picture 6"/>
          <p:cNvPicPr>
            <a:picLocks noChangeAspect="1"/>
          </p:cNvPicPr>
          <p:nvPr/>
        </p:nvPicPr>
        <p:blipFill>
          <a:blip r:embed="rId6"/>
          <a:stretch>
            <a:fillRect/>
          </a:stretch>
        </p:blipFill>
        <p:spPr>
          <a:xfrm>
            <a:off x="9124611" y="5008289"/>
            <a:ext cx="1997285" cy="1384526"/>
          </a:xfrm>
          <a:prstGeom prst="rect">
            <a:avLst/>
          </a:prstGeom>
        </p:spPr>
      </p:pic>
    </p:spTree>
    <p:extLst>
      <p:ext uri="{BB962C8B-B14F-4D97-AF65-F5344CB8AC3E}">
        <p14:creationId xmlns:p14="http://schemas.microsoft.com/office/powerpoint/2010/main" val="3721115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Revision Video </a:t>
            </a:r>
            <a:endParaRPr lang="en-GB" dirty="0">
              <a:solidFill>
                <a:schemeClr val="bg1"/>
              </a:solidFill>
            </a:endParaRPr>
          </a:p>
        </p:txBody>
      </p:sp>
      <p:pic>
        <p:nvPicPr>
          <p:cNvPr id="1024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314" y="1556792"/>
            <a:ext cx="8715375" cy="493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3691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latin typeface="Arial Black" panose="020B0A04020102020204" pitchFamily="34" charset="0"/>
              </a:rPr>
              <a:t>Sample Edexcel A2 questions</a:t>
            </a:r>
            <a:endParaRPr lang="en-GB" dirty="0">
              <a:solidFill>
                <a:schemeClr val="bg1"/>
              </a:solidFill>
              <a:latin typeface="Arial Black" panose="020B0A04020102020204" pitchFamily="34" charset="0"/>
            </a:endParaRPr>
          </a:p>
        </p:txBody>
      </p:sp>
      <p:pic>
        <p:nvPicPr>
          <p:cNvPr id="1032" name="Picture 8" descr="https://static.pexels.com/photos/8769/pen-writing-notes-studyin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01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228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1</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42565" y="2414414"/>
            <a:ext cx="10667833" cy="13411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0450286" y="4071257"/>
            <a:ext cx="442750" cy="369332"/>
          </a:xfrm>
          <a:prstGeom prst="rect">
            <a:avLst/>
          </a:prstGeom>
          <a:noFill/>
        </p:spPr>
        <p:txBody>
          <a:bodyPr wrap="none" rtlCol="0">
            <a:spAutoFit/>
          </a:bodyPr>
          <a:lstStyle/>
          <a:p>
            <a:r>
              <a:rPr lang="en-GB" dirty="0" smtClean="0"/>
              <a:t>[6]</a:t>
            </a:r>
            <a:endParaRPr lang="en-GB" dirty="0"/>
          </a:p>
        </p:txBody>
      </p:sp>
    </p:spTree>
    <p:extLst>
      <p:ext uri="{BB962C8B-B14F-4D97-AF65-F5344CB8AC3E}">
        <p14:creationId xmlns:p14="http://schemas.microsoft.com/office/powerpoint/2010/main" val="704388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From Edexcel</a:t>
            </a:r>
            <a:endParaRPr lang="en-GB" dirty="0"/>
          </a:p>
        </p:txBody>
      </p:sp>
      <p:sp>
        <p:nvSpPr>
          <p:cNvPr id="3" name="Content Placeholder 2"/>
          <p:cNvSpPr>
            <a:spLocks noGrp="1"/>
          </p:cNvSpPr>
          <p:nvPr>
            <p:ph idx="1"/>
          </p:nvPr>
        </p:nvSpPr>
        <p:spPr>
          <a:xfrm>
            <a:off x="838200" y="1958147"/>
            <a:ext cx="10515600" cy="4351338"/>
          </a:xfrm>
        </p:spPr>
        <p:style>
          <a:lnRef idx="1">
            <a:schemeClr val="accent6"/>
          </a:lnRef>
          <a:fillRef idx="2">
            <a:schemeClr val="accent6"/>
          </a:fillRef>
          <a:effectRef idx="1">
            <a:schemeClr val="accent6"/>
          </a:effectRef>
          <a:fontRef idx="minor">
            <a:schemeClr val="dk1"/>
          </a:fontRef>
        </p:style>
        <p:txBody>
          <a:bodyPr>
            <a:normAutofit fontScale="92500" lnSpcReduction="20000"/>
          </a:bodyPr>
          <a:lstStyle/>
          <a:p>
            <a:pPr marL="0" indent="0">
              <a:buNone/>
            </a:pPr>
            <a:r>
              <a:rPr lang="en-GB" dirty="0"/>
              <a:t>a) Impact of MNCs on the local economy:</a:t>
            </a:r>
          </a:p>
          <a:p>
            <a:pPr marL="857250" lvl="1" indent="-457200">
              <a:buFont typeface="Wingdings" panose="05000000000000000000" pitchFamily="2" charset="2"/>
              <a:buChar char="§"/>
            </a:pPr>
            <a:r>
              <a:rPr lang="en-GB" sz="3100" dirty="0"/>
              <a:t>local labour, wages, working conditions and job creation</a:t>
            </a:r>
          </a:p>
          <a:p>
            <a:pPr marL="857250" lvl="1" indent="-457200">
              <a:buFont typeface="Wingdings" panose="05000000000000000000" pitchFamily="2" charset="2"/>
              <a:buChar char="§"/>
            </a:pPr>
            <a:r>
              <a:rPr lang="en-GB" sz="3100" dirty="0"/>
              <a:t>local businesses</a:t>
            </a:r>
          </a:p>
          <a:p>
            <a:pPr marL="857250" lvl="1" indent="-457200">
              <a:buFont typeface="Wingdings" panose="05000000000000000000" pitchFamily="2" charset="2"/>
              <a:buChar char="§"/>
            </a:pPr>
            <a:r>
              <a:rPr lang="en-GB" sz="3100" dirty="0"/>
              <a:t>the local community and environment</a:t>
            </a:r>
          </a:p>
          <a:p>
            <a:pPr marL="0" indent="0">
              <a:buNone/>
            </a:pPr>
            <a:r>
              <a:rPr lang="en-GB" dirty="0"/>
              <a:t>b) Impact of MNCs on the national economy:</a:t>
            </a:r>
          </a:p>
          <a:p>
            <a:pPr marL="857250" lvl="1" indent="-457200">
              <a:buFont typeface="Wingdings" panose="05000000000000000000" pitchFamily="2" charset="2"/>
              <a:buChar char="§"/>
            </a:pPr>
            <a:r>
              <a:rPr lang="en-GB" sz="3100" dirty="0"/>
              <a:t>FDI flows</a:t>
            </a:r>
          </a:p>
          <a:p>
            <a:pPr marL="857250" lvl="1" indent="-457200">
              <a:buFont typeface="Wingdings" panose="05000000000000000000" pitchFamily="2" charset="2"/>
              <a:buChar char="§"/>
            </a:pPr>
            <a:r>
              <a:rPr lang="en-GB" sz="3100" dirty="0"/>
              <a:t>balance of payments</a:t>
            </a:r>
          </a:p>
          <a:p>
            <a:pPr marL="857250" lvl="1" indent="-457200">
              <a:buFont typeface="Wingdings" panose="05000000000000000000" pitchFamily="2" charset="2"/>
              <a:buChar char="§"/>
            </a:pPr>
            <a:r>
              <a:rPr lang="en-GB" sz="3100" dirty="0"/>
              <a:t>technology and skills transfer</a:t>
            </a:r>
          </a:p>
          <a:p>
            <a:pPr marL="857250" lvl="1" indent="-457200">
              <a:buFont typeface="Wingdings" panose="05000000000000000000" pitchFamily="2" charset="2"/>
              <a:buChar char="§"/>
            </a:pPr>
            <a:r>
              <a:rPr lang="en-GB" sz="3100" dirty="0"/>
              <a:t>consumers</a:t>
            </a:r>
          </a:p>
          <a:p>
            <a:pPr marL="857250" lvl="1" indent="-457200">
              <a:buFont typeface="Wingdings" panose="05000000000000000000" pitchFamily="2" charset="2"/>
              <a:buChar char="§"/>
            </a:pPr>
            <a:r>
              <a:rPr lang="en-GB" sz="3100" dirty="0"/>
              <a:t>business culture</a:t>
            </a:r>
          </a:p>
          <a:p>
            <a:pPr marL="857250" lvl="1" indent="-457200">
              <a:buFont typeface="Wingdings" panose="05000000000000000000" pitchFamily="2" charset="2"/>
              <a:buChar char="§"/>
            </a:pPr>
            <a:r>
              <a:rPr lang="en-GB" sz="3100" dirty="0"/>
              <a:t>tax revenues and transfer pricing</a:t>
            </a:r>
          </a:p>
          <a:p>
            <a:pPr marL="0" indent="0">
              <a:buNone/>
            </a:pPr>
            <a:endParaRPr lang="en-GB" sz="4000" dirty="0"/>
          </a:p>
        </p:txBody>
      </p:sp>
    </p:spTree>
    <p:extLst>
      <p:ext uri="{BB962C8B-B14F-4D97-AF65-F5344CB8AC3E}">
        <p14:creationId xmlns:p14="http://schemas.microsoft.com/office/powerpoint/2010/main" val="1899270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255"/>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smtClean="0"/>
              <a:t>Answer sample question </a:t>
            </a:r>
            <a:r>
              <a:rPr lang="en-GB" dirty="0" smtClean="0"/>
              <a:t>1</a:t>
            </a:r>
            <a:endParaRPr lang="en-GB" dirty="0"/>
          </a:p>
        </p:txBody>
      </p:sp>
      <p:pic>
        <p:nvPicPr>
          <p:cNvPr id="3" name="Content Placeholder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8080" y="1698171"/>
            <a:ext cx="5715841" cy="4525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10921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6" y="0"/>
            <a:ext cx="2373085" cy="6096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smtClean="0"/>
              <a:t>Case study for question 2</a:t>
            </a:r>
            <a:endParaRPr lang="en-GB" dirty="0"/>
          </a:p>
        </p:txBody>
      </p:sp>
      <p:grpSp>
        <p:nvGrpSpPr>
          <p:cNvPr id="3" name="Group 5"/>
          <p:cNvGrpSpPr>
            <a:grpSpLocks noChangeAspect="1"/>
          </p:cNvGrpSpPr>
          <p:nvPr/>
        </p:nvGrpSpPr>
        <p:grpSpPr bwMode="auto">
          <a:xfrm>
            <a:off x="2590800" y="0"/>
            <a:ext cx="9247971" cy="3789040"/>
            <a:chOff x="-393" y="820"/>
            <a:chExt cx="6546" cy="2682"/>
          </a:xfrm>
        </p:grpSpPr>
        <p:sp>
          <p:nvSpPr>
            <p:cNvPr id="4" name="AutoShape 4"/>
            <p:cNvSpPr>
              <a:spLocks noChangeAspect="1" noChangeArrowheads="1" noTextEdit="1"/>
            </p:cNvSpPr>
            <p:nvPr/>
          </p:nvSpPr>
          <p:spPr bwMode="auto">
            <a:xfrm>
              <a:off x="-393" y="820"/>
              <a:ext cx="6546" cy="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 y="820"/>
              <a:ext cx="6552" cy="2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grpSp>
        <p:nvGrpSpPr>
          <p:cNvPr id="6" name="Group 5"/>
          <p:cNvGrpSpPr>
            <a:grpSpLocks noChangeAspect="1"/>
          </p:cNvGrpSpPr>
          <p:nvPr/>
        </p:nvGrpSpPr>
        <p:grpSpPr bwMode="auto">
          <a:xfrm>
            <a:off x="2599697" y="3797516"/>
            <a:ext cx="9257827" cy="2727827"/>
            <a:chOff x="-429" y="1186"/>
            <a:chExt cx="6618" cy="1950"/>
          </a:xfrm>
        </p:grpSpPr>
        <p:sp>
          <p:nvSpPr>
            <p:cNvPr id="7" name="AutoShape 4"/>
            <p:cNvSpPr>
              <a:spLocks noChangeAspect="1" noChangeArrowheads="1" noTextEdit="1"/>
            </p:cNvSpPr>
            <p:nvPr/>
          </p:nvSpPr>
          <p:spPr bwMode="auto">
            <a:xfrm>
              <a:off x="-429" y="1186"/>
              <a:ext cx="6618" cy="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 y="1186"/>
              <a:ext cx="6624" cy="1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50158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a:t>
            </a:r>
            <a:r>
              <a:rPr lang="en-GB" dirty="0"/>
              <a:t>2</a:t>
            </a:r>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Level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smtClean="0">
                <a:solidFill>
                  <a:prstClr val="white"/>
                </a:solidFill>
                <a:latin typeface="Calibri" panose="020F0502020204030204"/>
              </a:rPr>
              <a:t>1-2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Level</a:t>
            </a:r>
            <a:r>
              <a:rPr kumimoji="0" lang="en-GB" sz="3200" b="0" i="0" u="none" strike="noStrike" kern="1200" cap="none" spc="0" normalizeH="0" noProof="0" dirty="0" smtClean="0">
                <a:ln>
                  <a:noFill/>
                </a:ln>
                <a:solidFill>
                  <a:prstClr val="white"/>
                </a:solidFill>
                <a:effectLst/>
                <a:uLnTx/>
                <a:uFillTx/>
                <a:latin typeface="Calibri" panose="020F0502020204030204"/>
                <a:ea typeface="+mn-ea"/>
                <a:cs typeface="+mn-cs"/>
              </a:rPr>
              <a:t>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aseline="0" dirty="0">
                <a:solidFill>
                  <a:prstClr val="white"/>
                </a:solidFill>
                <a:latin typeface="Calibri" panose="020F0502020204030204"/>
              </a:rPr>
              <a:t>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Level 3</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smtClean="0">
                <a:solidFill>
                  <a:prstClr val="white"/>
                </a:solidFill>
                <a:latin typeface="Calibri" panose="020F0502020204030204"/>
              </a:rPr>
              <a:t>4-7</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level</a:t>
            </a:r>
            <a:r>
              <a:rPr kumimoji="0" lang="en-GB" sz="3200" b="0" i="0" u="none" strike="noStrike" kern="1200" cap="none" spc="0" normalizeH="0" noProof="0" dirty="0" smtClean="0">
                <a:ln>
                  <a:noFill/>
                </a:ln>
                <a:solidFill>
                  <a:prstClr val="white"/>
                </a:solidFill>
                <a:effectLst/>
                <a:uLnTx/>
                <a:uFillTx/>
                <a:latin typeface="Calibri" panose="020F0502020204030204"/>
                <a:ea typeface="+mn-ea"/>
                <a:cs typeface="+mn-cs"/>
              </a:rPr>
              <a:t> 4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aseline="0" dirty="0" smtClean="0">
                <a:solidFill>
                  <a:prstClr val="white"/>
                </a:solidFill>
                <a:latin typeface="Calibri" panose="020F0502020204030204"/>
              </a:rPr>
              <a:t>8-15</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5"/>
          <p:cNvGrpSpPr>
            <a:grpSpLocks noChangeAspect="1"/>
          </p:cNvGrpSpPr>
          <p:nvPr/>
        </p:nvGrpSpPr>
        <p:grpSpPr bwMode="auto">
          <a:xfrm>
            <a:off x="768984" y="2222977"/>
            <a:ext cx="10562573" cy="1151594"/>
            <a:chOff x="-477" y="1795"/>
            <a:chExt cx="6714" cy="732"/>
          </a:xfrm>
        </p:grpSpPr>
        <p:sp>
          <p:nvSpPr>
            <p:cNvPr id="13" name="AutoShape 4"/>
            <p:cNvSpPr>
              <a:spLocks noChangeAspect="1" noChangeArrowheads="1" noTextEdit="1"/>
            </p:cNvSpPr>
            <p:nvPr/>
          </p:nvSpPr>
          <p:spPr bwMode="auto">
            <a:xfrm>
              <a:off x="-477" y="1795"/>
              <a:ext cx="6714" cy="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 y="1795"/>
              <a:ext cx="6720" cy="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18915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Answer sample question 2</a:t>
            </a:r>
            <a:endParaRPr lang="en-GB" dirty="0"/>
          </a:p>
        </p:txBody>
      </p:sp>
      <p:sp>
        <p:nvSpPr>
          <p:cNvPr id="3" name="Content Placeholder 2"/>
          <p:cNvSpPr>
            <a:spLocks noGrp="1"/>
          </p:cNvSpPr>
          <p:nvPr>
            <p:ph idx="1"/>
          </p:nvPr>
        </p:nvSpPr>
        <p:spPr/>
        <p:style>
          <a:lnRef idx="2">
            <a:schemeClr val="accent5"/>
          </a:lnRef>
          <a:fillRef idx="1">
            <a:schemeClr val="lt1"/>
          </a:fillRef>
          <a:effectRef idx="0">
            <a:schemeClr val="accent5"/>
          </a:effectRef>
          <a:fontRef idx="minor">
            <a:schemeClr val="dk1"/>
          </a:fontRef>
        </p:style>
        <p:txBody>
          <a:bodyPr>
            <a:normAutofit fontScale="92500" lnSpcReduction="20000"/>
          </a:bodyPr>
          <a:lstStyle/>
          <a:p>
            <a:r>
              <a:rPr lang="en-GB" dirty="0"/>
              <a:t>e.g. defines multinationals or identifies aspects of economic development such as living standards</a:t>
            </a:r>
          </a:p>
          <a:p>
            <a:r>
              <a:rPr lang="en-GB" dirty="0"/>
              <a:t>e.g. any specific examples illustrating the points made such as BP and the Gulf of Mexico, or Microsoft and Egypt</a:t>
            </a:r>
          </a:p>
          <a:p>
            <a:r>
              <a:rPr lang="en-GB" dirty="0"/>
              <a:t>e.g. FDI, job creation, technology transfer, multiplier effects, raising productivity and wages OR negative aspects such as environmental damage etc. 	</a:t>
            </a:r>
          </a:p>
          <a:p>
            <a:r>
              <a:rPr lang="en-GB" dirty="0"/>
              <a:t>Contrast the positive and negative effects of multinational activity, e.g. wages higher than local employers yet cause further inequality of incomes.</a:t>
            </a:r>
          </a:p>
          <a:p>
            <a:r>
              <a:rPr lang="en-GB" dirty="0"/>
              <a:t>e.g. weighs relative significance of points raised such as employment and incomes are often more important to the unemployed than some externalities</a:t>
            </a:r>
          </a:p>
          <a:p>
            <a:endParaRPr lang="en-GB" dirty="0"/>
          </a:p>
        </p:txBody>
      </p:sp>
    </p:spTree>
    <p:extLst>
      <p:ext uri="{BB962C8B-B14F-4D97-AF65-F5344CB8AC3E}">
        <p14:creationId xmlns:p14="http://schemas.microsoft.com/office/powerpoint/2010/main" val="2353075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Case study for question 3</a:t>
            </a:r>
            <a:endParaRPr lang="en-GB" dirty="0"/>
          </a:p>
        </p:txBody>
      </p:sp>
      <p:grpSp>
        <p:nvGrpSpPr>
          <p:cNvPr id="3" name="Group 5"/>
          <p:cNvGrpSpPr>
            <a:grpSpLocks noChangeAspect="1"/>
          </p:cNvGrpSpPr>
          <p:nvPr/>
        </p:nvGrpSpPr>
        <p:grpSpPr bwMode="auto">
          <a:xfrm>
            <a:off x="514468" y="1524000"/>
            <a:ext cx="10947626" cy="4320209"/>
            <a:chOff x="759" y="1324"/>
            <a:chExt cx="4242" cy="1674"/>
          </a:xfrm>
        </p:grpSpPr>
        <p:sp>
          <p:nvSpPr>
            <p:cNvPr id="4" name="AutoShape 4"/>
            <p:cNvSpPr>
              <a:spLocks noChangeAspect="1" noChangeArrowheads="1" noTextEdit="1"/>
            </p:cNvSpPr>
            <p:nvPr/>
          </p:nvSpPr>
          <p:spPr bwMode="auto">
            <a:xfrm>
              <a:off x="759" y="1324"/>
              <a:ext cx="4242" cy="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 y="1324"/>
              <a:ext cx="4248" cy="1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9340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18751" y="330256"/>
            <a:ext cx="8426734" cy="6179141"/>
          </a:xfrm>
          <a:prstGeom prst="rect">
            <a:avLst/>
          </a:prstGeom>
        </p:spPr>
      </p:pic>
    </p:spTree>
    <p:extLst>
      <p:ext uri="{BB962C8B-B14F-4D97-AF65-F5344CB8AC3E}">
        <p14:creationId xmlns:p14="http://schemas.microsoft.com/office/powerpoint/2010/main" val="2328876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3</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4</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5"/>
          <p:cNvGrpSpPr>
            <a:grpSpLocks noChangeAspect="1"/>
          </p:cNvGrpSpPr>
          <p:nvPr/>
        </p:nvGrpSpPr>
        <p:grpSpPr bwMode="auto">
          <a:xfrm>
            <a:off x="838200" y="2478629"/>
            <a:ext cx="10579148" cy="1364028"/>
            <a:chOff x="879" y="1903"/>
            <a:chExt cx="4002" cy="516"/>
          </a:xfrm>
        </p:grpSpPr>
        <p:sp>
          <p:nvSpPr>
            <p:cNvPr id="13" name="AutoShape 4"/>
            <p:cNvSpPr>
              <a:spLocks noChangeAspect="1" noChangeArrowheads="1" noTextEdit="1"/>
            </p:cNvSpPr>
            <p:nvPr/>
          </p:nvSpPr>
          <p:spPr bwMode="auto">
            <a:xfrm>
              <a:off x="879" y="1903"/>
              <a:ext cx="4002"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 y="1903"/>
              <a:ext cx="4008" cy="5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10635343" y="4114800"/>
            <a:ext cx="442750" cy="369332"/>
          </a:xfrm>
          <a:prstGeom prst="rect">
            <a:avLst/>
          </a:prstGeom>
          <a:noFill/>
        </p:spPr>
        <p:txBody>
          <a:bodyPr wrap="none" rtlCol="0">
            <a:spAutoFit/>
          </a:bodyPr>
          <a:lstStyle/>
          <a:p>
            <a:r>
              <a:rPr lang="en-GB" dirty="0" smtClean="0"/>
              <a:t>[8]</a:t>
            </a:r>
            <a:endParaRPr lang="en-GB" dirty="0"/>
          </a:p>
        </p:txBody>
      </p:sp>
    </p:spTree>
    <p:extLst>
      <p:ext uri="{BB962C8B-B14F-4D97-AF65-F5344CB8AC3E}">
        <p14:creationId xmlns:p14="http://schemas.microsoft.com/office/powerpoint/2010/main" val="1776154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928257" cy="6126602"/>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smtClean="0"/>
              <a:t>Answer sample question 3</a:t>
            </a:r>
            <a:endParaRPr lang="en-GB" dirty="0"/>
          </a:p>
        </p:txBody>
      </p:sp>
      <p:pic>
        <p:nvPicPr>
          <p:cNvPr id="3" name="Picture 2"/>
          <p:cNvPicPr>
            <a:picLocks noChangeAspect="1"/>
          </p:cNvPicPr>
          <p:nvPr/>
        </p:nvPicPr>
        <p:blipFill>
          <a:blip r:embed="rId2"/>
          <a:stretch>
            <a:fillRect/>
          </a:stretch>
        </p:blipFill>
        <p:spPr>
          <a:xfrm>
            <a:off x="3441821" y="0"/>
            <a:ext cx="5547841" cy="6846401"/>
          </a:xfrm>
          <a:prstGeom prst="rect">
            <a:avLst/>
          </a:prstGeom>
        </p:spPr>
      </p:pic>
    </p:spTree>
    <p:extLst>
      <p:ext uri="{BB962C8B-B14F-4D97-AF65-F5344CB8AC3E}">
        <p14:creationId xmlns:p14="http://schemas.microsoft.com/office/powerpoint/2010/main" val="3545190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Glossary</a:t>
            </a:r>
            <a:endParaRPr lang="en-GB"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marL="342900" lvl="0" indent="-342900">
              <a:lnSpc>
                <a:spcPct val="100000"/>
              </a:lnSpc>
              <a:spcBef>
                <a:spcPct val="20000"/>
              </a:spcBef>
            </a:pPr>
            <a:r>
              <a:rPr lang="en-GB" sz="3200" b="1" dirty="0">
                <a:solidFill>
                  <a:prstClr val="black"/>
                </a:solidFill>
              </a:rPr>
              <a:t>FDI</a:t>
            </a:r>
            <a:r>
              <a:rPr lang="en-GB" sz="3200" dirty="0">
                <a:solidFill>
                  <a:prstClr val="black"/>
                </a:solidFill>
              </a:rPr>
              <a:t>; is a controlling ownership in a business enterprise in one country by an entity based in another country.</a:t>
            </a:r>
          </a:p>
          <a:p>
            <a:pPr marL="342900" lvl="0" indent="-342900">
              <a:lnSpc>
                <a:spcPct val="100000"/>
              </a:lnSpc>
              <a:spcBef>
                <a:spcPct val="20000"/>
              </a:spcBef>
            </a:pPr>
            <a:r>
              <a:rPr lang="en-GB" sz="3200" b="1" dirty="0">
                <a:solidFill>
                  <a:prstClr val="black"/>
                </a:solidFill>
              </a:rPr>
              <a:t>Balance of payments</a:t>
            </a:r>
            <a:r>
              <a:rPr lang="en-GB" sz="3200" dirty="0">
                <a:solidFill>
                  <a:prstClr val="black"/>
                </a:solidFill>
              </a:rPr>
              <a:t>; the difference in total value between payments into and out of a country over a period. </a:t>
            </a:r>
          </a:p>
          <a:p>
            <a:endParaRPr lang="en-GB" dirty="0"/>
          </a:p>
        </p:txBody>
      </p:sp>
    </p:spTree>
    <p:extLst>
      <p:ext uri="{BB962C8B-B14F-4D97-AF65-F5344CB8AC3E}">
        <p14:creationId xmlns:p14="http://schemas.microsoft.com/office/powerpoint/2010/main" val="141790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5057" y="3353713"/>
            <a:ext cx="4848216" cy="3232144"/>
          </a:xfrm>
        </p:spPr>
      </p:pic>
      <p:pic>
        <p:nvPicPr>
          <p:cNvPr id="5" name="Picture 4"/>
          <p:cNvPicPr>
            <a:picLocks noChangeAspect="1"/>
          </p:cNvPicPr>
          <p:nvPr/>
        </p:nvPicPr>
        <p:blipFill>
          <a:blip r:embed="rId3"/>
          <a:stretch>
            <a:fillRect/>
          </a:stretch>
        </p:blipFill>
        <p:spPr>
          <a:xfrm>
            <a:off x="1" y="0"/>
            <a:ext cx="12192000" cy="2857500"/>
          </a:xfrm>
          <a:prstGeom prst="rect">
            <a:avLst/>
          </a:prstGeom>
        </p:spPr>
      </p:pic>
    </p:spTree>
    <p:extLst>
      <p:ext uri="{BB962C8B-B14F-4D97-AF65-F5344CB8AC3E}">
        <p14:creationId xmlns:p14="http://schemas.microsoft.com/office/powerpoint/2010/main" val="1217397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Starter</a:t>
            </a:r>
            <a:endParaRPr lang="en-GB" dirty="0"/>
          </a:p>
        </p:txBody>
      </p:sp>
      <p:sp>
        <p:nvSpPr>
          <p:cNvPr id="3" name="Conten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lstStyle/>
          <a:p>
            <a:pPr marL="0" indent="0">
              <a:buNone/>
            </a:pPr>
            <a:r>
              <a:rPr lang="en-GB" dirty="0" smtClean="0"/>
              <a:t>From what you know about MNCs would you agree or disagree with this statement:</a:t>
            </a:r>
          </a:p>
          <a:p>
            <a:pPr marL="0" indent="0">
              <a:buNone/>
            </a:pPr>
            <a:endParaRPr lang="en-GB" b="1" dirty="0" smtClean="0"/>
          </a:p>
          <a:p>
            <a:pPr marL="0" indent="0">
              <a:buNone/>
            </a:pPr>
            <a:r>
              <a:rPr lang="en-GB" b="1" dirty="0" smtClean="0"/>
              <a:t>MNCs are good for the developing nations that they trade or manufacture in </a:t>
            </a:r>
          </a:p>
          <a:p>
            <a:pPr marL="0" indent="0">
              <a:buNone/>
            </a:pPr>
            <a:endParaRPr lang="en-GB" b="1" dirty="0"/>
          </a:p>
        </p:txBody>
      </p:sp>
    </p:spTree>
    <p:extLst>
      <p:ext uri="{BB962C8B-B14F-4D97-AF65-F5344CB8AC3E}">
        <p14:creationId xmlns:p14="http://schemas.microsoft.com/office/powerpoint/2010/main" val="213355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Possible answers to starter</a:t>
            </a:r>
            <a:endParaRPr lang="en-GB" dirty="0"/>
          </a:p>
        </p:txBody>
      </p:sp>
      <p:sp>
        <p:nvSpPr>
          <p:cNvPr id="3" name="Conten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lstStyle/>
          <a:p>
            <a:pPr marL="0" indent="0">
              <a:buNone/>
            </a:pPr>
            <a:r>
              <a:rPr lang="en-GB" b="1" dirty="0" smtClean="0"/>
              <a:t>MNCs are good for the developing nations that they set up in</a:t>
            </a:r>
          </a:p>
          <a:p>
            <a:pPr marL="0" indent="0">
              <a:buNone/>
            </a:pPr>
            <a:endParaRPr lang="en-GB" b="1" dirty="0"/>
          </a:p>
          <a:p>
            <a:pPr marL="0" indent="0">
              <a:buNone/>
            </a:pPr>
            <a:endParaRPr lang="en-GB" b="1" dirty="0" smtClean="0"/>
          </a:p>
          <a:p>
            <a:pPr marL="0" indent="0">
              <a:buNone/>
            </a:pPr>
            <a:endParaRPr lang="en-GB" b="1" dirty="0"/>
          </a:p>
        </p:txBody>
      </p:sp>
      <p:graphicFrame>
        <p:nvGraphicFramePr>
          <p:cNvPr id="4" name="Table 3"/>
          <p:cNvGraphicFramePr>
            <a:graphicFrameLocks noGrp="1"/>
          </p:cNvGraphicFramePr>
          <p:nvPr>
            <p:extLst>
              <p:ext uri="{D42A27DB-BD31-4B8C-83A1-F6EECF244321}">
                <p14:modId xmlns:p14="http://schemas.microsoft.com/office/powerpoint/2010/main" val="2243176204"/>
              </p:ext>
            </p:extLst>
          </p:nvPr>
        </p:nvGraphicFramePr>
        <p:xfrm>
          <a:off x="838200" y="3240723"/>
          <a:ext cx="10515600" cy="2936240"/>
        </p:xfrm>
        <a:graphic>
          <a:graphicData uri="http://schemas.openxmlformats.org/drawingml/2006/table">
            <a:tbl>
              <a:tblPr firstRow="1" bandRow="1">
                <a:tableStyleId>{21E4AEA4-8DFA-4A89-87EB-49C32662AFE0}</a:tableStyleId>
              </a:tblPr>
              <a:tblGrid>
                <a:gridCol w="5257800">
                  <a:extLst>
                    <a:ext uri="{9D8B030D-6E8A-4147-A177-3AD203B41FA5}">
                      <a16:colId xmlns:a16="http://schemas.microsoft.com/office/drawing/2014/main" val="3446704976"/>
                    </a:ext>
                  </a:extLst>
                </a:gridCol>
                <a:gridCol w="5257800">
                  <a:extLst>
                    <a:ext uri="{9D8B030D-6E8A-4147-A177-3AD203B41FA5}">
                      <a16:colId xmlns:a16="http://schemas.microsoft.com/office/drawing/2014/main" val="880482196"/>
                    </a:ext>
                  </a:extLst>
                </a:gridCol>
              </a:tblGrid>
              <a:tr h="370840">
                <a:tc>
                  <a:txBody>
                    <a:bodyPr/>
                    <a:lstStyle/>
                    <a:p>
                      <a:r>
                        <a:rPr lang="en-GB" dirty="0" smtClean="0"/>
                        <a:t>Yes I agree</a:t>
                      </a:r>
                      <a:endParaRPr lang="en-GB" dirty="0">
                        <a:latin typeface="Arial Black" panose="020B0A04020102020204" pitchFamily="34" charset="0"/>
                      </a:endParaRPr>
                    </a:p>
                  </a:txBody>
                  <a:tcPr/>
                </a:tc>
                <a:tc>
                  <a:txBody>
                    <a:bodyPr/>
                    <a:lstStyle/>
                    <a:p>
                      <a:r>
                        <a:rPr lang="en-GB" dirty="0" smtClean="0"/>
                        <a:t>No I disagree</a:t>
                      </a:r>
                      <a:endParaRPr lang="en-GB" dirty="0">
                        <a:latin typeface="Arial Black" panose="020B0A04020102020204" pitchFamily="34" charset="0"/>
                      </a:endParaRPr>
                    </a:p>
                  </a:txBody>
                  <a:tcPr/>
                </a:tc>
                <a:extLst>
                  <a:ext uri="{0D108BD9-81ED-4DB2-BD59-A6C34878D82A}">
                    <a16:rowId xmlns:a16="http://schemas.microsoft.com/office/drawing/2014/main" val="1231077817"/>
                  </a:ext>
                </a:extLst>
              </a:tr>
              <a:tr h="370840">
                <a:tc>
                  <a:txBody>
                    <a:bodyPr/>
                    <a:lstStyle/>
                    <a:p>
                      <a:r>
                        <a:rPr lang="en-GB" dirty="0" err="1" smtClean="0"/>
                        <a:t>MNcs</a:t>
                      </a:r>
                      <a:r>
                        <a:rPr lang="en-GB" dirty="0" smtClean="0"/>
                        <a:t> bring FDI</a:t>
                      </a:r>
                      <a:endParaRPr lang="en-GB" dirty="0">
                        <a:latin typeface="Arial Black" panose="020B0A04020102020204" pitchFamily="34" charset="0"/>
                      </a:endParaRPr>
                    </a:p>
                  </a:txBody>
                  <a:tcPr/>
                </a:tc>
                <a:tc>
                  <a:txBody>
                    <a:bodyPr/>
                    <a:lstStyle/>
                    <a:p>
                      <a:r>
                        <a:rPr lang="en-GB" dirty="0" smtClean="0"/>
                        <a:t>MNCs send all their profits back to their home nation</a:t>
                      </a:r>
                      <a:endParaRPr lang="en-GB" dirty="0">
                        <a:latin typeface="Arial Black" panose="020B0A04020102020204" pitchFamily="34" charset="0"/>
                      </a:endParaRPr>
                    </a:p>
                  </a:txBody>
                  <a:tcPr/>
                </a:tc>
                <a:extLst>
                  <a:ext uri="{0D108BD9-81ED-4DB2-BD59-A6C34878D82A}">
                    <a16:rowId xmlns:a16="http://schemas.microsoft.com/office/drawing/2014/main" val="259836628"/>
                  </a:ext>
                </a:extLst>
              </a:tr>
              <a:tr h="370840">
                <a:tc>
                  <a:txBody>
                    <a:bodyPr/>
                    <a:lstStyle/>
                    <a:p>
                      <a:r>
                        <a:rPr lang="en-GB" dirty="0" smtClean="0"/>
                        <a:t>MNCs create jobs for the host nations</a:t>
                      </a:r>
                      <a:endParaRPr lang="en-GB" dirty="0">
                        <a:latin typeface="Arial Black" panose="020B0A04020102020204" pitchFamily="34" charset="0"/>
                      </a:endParaRPr>
                    </a:p>
                  </a:txBody>
                  <a:tcPr/>
                </a:tc>
                <a:tc>
                  <a:txBody>
                    <a:bodyPr/>
                    <a:lstStyle/>
                    <a:p>
                      <a:r>
                        <a:rPr lang="en-GB" dirty="0" smtClean="0"/>
                        <a:t>MNCs only</a:t>
                      </a:r>
                      <a:r>
                        <a:rPr lang="en-GB" baseline="0" dirty="0" smtClean="0"/>
                        <a:t> give the menial or temporary jobs to the host nationals, all the management jobs go to those from the home country</a:t>
                      </a:r>
                      <a:endParaRPr lang="en-GB" dirty="0">
                        <a:latin typeface="Arial Black" panose="020B0A04020102020204" pitchFamily="34" charset="0"/>
                      </a:endParaRPr>
                    </a:p>
                  </a:txBody>
                  <a:tcPr/>
                </a:tc>
                <a:extLst>
                  <a:ext uri="{0D108BD9-81ED-4DB2-BD59-A6C34878D82A}">
                    <a16:rowId xmlns:a16="http://schemas.microsoft.com/office/drawing/2014/main" val="2692495059"/>
                  </a:ext>
                </a:extLst>
              </a:tr>
              <a:tr h="370840">
                <a:tc>
                  <a:txBody>
                    <a:bodyPr/>
                    <a:lstStyle/>
                    <a:p>
                      <a:r>
                        <a:rPr lang="en-GB" dirty="0" smtClean="0"/>
                        <a:t>MNCs pay taxes to host nations</a:t>
                      </a:r>
                      <a:endParaRPr lang="en-GB" dirty="0">
                        <a:latin typeface="Arial Black" panose="020B0A04020102020204" pitchFamily="34" charset="0"/>
                      </a:endParaRPr>
                    </a:p>
                  </a:txBody>
                  <a:tcPr/>
                </a:tc>
                <a:tc>
                  <a:txBody>
                    <a:bodyPr/>
                    <a:lstStyle/>
                    <a:p>
                      <a:r>
                        <a:rPr lang="en-GB" dirty="0" smtClean="0"/>
                        <a:t>Lots of examples of MNCs who don’t pay what they should e.g. Starbucks</a:t>
                      </a:r>
                      <a:endParaRPr lang="en-GB" dirty="0">
                        <a:latin typeface="Arial Black" panose="020B0A04020102020204" pitchFamily="34" charset="0"/>
                      </a:endParaRPr>
                    </a:p>
                  </a:txBody>
                  <a:tcPr/>
                </a:tc>
                <a:extLst>
                  <a:ext uri="{0D108BD9-81ED-4DB2-BD59-A6C34878D82A}">
                    <a16:rowId xmlns:a16="http://schemas.microsoft.com/office/drawing/2014/main" val="2839495648"/>
                  </a:ext>
                </a:extLst>
              </a:tr>
              <a:tr h="370840">
                <a:tc>
                  <a:txBody>
                    <a:bodyPr/>
                    <a:lstStyle/>
                    <a:p>
                      <a:r>
                        <a:rPr lang="en-GB" dirty="0" smtClean="0"/>
                        <a:t>MNCs help to increase competition</a:t>
                      </a:r>
                      <a:r>
                        <a:rPr lang="en-GB" baseline="0" dirty="0" smtClean="0"/>
                        <a:t> in the host nations</a:t>
                      </a:r>
                      <a:endParaRPr lang="en-GB" dirty="0">
                        <a:latin typeface="Arial Black" panose="020B0A04020102020204" pitchFamily="34" charset="0"/>
                      </a:endParaRPr>
                    </a:p>
                  </a:txBody>
                  <a:tcPr/>
                </a:tc>
                <a:tc>
                  <a:txBody>
                    <a:bodyPr/>
                    <a:lstStyle/>
                    <a:p>
                      <a:r>
                        <a:rPr lang="en-GB" dirty="0" smtClean="0"/>
                        <a:t>MNCs destroy fledgling businesses who cannot compete as they don’t have the EOS of the</a:t>
                      </a:r>
                      <a:r>
                        <a:rPr lang="en-GB" baseline="0" dirty="0" smtClean="0"/>
                        <a:t> MNCs</a:t>
                      </a:r>
                      <a:endParaRPr lang="en-GB" dirty="0">
                        <a:latin typeface="Arial Black" panose="020B0A04020102020204" pitchFamily="34" charset="0"/>
                      </a:endParaRPr>
                    </a:p>
                  </a:txBody>
                  <a:tcPr/>
                </a:tc>
                <a:extLst>
                  <a:ext uri="{0D108BD9-81ED-4DB2-BD59-A6C34878D82A}">
                    <a16:rowId xmlns:a16="http://schemas.microsoft.com/office/drawing/2014/main" val="3058580579"/>
                  </a:ext>
                </a:extLst>
              </a:tr>
            </a:tbl>
          </a:graphicData>
        </a:graphic>
      </p:graphicFrame>
    </p:spTree>
    <p:extLst>
      <p:ext uri="{BB962C8B-B14F-4D97-AF65-F5344CB8AC3E}">
        <p14:creationId xmlns:p14="http://schemas.microsoft.com/office/powerpoint/2010/main" val="42244198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t>MNC Defined</a:t>
            </a:r>
            <a:endParaRPr lang="en-GB" dirty="0"/>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r>
              <a:rPr lang="en-GB" dirty="0" smtClean="0"/>
              <a:t>A MNC is a multinational corporation, a business which operates in more than one country.  For example Coca Cola </a:t>
            </a:r>
            <a:r>
              <a:rPr lang="en-GB" dirty="0" smtClean="0"/>
              <a:t>produces </a:t>
            </a:r>
            <a:r>
              <a:rPr lang="en-GB" dirty="0" smtClean="0"/>
              <a:t>in over 200 countries.</a:t>
            </a:r>
            <a:endParaRPr lang="en-GB" dirty="0"/>
          </a:p>
        </p:txBody>
      </p:sp>
      <p:pic>
        <p:nvPicPr>
          <p:cNvPr id="4" name="Picture 3"/>
          <p:cNvPicPr>
            <a:picLocks noChangeAspect="1"/>
          </p:cNvPicPr>
          <p:nvPr/>
        </p:nvPicPr>
        <p:blipFill>
          <a:blip r:embed="rId2"/>
          <a:stretch>
            <a:fillRect/>
          </a:stretch>
        </p:blipFill>
        <p:spPr>
          <a:xfrm>
            <a:off x="3849469" y="3332072"/>
            <a:ext cx="3578662" cy="2725148"/>
          </a:xfrm>
          <a:prstGeom prst="rect">
            <a:avLst/>
          </a:prstGeom>
        </p:spPr>
      </p:pic>
      <p:sp>
        <p:nvSpPr>
          <p:cNvPr id="5" name="TextBox 4"/>
          <p:cNvSpPr txBox="1"/>
          <p:nvPr/>
        </p:nvSpPr>
        <p:spPr>
          <a:xfrm>
            <a:off x="7979229" y="3766457"/>
            <a:ext cx="2925838" cy="2031325"/>
          </a:xfrm>
          <a:prstGeom prst="rect">
            <a:avLst/>
          </a:prstGeom>
          <a:noFill/>
        </p:spPr>
        <p:txBody>
          <a:bodyPr wrap="square" rtlCol="0">
            <a:spAutoFit/>
          </a:bodyPr>
          <a:lstStyle/>
          <a:p>
            <a:r>
              <a:rPr lang="en-GB" dirty="0" smtClean="0">
                <a:latin typeface="Arial Black" panose="020B0A04020102020204" pitchFamily="34" charset="0"/>
              </a:rPr>
              <a:t>Note you may also see this type of business called MNEs or transnational corporations, but they all mean the same thing</a:t>
            </a:r>
            <a:endParaRPr lang="en-GB" dirty="0">
              <a:latin typeface="Arial Black" panose="020B0A04020102020204" pitchFamily="34" charset="0"/>
            </a:endParaRPr>
          </a:p>
        </p:txBody>
      </p:sp>
    </p:spTree>
    <p:extLst>
      <p:ext uri="{BB962C8B-B14F-4D97-AF65-F5344CB8AC3E}">
        <p14:creationId xmlns:p14="http://schemas.microsoft.com/office/powerpoint/2010/main" val="2974909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Impact of MNCs on local economy</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868625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3057" y="0"/>
            <a:ext cx="5725886" cy="1325563"/>
          </a:xfrm>
        </p:spPr>
        <p:txBody>
          <a:bodyPr/>
          <a:lstStyle/>
          <a:p>
            <a:r>
              <a:rPr lang="en-GB" dirty="0" smtClean="0"/>
              <a:t>Positive effects of MNCs</a:t>
            </a:r>
            <a:endParaRPr lang="en-GB" dirty="0"/>
          </a:p>
        </p:txBody>
      </p:sp>
      <p:pic>
        <p:nvPicPr>
          <p:cNvPr id="5" name="Picture 4"/>
          <p:cNvPicPr>
            <a:picLocks noChangeAspect="1"/>
          </p:cNvPicPr>
          <p:nvPr/>
        </p:nvPicPr>
        <p:blipFill>
          <a:blip r:embed="rId2"/>
          <a:stretch>
            <a:fillRect/>
          </a:stretch>
        </p:blipFill>
        <p:spPr>
          <a:xfrm>
            <a:off x="1304415" y="962607"/>
            <a:ext cx="9583170" cy="5706337"/>
          </a:xfrm>
          <a:prstGeom prst="rect">
            <a:avLst/>
          </a:prstGeom>
        </p:spPr>
      </p:pic>
    </p:spTree>
    <p:extLst>
      <p:ext uri="{BB962C8B-B14F-4D97-AF65-F5344CB8AC3E}">
        <p14:creationId xmlns:p14="http://schemas.microsoft.com/office/powerpoint/2010/main" val="2388263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4829" y="0"/>
            <a:ext cx="5682343" cy="1325563"/>
          </a:xfrm>
        </p:spPr>
        <p:txBody>
          <a:bodyPr/>
          <a:lstStyle/>
          <a:p>
            <a:r>
              <a:rPr lang="en-GB" dirty="0" smtClean="0"/>
              <a:t>Positive effects of MNCs</a:t>
            </a:r>
            <a:endParaRPr lang="en-GB" dirty="0"/>
          </a:p>
        </p:txBody>
      </p:sp>
      <p:pic>
        <p:nvPicPr>
          <p:cNvPr id="4" name="Picture 3"/>
          <p:cNvPicPr>
            <a:picLocks noChangeAspect="1"/>
          </p:cNvPicPr>
          <p:nvPr/>
        </p:nvPicPr>
        <p:blipFill>
          <a:blip r:embed="rId2"/>
          <a:stretch>
            <a:fillRect/>
          </a:stretch>
        </p:blipFill>
        <p:spPr>
          <a:xfrm>
            <a:off x="2608489" y="1325563"/>
            <a:ext cx="6720568" cy="5157801"/>
          </a:xfrm>
          <a:prstGeom prst="rect">
            <a:avLst/>
          </a:prstGeom>
        </p:spPr>
      </p:pic>
    </p:spTree>
    <p:extLst>
      <p:ext uri="{BB962C8B-B14F-4D97-AF65-F5344CB8AC3E}">
        <p14:creationId xmlns:p14="http://schemas.microsoft.com/office/powerpoint/2010/main" val="25465846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TotalTime>
  <Words>1537</Words>
  <Application>Microsoft Office PowerPoint</Application>
  <PresentationFormat>Widescreen</PresentationFormat>
  <Paragraphs>152</Paragraphs>
  <Slides>39</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39</vt:i4>
      </vt:variant>
    </vt:vector>
  </HeadingPairs>
  <TitlesOfParts>
    <vt:vector size="48" baseType="lpstr">
      <vt:lpstr>Arial</vt:lpstr>
      <vt:lpstr>Arial Black</vt:lpstr>
      <vt:lpstr>Calibri</vt:lpstr>
      <vt:lpstr>Calibri Light</vt:lpstr>
      <vt:lpstr>Verdana</vt:lpstr>
      <vt:lpstr>Wingdings</vt:lpstr>
      <vt:lpstr>Office Theme</vt:lpstr>
      <vt:lpstr>6_Office Theme</vt:lpstr>
      <vt:lpstr>1_Office Theme</vt:lpstr>
      <vt:lpstr>PowerPoint Presentation</vt:lpstr>
      <vt:lpstr>Worksheet</vt:lpstr>
      <vt:lpstr>From Edexcel</vt:lpstr>
      <vt:lpstr>Starter</vt:lpstr>
      <vt:lpstr>Possible answers to starter</vt:lpstr>
      <vt:lpstr>MNC Defined</vt:lpstr>
      <vt:lpstr>PowerPoint Presentation</vt:lpstr>
      <vt:lpstr>Positive effects of MNCs</vt:lpstr>
      <vt:lpstr>Positive effects of MNCs</vt:lpstr>
      <vt:lpstr>Positive impacts 1</vt:lpstr>
      <vt:lpstr>Positive impacts 2</vt:lpstr>
      <vt:lpstr>Negative effects of MNCs</vt:lpstr>
      <vt:lpstr>Negative effects of MNCs</vt:lpstr>
      <vt:lpstr>Negative impacts 1 </vt:lpstr>
      <vt:lpstr>Negative impacts continued</vt:lpstr>
      <vt:lpstr>Impact on the local community / environment</vt:lpstr>
      <vt:lpstr>Impact on the local community / environment</vt:lpstr>
      <vt:lpstr>Impact on the local community / environment</vt:lpstr>
      <vt:lpstr>Impact on the local community / environment</vt:lpstr>
      <vt:lpstr>PowerPoint Presentation</vt:lpstr>
      <vt:lpstr>MNCs and FDI flows</vt:lpstr>
      <vt:lpstr>MNCs and the balance of payments</vt:lpstr>
      <vt:lpstr>MNCs and technology and skills transfer</vt:lpstr>
      <vt:lpstr>MNCs and impact on consumers</vt:lpstr>
      <vt:lpstr>MNCs and the impact on business culture</vt:lpstr>
      <vt:lpstr>MNCs and the impact on tax revenues and transfer pricing</vt:lpstr>
      <vt:lpstr>Revision Video </vt:lpstr>
      <vt:lpstr>Sample Edexcel A2 questions</vt:lpstr>
      <vt:lpstr>Sample question 1</vt:lpstr>
      <vt:lpstr>Answer sample question 1</vt:lpstr>
      <vt:lpstr>Case study for question 2</vt:lpstr>
      <vt:lpstr>Sample question 2</vt:lpstr>
      <vt:lpstr>Answer sample question 2</vt:lpstr>
      <vt:lpstr>Case study for question 3</vt:lpstr>
      <vt:lpstr>PowerPoint Presentation</vt:lpstr>
      <vt:lpstr>Sample question 3</vt:lpstr>
      <vt:lpstr>Answer sample question 3</vt:lpstr>
      <vt:lpstr>Glossary</vt:lpstr>
      <vt:lpstr>PowerPoint Presentation</vt:lpstr>
    </vt:vector>
  </TitlesOfParts>
  <Company>Derby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Hilton</dc:creator>
  <cp:lastModifiedBy>Sarah Hilton</cp:lastModifiedBy>
  <cp:revision>75</cp:revision>
  <dcterms:created xsi:type="dcterms:W3CDTF">2017-05-29T18:04:54Z</dcterms:created>
  <dcterms:modified xsi:type="dcterms:W3CDTF">2018-10-31T18:13:00Z</dcterms:modified>
</cp:coreProperties>
</file>