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53"/>
  </p:notesMasterIdLst>
  <p:sldIdLst>
    <p:sldId id="256" r:id="rId5"/>
    <p:sldId id="312" r:id="rId6"/>
    <p:sldId id="276" r:id="rId7"/>
    <p:sldId id="258" r:id="rId8"/>
    <p:sldId id="259" r:id="rId9"/>
    <p:sldId id="323" r:id="rId10"/>
    <p:sldId id="260" r:id="rId11"/>
    <p:sldId id="265" r:id="rId12"/>
    <p:sldId id="275" r:id="rId13"/>
    <p:sldId id="294" r:id="rId14"/>
    <p:sldId id="324" r:id="rId15"/>
    <p:sldId id="325" r:id="rId16"/>
    <p:sldId id="281" r:id="rId17"/>
    <p:sldId id="282" r:id="rId18"/>
    <p:sldId id="286" r:id="rId19"/>
    <p:sldId id="268" r:id="rId20"/>
    <p:sldId id="284" r:id="rId21"/>
    <p:sldId id="285" r:id="rId22"/>
    <p:sldId id="278" r:id="rId23"/>
    <p:sldId id="279" r:id="rId24"/>
    <p:sldId id="280" r:id="rId25"/>
    <p:sldId id="295" r:id="rId26"/>
    <p:sldId id="327" r:id="rId27"/>
    <p:sldId id="328" r:id="rId28"/>
    <p:sldId id="329" r:id="rId29"/>
    <p:sldId id="297" r:id="rId30"/>
    <p:sldId id="330" r:id="rId31"/>
    <p:sldId id="269" r:id="rId32"/>
    <p:sldId id="299" r:id="rId33"/>
    <p:sldId id="300" r:id="rId34"/>
    <p:sldId id="302" r:id="rId35"/>
    <p:sldId id="307" r:id="rId36"/>
    <p:sldId id="270" r:id="rId37"/>
    <p:sldId id="303" r:id="rId38"/>
    <p:sldId id="304" r:id="rId39"/>
    <p:sldId id="271" r:id="rId40"/>
    <p:sldId id="306" r:id="rId41"/>
    <p:sldId id="288" r:id="rId42"/>
    <p:sldId id="322" r:id="rId43"/>
    <p:sldId id="313" r:id="rId44"/>
    <p:sldId id="314" r:id="rId45"/>
    <p:sldId id="319" r:id="rId46"/>
    <p:sldId id="320" r:id="rId47"/>
    <p:sldId id="321" r:id="rId48"/>
    <p:sldId id="331" r:id="rId49"/>
    <p:sldId id="332" r:id="rId50"/>
    <p:sldId id="287" r:id="rId51"/>
    <p:sldId id="31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good introduction to demand in action</a:t>
            </a:r>
            <a:r>
              <a:rPr lang="en-GB" baseline="0" dirty="0" smtClean="0"/>
              <a:t> and should keep the discussion going about Bic Macs vs other favourites from </a:t>
            </a:r>
            <a:r>
              <a:rPr lang="en-GB" baseline="0" dirty="0" err="1" smtClean="0"/>
              <a:t>McDs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5</a:t>
            </a:fld>
            <a:endParaRPr lang="en-GB"/>
          </a:p>
        </p:txBody>
      </p:sp>
    </p:spTree>
    <p:extLst>
      <p:ext uri="{BB962C8B-B14F-4D97-AF65-F5344CB8AC3E}">
        <p14:creationId xmlns:p14="http://schemas.microsoft.com/office/powerpoint/2010/main" val="311760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in P = 0.25/1.50 *100 = 16.67% (rounded up)</a:t>
            </a:r>
          </a:p>
          <a:p>
            <a:r>
              <a:rPr lang="en-GB" dirty="0" smtClean="0"/>
              <a:t>Change in Q = -25%</a:t>
            </a:r>
          </a:p>
          <a:p>
            <a:endParaRPr lang="en-GB" dirty="0" smtClean="0"/>
          </a:p>
          <a:p>
            <a:r>
              <a:rPr lang="en-GB" dirty="0" smtClean="0"/>
              <a:t>-25/ 16.67 = -1.50</a:t>
            </a:r>
            <a:r>
              <a:rPr lang="en-GB" baseline="0" dirty="0" smtClean="0"/>
              <a:t> (rounded up)</a:t>
            </a:r>
            <a:endParaRPr lang="en-GB" dirty="0" smtClean="0"/>
          </a:p>
          <a:p>
            <a:r>
              <a:rPr lang="en-GB" dirty="0" smtClean="0"/>
              <a:t>PED value is above -1 therefore demand</a:t>
            </a:r>
            <a:r>
              <a:rPr lang="en-GB" baseline="0" dirty="0" smtClean="0"/>
              <a:t> for his tomatoes is elastic, if he puts prices up too high, customers may buy from the supermarket instead</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22</a:t>
            </a:fld>
            <a:endParaRPr lang="en-GB"/>
          </a:p>
        </p:txBody>
      </p:sp>
    </p:spTree>
    <p:extLst>
      <p:ext uri="{BB962C8B-B14F-4D97-AF65-F5344CB8AC3E}">
        <p14:creationId xmlns:p14="http://schemas.microsoft.com/office/powerpoint/2010/main" val="249833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57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50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30</a:t>
            </a:fld>
            <a:endParaRPr lang="en-GB"/>
          </a:p>
        </p:txBody>
      </p:sp>
    </p:spTree>
    <p:extLst>
      <p:ext uri="{BB962C8B-B14F-4D97-AF65-F5344CB8AC3E}">
        <p14:creationId xmlns:p14="http://schemas.microsoft.com/office/powerpoint/2010/main" val="325817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more necessary a good is, the lower the price elasticity of </a:t>
            </a:r>
            <a:r>
              <a:rPr lang="en-GB" sz="1200" b="0" i="0" kern="1200" baseline="0" dirty="0" smtClean="0">
                <a:solidFill>
                  <a:schemeClr val="tx1"/>
                </a:solidFill>
                <a:effectLst/>
                <a:latin typeface="+mn-lt"/>
                <a:ea typeface="+mn-ea"/>
                <a:cs typeface="+mn-cs"/>
              </a:rPr>
              <a:t> demand</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31</a:t>
            </a:fld>
            <a:endParaRPr lang="en-GB"/>
          </a:p>
        </p:txBody>
      </p:sp>
    </p:spTree>
    <p:extLst>
      <p:ext uri="{BB962C8B-B14F-4D97-AF65-F5344CB8AC3E}">
        <p14:creationId xmlns:p14="http://schemas.microsoft.com/office/powerpoint/2010/main" val="248011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higher the percentage of a consumer's income used to pay for the product, the higher the elasticity tends to be.</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32</a:t>
            </a:fld>
            <a:endParaRPr lang="en-GB"/>
          </a:p>
        </p:txBody>
      </p:sp>
    </p:spTree>
    <p:extLst>
      <p:ext uri="{BB962C8B-B14F-4D97-AF65-F5344CB8AC3E}">
        <p14:creationId xmlns:p14="http://schemas.microsoft.com/office/powerpoint/2010/main" val="184810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154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17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https://www.youtube.com/watch?v=fL0SlEnWSw4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3D1F2-A484-41BD-8391-0329815BE20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021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8</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5-7 = 2/5 = 0.4</a:t>
            </a:r>
          </a:p>
          <a:p>
            <a:r>
              <a:rPr lang="en-GB" dirty="0" smtClean="0"/>
              <a:t>0.4*100 = 40% change in price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10</a:t>
            </a:fld>
            <a:endParaRPr lang="en-GB"/>
          </a:p>
        </p:txBody>
      </p:sp>
    </p:spTree>
    <p:extLst>
      <p:ext uri="{BB962C8B-B14F-4D97-AF65-F5344CB8AC3E}">
        <p14:creationId xmlns:p14="http://schemas.microsoft.com/office/powerpoint/2010/main" val="276696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14</a:t>
            </a:fld>
            <a:endParaRPr lang="en-GB"/>
          </a:p>
        </p:txBody>
      </p:sp>
    </p:spTree>
    <p:extLst>
      <p:ext uri="{BB962C8B-B14F-4D97-AF65-F5344CB8AC3E}">
        <p14:creationId xmlns:p14="http://schemas.microsoft.com/office/powerpoint/2010/main" val="145245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Inelastic</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15</a:t>
            </a:fld>
            <a:endParaRPr lang="en-GB"/>
          </a:p>
        </p:txBody>
      </p:sp>
    </p:spTree>
    <p:extLst>
      <p:ext uri="{BB962C8B-B14F-4D97-AF65-F5344CB8AC3E}">
        <p14:creationId xmlns:p14="http://schemas.microsoft.com/office/powerpoint/2010/main" val="215563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48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Burgers</a:t>
            </a:r>
            <a:r>
              <a:rPr lang="en-GB" baseline="0" dirty="0" smtClean="0"/>
              <a:t> have elastic demand because there are lots of substitutes if prices rise too high customers will go elsewhere.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17</a:t>
            </a:fld>
            <a:endParaRPr lang="en-GB"/>
          </a:p>
        </p:txBody>
      </p:sp>
    </p:spTree>
    <p:extLst>
      <p:ext uri="{BB962C8B-B14F-4D97-AF65-F5344CB8AC3E}">
        <p14:creationId xmlns:p14="http://schemas.microsoft.com/office/powerpoint/2010/main" val="422152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Addictive products – customers will buy them no matter what the price.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19</a:t>
            </a:fld>
            <a:endParaRPr lang="en-GB"/>
          </a:p>
        </p:txBody>
      </p:sp>
    </p:spTree>
    <p:extLst>
      <p:ext uri="{BB962C8B-B14F-4D97-AF65-F5344CB8AC3E}">
        <p14:creationId xmlns:p14="http://schemas.microsoft.com/office/powerpoint/2010/main" val="405612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Petrol</a:t>
            </a:r>
            <a:r>
              <a:rPr lang="en-GB" baseline="0" dirty="0" smtClean="0"/>
              <a:t> / diesel / </a:t>
            </a:r>
          </a:p>
          <a:p>
            <a:r>
              <a:rPr lang="en-GB" dirty="0" smtClean="0"/>
              <a:t>2) No</a:t>
            </a:r>
          </a:p>
          <a:p>
            <a:r>
              <a:rPr lang="en-GB" dirty="0" smtClean="0"/>
              <a:t>3) No you can’t drive away as you don’t have any petrol</a:t>
            </a:r>
          </a:p>
          <a:p>
            <a:endParaRPr lang="en-GB" dirty="0" smtClean="0"/>
          </a:p>
          <a:p>
            <a:r>
              <a:rPr lang="en-GB" dirty="0" smtClean="0"/>
              <a:t>Explanation – there are NO substitutes so demand will remain almost constant</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20</a:t>
            </a:fld>
            <a:endParaRPr lang="en-GB"/>
          </a:p>
        </p:txBody>
      </p:sp>
    </p:spTree>
    <p:extLst>
      <p:ext uri="{BB962C8B-B14F-4D97-AF65-F5344CB8AC3E}">
        <p14:creationId xmlns:p14="http://schemas.microsoft.com/office/powerpoint/2010/main" val="285389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7694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479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36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257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7109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2248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441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727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7876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99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357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4824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8940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3459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684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3690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1074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527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3372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2164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3138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6466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555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247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253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556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91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64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81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703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594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071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86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233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0444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18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oberlo.com/blog/new-products" TargetMode="Externa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fL0SlEnWSw4"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1.2.4 Price Elasticity of Demand</a:t>
            </a:r>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 change in price formula</a:t>
            </a:r>
            <a:endParaRPr lang="en-GB" dirty="0"/>
          </a:p>
        </p:txBody>
      </p:sp>
      <p:sp>
        <p:nvSpPr>
          <p:cNvPr id="4" name="Content Placeholder 3"/>
          <p:cNvSpPr>
            <a:spLocks noGrp="1"/>
          </p:cNvSpPr>
          <p:nvPr>
            <p:ph idx="1"/>
          </p:nvPr>
        </p:nvSpPr>
        <p:spPr>
          <a:xfrm>
            <a:off x="2808514" y="2141311"/>
            <a:ext cx="6574971" cy="214766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marL="457200" lvl="1" indent="0">
              <a:buNone/>
            </a:pPr>
            <a:r>
              <a:rPr lang="en-GB" u="sng" dirty="0" smtClean="0">
                <a:latin typeface="Arial Black" panose="020B0A04020102020204" pitchFamily="34" charset="0"/>
              </a:rPr>
              <a:t>Price new </a:t>
            </a:r>
            <a:r>
              <a:rPr lang="en-GB" u="sng" dirty="0">
                <a:latin typeface="Arial Black" panose="020B0A04020102020204" pitchFamily="34" charset="0"/>
              </a:rPr>
              <a:t>– Price </a:t>
            </a:r>
            <a:r>
              <a:rPr lang="en-GB" u="sng" dirty="0" smtClean="0">
                <a:latin typeface="Arial Black" panose="020B0A04020102020204" pitchFamily="34" charset="0"/>
              </a:rPr>
              <a:t>old</a:t>
            </a:r>
            <a:endParaRPr lang="en-GB" u="sng" dirty="0">
              <a:latin typeface="Arial Black" panose="020B0A04020102020204" pitchFamily="34" charset="0"/>
            </a:endParaRPr>
          </a:p>
          <a:p>
            <a:pPr marL="457200" lvl="1" indent="0">
              <a:buNone/>
            </a:pPr>
            <a:r>
              <a:rPr lang="en-GB" dirty="0">
                <a:latin typeface="Arial Black" panose="020B0A04020102020204" pitchFamily="34" charset="0"/>
              </a:rPr>
              <a:t>          Price </a:t>
            </a:r>
            <a:r>
              <a:rPr lang="en-GB" dirty="0" smtClean="0">
                <a:latin typeface="Arial Black" panose="020B0A04020102020204" pitchFamily="34" charset="0"/>
              </a:rPr>
              <a:t>old                 </a:t>
            </a:r>
            <a:r>
              <a:rPr lang="en-GB" dirty="0">
                <a:latin typeface="Arial Black" panose="020B0A04020102020204" pitchFamily="34" charset="0"/>
              </a:rPr>
              <a:t>x 100</a:t>
            </a:r>
          </a:p>
        </p:txBody>
      </p:sp>
      <p:sp>
        <p:nvSpPr>
          <p:cNvPr id="3" name="TextBox 2"/>
          <p:cNvSpPr txBox="1"/>
          <p:nvPr/>
        </p:nvSpPr>
        <p:spPr>
          <a:xfrm>
            <a:off x="1056641" y="4765040"/>
            <a:ext cx="10596880" cy="1477328"/>
          </a:xfrm>
          <a:prstGeom prst="rect">
            <a:avLst/>
          </a:prstGeom>
          <a:noFill/>
        </p:spPr>
        <p:txBody>
          <a:bodyPr wrap="square" rtlCol="0">
            <a:spAutoFit/>
          </a:bodyPr>
          <a:lstStyle/>
          <a:p>
            <a:r>
              <a:rPr lang="en-GB" b="1" dirty="0" smtClean="0"/>
              <a:t>Example: A price changes from £5 to £7. You could say that it has increased by £2, but you need to calculate the % change increase</a:t>
            </a:r>
          </a:p>
          <a:p>
            <a:pPr marL="285750" indent="-285750">
              <a:buFont typeface="Arial" panose="020B0604020202020204" pitchFamily="34" charset="0"/>
              <a:buChar char="•"/>
            </a:pPr>
            <a:r>
              <a:rPr lang="en-GB" dirty="0" smtClean="0"/>
              <a:t>Apply the formula: New is £7, Old is £5</a:t>
            </a:r>
          </a:p>
          <a:p>
            <a:pPr marL="285750" indent="-285750">
              <a:buFont typeface="Arial" panose="020B0604020202020204" pitchFamily="34" charset="0"/>
              <a:buChar char="•"/>
            </a:pPr>
            <a:r>
              <a:rPr lang="en-GB" dirty="0" smtClean="0"/>
              <a:t>What is the % change, show your answer to two decimal places</a:t>
            </a:r>
          </a:p>
          <a:p>
            <a:pPr marL="285750" indent="-285750">
              <a:buFont typeface="Arial" panose="020B0604020202020204" pitchFamily="34" charset="0"/>
              <a:buChar char="•"/>
            </a:pPr>
            <a:r>
              <a:rPr lang="en-GB" dirty="0" smtClean="0"/>
              <a:t>You can now use this answer in your </a:t>
            </a:r>
            <a:r>
              <a:rPr lang="en-GB" dirty="0" err="1" smtClean="0"/>
              <a:t>PED</a:t>
            </a:r>
            <a:r>
              <a:rPr lang="en-GB" dirty="0" smtClean="0"/>
              <a:t> formula</a:t>
            </a:r>
          </a:p>
        </p:txBody>
      </p:sp>
    </p:spTree>
    <p:extLst>
      <p:ext uri="{BB962C8B-B14F-4D97-AF65-F5344CB8AC3E}">
        <p14:creationId xmlns:p14="http://schemas.microsoft.com/office/powerpoint/2010/main" val="4144067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Example calculations % change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566207"/>
              </p:ext>
            </p:extLst>
          </p:nvPr>
        </p:nvGraphicFramePr>
        <p:xfrm>
          <a:off x="838200" y="1825625"/>
          <a:ext cx="10515600" cy="17526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662417517"/>
                    </a:ext>
                  </a:extLst>
                </a:gridCol>
                <a:gridCol w="2103120">
                  <a:extLst>
                    <a:ext uri="{9D8B030D-6E8A-4147-A177-3AD203B41FA5}">
                      <a16:colId xmlns:a16="http://schemas.microsoft.com/office/drawing/2014/main" val="2239930470"/>
                    </a:ext>
                  </a:extLst>
                </a:gridCol>
                <a:gridCol w="2103120">
                  <a:extLst>
                    <a:ext uri="{9D8B030D-6E8A-4147-A177-3AD203B41FA5}">
                      <a16:colId xmlns:a16="http://schemas.microsoft.com/office/drawing/2014/main" val="276209853"/>
                    </a:ext>
                  </a:extLst>
                </a:gridCol>
                <a:gridCol w="2103120">
                  <a:extLst>
                    <a:ext uri="{9D8B030D-6E8A-4147-A177-3AD203B41FA5}">
                      <a16:colId xmlns:a16="http://schemas.microsoft.com/office/drawing/2014/main" val="3431126337"/>
                    </a:ext>
                  </a:extLst>
                </a:gridCol>
                <a:gridCol w="2103120">
                  <a:extLst>
                    <a:ext uri="{9D8B030D-6E8A-4147-A177-3AD203B41FA5}">
                      <a16:colId xmlns:a16="http://schemas.microsoft.com/office/drawing/2014/main" val="1297261462"/>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dirty="0" smtClean="0"/>
                        <a:t>Product 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dirty="0" smtClean="0"/>
                        <a:t>Product 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dirty="0" smtClean="0"/>
                        <a:t>Product 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dirty="0" smtClean="0"/>
                        <a:t>Product 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50926871"/>
                  </a:ext>
                </a:extLst>
              </a:tr>
              <a:tr h="370840">
                <a:tc>
                  <a:txBody>
                    <a:bodyPr/>
                    <a:lstStyle/>
                    <a:p>
                      <a:r>
                        <a:rPr lang="en-GB" dirty="0" smtClean="0"/>
                        <a:t>Old Price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£300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£55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£70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£60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0748945"/>
                  </a:ext>
                </a:extLst>
              </a:tr>
              <a:tr h="370840">
                <a:tc>
                  <a:txBody>
                    <a:bodyPr/>
                    <a:lstStyle/>
                    <a:p>
                      <a:r>
                        <a:rPr lang="en-GB" dirty="0" smtClean="0"/>
                        <a:t>New price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£290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£29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£77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£65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490648"/>
                  </a:ext>
                </a:extLst>
              </a:tr>
              <a:tr h="370840">
                <a:tc>
                  <a:txBody>
                    <a:bodyPr/>
                    <a:lstStyle/>
                    <a:p>
                      <a:r>
                        <a:rPr lang="en-GB" dirty="0" smtClean="0"/>
                        <a:t>% Change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3177181"/>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1159" y="4572000"/>
            <a:ext cx="4840597" cy="1259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670560" y="4368800"/>
            <a:ext cx="5689600" cy="1463040"/>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lvl="1"/>
            <a:r>
              <a:rPr lang="en-GB" u="sng" dirty="0" smtClean="0">
                <a:latin typeface="Arial Black" panose="020B0A04020102020204" pitchFamily="34" charset="0"/>
              </a:rPr>
              <a:t>Price new </a:t>
            </a:r>
            <a:r>
              <a:rPr lang="en-GB" u="sng" dirty="0">
                <a:latin typeface="Arial Black" panose="020B0A04020102020204" pitchFamily="34" charset="0"/>
              </a:rPr>
              <a:t>– Price </a:t>
            </a:r>
            <a:r>
              <a:rPr lang="en-GB" u="sng" dirty="0" smtClean="0">
                <a:latin typeface="Arial Black" panose="020B0A04020102020204" pitchFamily="34" charset="0"/>
              </a:rPr>
              <a:t>old</a:t>
            </a:r>
            <a:endParaRPr lang="en-GB" u="sng" dirty="0">
              <a:latin typeface="Arial Black" panose="020B0A04020102020204" pitchFamily="34" charset="0"/>
            </a:endParaRPr>
          </a:p>
          <a:p>
            <a:pPr lvl="1"/>
            <a:r>
              <a:rPr lang="en-GB" dirty="0">
                <a:latin typeface="Arial Black" panose="020B0A04020102020204" pitchFamily="34" charset="0"/>
              </a:rPr>
              <a:t>          Price </a:t>
            </a:r>
            <a:r>
              <a:rPr lang="en-GB" dirty="0" smtClean="0">
                <a:latin typeface="Arial Black" panose="020B0A04020102020204" pitchFamily="34" charset="0"/>
              </a:rPr>
              <a:t>old                          </a:t>
            </a:r>
            <a:r>
              <a:rPr lang="en-GB" dirty="0">
                <a:latin typeface="Arial Black" panose="020B0A04020102020204" pitchFamily="34" charset="0"/>
              </a:rPr>
              <a:t>x 100</a:t>
            </a:r>
          </a:p>
        </p:txBody>
      </p:sp>
    </p:spTree>
    <p:extLst>
      <p:ext uri="{BB962C8B-B14F-4D97-AF65-F5344CB8AC3E}">
        <p14:creationId xmlns:p14="http://schemas.microsoft.com/office/powerpoint/2010/main" val="365138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Example calculations % change - answers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1628812"/>
              </p:ext>
            </p:extLst>
          </p:nvPr>
        </p:nvGraphicFramePr>
        <p:xfrm>
          <a:off x="838200" y="1825625"/>
          <a:ext cx="10515600" cy="17526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662417517"/>
                    </a:ext>
                  </a:extLst>
                </a:gridCol>
                <a:gridCol w="2103120">
                  <a:extLst>
                    <a:ext uri="{9D8B030D-6E8A-4147-A177-3AD203B41FA5}">
                      <a16:colId xmlns:a16="http://schemas.microsoft.com/office/drawing/2014/main" val="2239930470"/>
                    </a:ext>
                  </a:extLst>
                </a:gridCol>
                <a:gridCol w="2103120">
                  <a:extLst>
                    <a:ext uri="{9D8B030D-6E8A-4147-A177-3AD203B41FA5}">
                      <a16:colId xmlns:a16="http://schemas.microsoft.com/office/drawing/2014/main" val="276209853"/>
                    </a:ext>
                  </a:extLst>
                </a:gridCol>
                <a:gridCol w="2103120">
                  <a:extLst>
                    <a:ext uri="{9D8B030D-6E8A-4147-A177-3AD203B41FA5}">
                      <a16:colId xmlns:a16="http://schemas.microsoft.com/office/drawing/2014/main" val="3431126337"/>
                    </a:ext>
                  </a:extLst>
                </a:gridCol>
                <a:gridCol w="2103120">
                  <a:extLst>
                    <a:ext uri="{9D8B030D-6E8A-4147-A177-3AD203B41FA5}">
                      <a16:colId xmlns:a16="http://schemas.microsoft.com/office/drawing/2014/main" val="1297261462"/>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dirty="0" smtClean="0"/>
                        <a:t>Product 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dirty="0" smtClean="0"/>
                        <a:t>Product 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dirty="0" smtClean="0"/>
                        <a:t>Product 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dirty="0" smtClean="0"/>
                        <a:t>Product 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50926871"/>
                  </a:ext>
                </a:extLst>
              </a:tr>
              <a:tr h="370840">
                <a:tc>
                  <a:txBody>
                    <a:bodyPr/>
                    <a:lstStyle/>
                    <a:p>
                      <a:r>
                        <a:rPr lang="en-GB" dirty="0" smtClean="0"/>
                        <a:t>Old Price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£300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£55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£70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£60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0748945"/>
                  </a:ext>
                </a:extLst>
              </a:tr>
              <a:tr h="370840">
                <a:tc>
                  <a:txBody>
                    <a:bodyPr/>
                    <a:lstStyle/>
                    <a:p>
                      <a:r>
                        <a:rPr lang="en-GB" dirty="0" smtClean="0"/>
                        <a:t>New price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£290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£29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£77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£65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490648"/>
                  </a:ext>
                </a:extLst>
              </a:tr>
              <a:tr h="370840">
                <a:tc>
                  <a:txBody>
                    <a:bodyPr/>
                    <a:lstStyle/>
                    <a:p>
                      <a:r>
                        <a:rPr lang="en-GB" b="1" dirty="0" smtClean="0">
                          <a:solidFill>
                            <a:srgbClr val="FF0000"/>
                          </a:solidFill>
                        </a:rPr>
                        <a:t>% Change</a:t>
                      </a: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smtClean="0">
                          <a:solidFill>
                            <a:srgbClr val="FF0000"/>
                          </a:solidFill>
                        </a:rPr>
                        <a:t>3.33%</a:t>
                      </a:r>
                    </a:p>
                    <a:p>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smtClean="0">
                          <a:solidFill>
                            <a:srgbClr val="FF0000"/>
                          </a:solidFill>
                        </a:rPr>
                        <a:t>29.09%</a:t>
                      </a: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smtClean="0">
                          <a:solidFill>
                            <a:srgbClr val="FF0000"/>
                          </a:solidFill>
                        </a:rPr>
                        <a:t>10%</a:t>
                      </a: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smtClean="0">
                          <a:solidFill>
                            <a:srgbClr val="FF0000"/>
                          </a:solidFill>
                        </a:rPr>
                        <a:t>8.33%</a:t>
                      </a: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3177181"/>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8387" y="4876800"/>
            <a:ext cx="4645413" cy="1209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609600" y="4876800"/>
            <a:ext cx="5638800" cy="1209040"/>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lvl="1"/>
            <a:r>
              <a:rPr lang="en-GB" u="sng" dirty="0" smtClean="0">
                <a:latin typeface="Arial Black" panose="020B0A04020102020204" pitchFamily="34" charset="0"/>
              </a:rPr>
              <a:t>Price new </a:t>
            </a:r>
            <a:r>
              <a:rPr lang="en-GB" u="sng" dirty="0">
                <a:latin typeface="Arial Black" panose="020B0A04020102020204" pitchFamily="34" charset="0"/>
              </a:rPr>
              <a:t>– Price </a:t>
            </a:r>
            <a:r>
              <a:rPr lang="en-GB" u="sng" dirty="0" smtClean="0">
                <a:latin typeface="Arial Black" panose="020B0A04020102020204" pitchFamily="34" charset="0"/>
              </a:rPr>
              <a:t>old</a:t>
            </a:r>
            <a:endParaRPr lang="en-GB" u="sng" dirty="0">
              <a:latin typeface="Arial Black" panose="020B0A04020102020204" pitchFamily="34" charset="0"/>
            </a:endParaRPr>
          </a:p>
          <a:p>
            <a:pPr lvl="1"/>
            <a:r>
              <a:rPr lang="en-GB" dirty="0">
                <a:latin typeface="Arial Black" panose="020B0A04020102020204" pitchFamily="34" charset="0"/>
              </a:rPr>
              <a:t>          Price </a:t>
            </a:r>
            <a:r>
              <a:rPr lang="en-GB" dirty="0" smtClean="0">
                <a:latin typeface="Arial Black" panose="020B0A04020102020204" pitchFamily="34" charset="0"/>
              </a:rPr>
              <a:t>old                          </a:t>
            </a:r>
            <a:r>
              <a:rPr lang="en-GB" dirty="0">
                <a:latin typeface="Arial Black" panose="020B0A04020102020204" pitchFamily="34" charset="0"/>
              </a:rPr>
              <a:t>x 100</a:t>
            </a:r>
          </a:p>
        </p:txBody>
      </p:sp>
    </p:spTree>
    <p:extLst>
      <p:ext uri="{BB962C8B-B14F-4D97-AF65-F5344CB8AC3E}">
        <p14:creationId xmlns:p14="http://schemas.microsoft.com/office/powerpoint/2010/main" val="1929424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Example </a:t>
            </a:r>
            <a:r>
              <a:rPr lang="en-GB" dirty="0" err="1" smtClean="0"/>
              <a:t>PED</a:t>
            </a:r>
            <a:r>
              <a:rPr lang="en-GB" dirty="0" smtClean="0"/>
              <a:t> Calculation</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solidFill>
                  <a:schemeClr val="tx1"/>
                </a:solidFill>
              </a:rPr>
              <a:t>Work through this walkthrough example</a:t>
            </a:r>
          </a:p>
          <a:p>
            <a:r>
              <a:rPr lang="en-GB" dirty="0" smtClean="0">
                <a:solidFill>
                  <a:schemeClr val="tx1"/>
                </a:solidFill>
              </a:rPr>
              <a:t>Sam owns a sunglasses business. She wants to know how </a:t>
            </a:r>
            <a:r>
              <a:rPr lang="en-GB" dirty="0">
                <a:solidFill>
                  <a:schemeClr val="tx1"/>
                </a:solidFill>
              </a:rPr>
              <a:t>elastic </a:t>
            </a:r>
            <a:r>
              <a:rPr lang="en-GB" dirty="0" smtClean="0">
                <a:solidFill>
                  <a:schemeClr val="tx1"/>
                </a:solidFill>
              </a:rPr>
              <a:t>the </a:t>
            </a:r>
            <a:r>
              <a:rPr lang="en-GB" dirty="0">
                <a:solidFill>
                  <a:schemeClr val="tx1"/>
                </a:solidFill>
              </a:rPr>
              <a:t>demand for </a:t>
            </a:r>
            <a:r>
              <a:rPr lang="en-GB" dirty="0" smtClean="0">
                <a:solidFill>
                  <a:schemeClr val="tx1"/>
                </a:solidFill>
              </a:rPr>
              <a:t>some of her products is. This will help her to decide if she should put her prices up or not. </a:t>
            </a:r>
            <a:endParaRPr lang="en-GB" dirty="0">
              <a:solidFill>
                <a:schemeClr val="tx1"/>
              </a:solidFill>
            </a:endParaRPr>
          </a:p>
          <a:p>
            <a:r>
              <a:rPr lang="en-GB" dirty="0"/>
              <a:t>If she puts up her prices from £35 to £55 then she sells 45% less. </a:t>
            </a:r>
          </a:p>
          <a:p>
            <a:r>
              <a:rPr lang="en-GB" dirty="0"/>
              <a:t>Calculate </a:t>
            </a:r>
            <a:r>
              <a:rPr lang="en-GB" dirty="0" err="1"/>
              <a:t>PED</a:t>
            </a:r>
            <a:r>
              <a:rPr lang="en-GB" dirty="0"/>
              <a:t> and comment on the elasticity of demand.</a:t>
            </a:r>
          </a:p>
          <a:p>
            <a:endParaRPr lang="en-GB"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91366"/>
            <a:ext cx="5181600" cy="3419856"/>
          </a:xfrm>
          <a:prstGeom prst="rect">
            <a:avLst/>
          </a:prstGeom>
        </p:spPr>
      </p:pic>
    </p:spTree>
    <p:extLst>
      <p:ext uri="{BB962C8B-B14F-4D97-AF65-F5344CB8AC3E}">
        <p14:creationId xmlns:p14="http://schemas.microsoft.com/office/powerpoint/2010/main" val="128408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Example </a:t>
            </a:r>
            <a:r>
              <a:rPr lang="en-GB" dirty="0" err="1" smtClean="0"/>
              <a:t>PED</a:t>
            </a:r>
            <a:r>
              <a:rPr lang="en-GB" dirty="0" smtClean="0"/>
              <a:t> calculation steps</a:t>
            </a:r>
            <a:endParaRPr lang="en-GB" dirty="0"/>
          </a:p>
        </p:txBody>
      </p:sp>
      <p:sp>
        <p:nvSpPr>
          <p:cNvPr id="3" name="Content Placeholder 2"/>
          <p:cNvSpPr>
            <a:spLocks noGrp="1"/>
          </p:cNvSpPr>
          <p:nvPr>
            <p:ph idx="1"/>
          </p:nvPr>
        </p:nvSpPr>
        <p:spPr>
          <a:xfrm>
            <a:off x="838200" y="1825625"/>
            <a:ext cx="10515600" cy="4640489"/>
          </a:xfrm>
          <a:ln w="76200"/>
        </p:spPr>
        <p:style>
          <a:lnRef idx="2">
            <a:schemeClr val="dk1"/>
          </a:lnRef>
          <a:fillRef idx="1">
            <a:schemeClr val="lt1"/>
          </a:fillRef>
          <a:effectRef idx="0">
            <a:schemeClr val="dk1"/>
          </a:effectRef>
          <a:fontRef idx="minor">
            <a:schemeClr val="dk1"/>
          </a:fontRef>
        </p:style>
        <p:txBody>
          <a:bodyPr>
            <a:normAutofit/>
          </a:bodyPr>
          <a:lstStyle/>
          <a:p>
            <a:r>
              <a:rPr lang="en-GB" dirty="0" smtClean="0"/>
              <a:t>Step 1 – Find the % change in price</a:t>
            </a:r>
          </a:p>
          <a:p>
            <a:r>
              <a:rPr lang="en-GB" b="1" dirty="0" smtClean="0">
                <a:solidFill>
                  <a:srgbClr val="FF0000"/>
                </a:solidFill>
              </a:rPr>
              <a:t>55-35 / 35 *100 = -57.14% (a minus because the price has decreased)</a:t>
            </a:r>
          </a:p>
          <a:p>
            <a:r>
              <a:rPr lang="en-GB" dirty="0" smtClean="0"/>
              <a:t>Step 2 –  Take the % change in quantity and divide it by the % change in price </a:t>
            </a:r>
          </a:p>
          <a:p>
            <a:r>
              <a:rPr lang="en-GB" b="1" dirty="0" smtClean="0">
                <a:solidFill>
                  <a:srgbClr val="FF0000"/>
                </a:solidFill>
              </a:rPr>
              <a:t>45% / 57.14% = </a:t>
            </a:r>
            <a:r>
              <a:rPr lang="en-GB" b="1" dirty="0" err="1" smtClean="0">
                <a:solidFill>
                  <a:srgbClr val="FF0000"/>
                </a:solidFill>
              </a:rPr>
              <a:t>PED</a:t>
            </a:r>
            <a:r>
              <a:rPr lang="en-GB" b="1" dirty="0" smtClean="0">
                <a:solidFill>
                  <a:srgbClr val="FF0000"/>
                </a:solidFill>
              </a:rPr>
              <a:t> -0.79</a:t>
            </a:r>
            <a:endParaRPr lang="en-GB" b="1" dirty="0">
              <a:solidFill>
                <a:srgbClr val="FF0000"/>
              </a:solidFill>
            </a:endParaRPr>
          </a:p>
          <a:p>
            <a:endParaRPr lang="en-GB" dirty="0"/>
          </a:p>
          <a:p>
            <a:endParaRPr lang="en-GB" dirty="0"/>
          </a:p>
        </p:txBody>
      </p:sp>
    </p:spTree>
    <p:extLst>
      <p:ext uri="{BB962C8B-B14F-4D97-AF65-F5344CB8AC3E}">
        <p14:creationId xmlns:p14="http://schemas.microsoft.com/office/powerpoint/2010/main" val="137583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219"/>
            <a:ext cx="10435936" cy="1325563"/>
          </a:xfrm>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What does a PED value of                                mean? </a:t>
            </a:r>
            <a:endParaRPr lang="en-GB"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r>
              <a:rPr lang="en-GB" dirty="0" smtClean="0"/>
              <a:t>When you calculate PED you get a numerical result (-0.79 for example) this will tell you if the product has:</a:t>
            </a:r>
          </a:p>
          <a:p>
            <a:endParaRPr lang="en-GB" dirty="0"/>
          </a:p>
          <a:p>
            <a:r>
              <a:rPr lang="en-GB" dirty="0" smtClean="0"/>
              <a:t>Elastic demand (</a:t>
            </a:r>
            <a:r>
              <a:rPr lang="en-GB" sz="2000" i="1" dirty="0" smtClean="0"/>
              <a:t>Demand for the product is sensitive to a change in price</a:t>
            </a:r>
            <a:r>
              <a:rPr lang="en-GB" dirty="0" smtClean="0"/>
              <a:t>)</a:t>
            </a:r>
          </a:p>
          <a:p>
            <a:r>
              <a:rPr lang="en-GB" b="1" dirty="0" smtClean="0">
                <a:solidFill>
                  <a:srgbClr val="FF0000"/>
                </a:solidFill>
              </a:rPr>
              <a:t>Value will be more than 1 e.g. 1.7, 2.4 </a:t>
            </a:r>
            <a:r>
              <a:rPr lang="en-GB" b="1" dirty="0" err="1" smtClean="0">
                <a:solidFill>
                  <a:srgbClr val="FF0000"/>
                </a:solidFill>
              </a:rPr>
              <a:t>etc</a:t>
            </a:r>
            <a:endParaRPr lang="en-GB" b="1" dirty="0" smtClean="0">
              <a:solidFill>
                <a:srgbClr val="FF0000"/>
              </a:solidFill>
            </a:endParaRPr>
          </a:p>
          <a:p>
            <a:pPr marL="0" indent="0">
              <a:buNone/>
            </a:pPr>
            <a:endParaRPr lang="en-GB" b="1" dirty="0">
              <a:solidFill>
                <a:srgbClr val="FF0000"/>
              </a:solidFill>
            </a:endParaRPr>
          </a:p>
          <a:p>
            <a:r>
              <a:rPr lang="en-GB" dirty="0" smtClean="0"/>
              <a:t>Inelastic demand (</a:t>
            </a:r>
            <a:r>
              <a:rPr lang="en-GB" sz="2000" i="1" dirty="0"/>
              <a:t>V</a:t>
            </a:r>
            <a:r>
              <a:rPr lang="en-GB" sz="2000" i="1" dirty="0" smtClean="0"/>
              <a:t>ery little change in demand with a change in price</a:t>
            </a:r>
            <a:r>
              <a:rPr lang="en-GB" dirty="0" smtClean="0"/>
              <a:t>) </a:t>
            </a:r>
          </a:p>
          <a:p>
            <a:r>
              <a:rPr lang="en-GB" b="1" dirty="0" smtClean="0">
                <a:solidFill>
                  <a:srgbClr val="FF0000"/>
                </a:solidFill>
              </a:rPr>
              <a:t>Values will be between 0 and 1 e.g. 0.2, 0.66 etc.</a:t>
            </a:r>
            <a:endParaRPr lang="en-GB" b="1" dirty="0">
              <a:solidFill>
                <a:srgbClr val="FF0000"/>
              </a:solidFill>
            </a:endParaRPr>
          </a:p>
        </p:txBody>
      </p:sp>
      <p:sp>
        <p:nvSpPr>
          <p:cNvPr id="5" name="TextBox 4"/>
          <p:cNvSpPr txBox="1"/>
          <p:nvPr/>
        </p:nvSpPr>
        <p:spPr>
          <a:xfrm>
            <a:off x="1293958" y="6121692"/>
            <a:ext cx="8648843" cy="52322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sz="2800" dirty="0" smtClean="0">
                <a:latin typeface="Arial Black" panose="020B0A04020102020204" pitchFamily="34" charset="0"/>
              </a:rPr>
              <a:t>In the example is -0.79 elastic or inelastic?</a:t>
            </a:r>
            <a:endParaRPr lang="en-GB" sz="2800" dirty="0">
              <a:latin typeface="Arial Black" panose="020B0A040201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4266" y="158713"/>
            <a:ext cx="3577070" cy="1460573"/>
          </a:xfrm>
          <a:prstGeom prst="rect">
            <a:avLst/>
          </a:prstGeom>
        </p:spPr>
      </p:pic>
    </p:spTree>
    <p:extLst>
      <p:ext uri="{BB962C8B-B14F-4D97-AF65-F5344CB8AC3E}">
        <p14:creationId xmlns:p14="http://schemas.microsoft.com/office/powerpoint/2010/main" val="37043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Autofit/>
          </a:bodyPr>
          <a:lstStyle/>
          <a:p>
            <a:r>
              <a:rPr lang="en-GB" sz="4400" b="1" dirty="0">
                <a:solidFill>
                  <a:srgbClr val="0070C0"/>
                </a:solidFill>
              </a:rPr>
              <a:t>Interpretation of numerical values of price elasticity of demand</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700966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526796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Elastic Demand</a:t>
            </a:r>
            <a:endParaRPr lang="en-GB" dirty="0"/>
          </a:p>
        </p:txBody>
      </p:sp>
      <p:sp>
        <p:nvSpPr>
          <p:cNvPr id="6" name="Content Placeholder 5"/>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Products and services that have </a:t>
            </a:r>
            <a:r>
              <a:rPr lang="en-GB" b="1" dirty="0" smtClean="0"/>
              <a:t>elastic demand </a:t>
            </a:r>
            <a:r>
              <a:rPr lang="en-GB" dirty="0" smtClean="0"/>
              <a:t>are responsive to a change in price</a:t>
            </a:r>
          </a:p>
          <a:p>
            <a:r>
              <a:rPr lang="en-GB" dirty="0" smtClean="0"/>
              <a:t>This means if the business puts prices up, then demand will decrease</a:t>
            </a:r>
          </a:p>
          <a:p>
            <a:r>
              <a:rPr lang="en-GB" dirty="0" smtClean="0"/>
              <a:t>If prices decrease then demand will increase. It stands to reason that if you make a product cheaper that more customers will want to buy it. </a:t>
            </a:r>
          </a:p>
          <a:p>
            <a:r>
              <a:rPr lang="en-GB" b="1" dirty="0" smtClean="0">
                <a:solidFill>
                  <a:srgbClr val="FF0000"/>
                </a:solidFill>
              </a:rPr>
              <a:t>What happens if prices rise too high?</a:t>
            </a:r>
            <a:endParaRPr lang="en-GB" b="1" dirty="0">
              <a:solidFill>
                <a:srgbClr val="FF0000"/>
              </a:solidFill>
            </a:endParaRPr>
          </a:p>
          <a:p>
            <a:endParaRPr lang="en-GB" dirty="0"/>
          </a:p>
        </p:txBody>
      </p:sp>
      <p:pic>
        <p:nvPicPr>
          <p:cNvPr id="2" name="Content Placeholder 1"/>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87331" y="1825625"/>
            <a:ext cx="4351338"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587331" y="782320"/>
            <a:ext cx="4307840" cy="646331"/>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Can you explain why burgers and fast food have elastic demand?</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91846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Elastic Demand and calculations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If your PED calculation is more than 1 then this will mean that the product or service has </a:t>
            </a:r>
            <a:r>
              <a:rPr lang="en-GB" b="1" dirty="0" smtClean="0"/>
              <a:t>elastic</a:t>
            </a:r>
            <a:r>
              <a:rPr lang="en-GB" dirty="0" smtClean="0"/>
              <a:t> demand</a:t>
            </a:r>
          </a:p>
          <a:p>
            <a:r>
              <a:rPr lang="en-GB" dirty="0" smtClean="0"/>
              <a:t>For the business this means that they need to be careful when setting prices, too high and they will lose their customers, too low and they may not have enough supply to meet demand</a:t>
            </a:r>
          </a:p>
          <a:p>
            <a:r>
              <a:rPr lang="en-GB" dirty="0" smtClean="0"/>
              <a:t>Generally products with lots of substitutes have </a:t>
            </a:r>
            <a:r>
              <a:rPr lang="en-GB" b="1" dirty="0" smtClean="0"/>
              <a:t>elastic</a:t>
            </a:r>
            <a:r>
              <a:rPr lang="en-GB" dirty="0" smtClean="0"/>
              <a:t> demand</a:t>
            </a:r>
            <a:endParaRPr lang="en-GB" dirty="0"/>
          </a:p>
        </p:txBody>
      </p:sp>
      <p:sp>
        <p:nvSpPr>
          <p:cNvPr id="6" name="TextBox 5"/>
          <p:cNvSpPr txBox="1"/>
          <p:nvPr/>
        </p:nvSpPr>
        <p:spPr>
          <a:xfrm>
            <a:off x="7218144" y="6176963"/>
            <a:ext cx="3262432" cy="369332"/>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latin typeface="Arial Black" panose="020B0A04020102020204" pitchFamily="34" charset="0"/>
              </a:rPr>
              <a:t>Examples -1.27, -1.4, -6, </a:t>
            </a:r>
            <a:endParaRPr lang="en-GB" dirty="0">
              <a:latin typeface="Arial Black" panose="020B0A04020102020204" pitchFamily="34" charset="0"/>
            </a:endParaRPr>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128756"/>
            <a:ext cx="5181600" cy="3379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1886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Inelastic Demand</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smtClean="0">
                <a:latin typeface="Arial Black" panose="020B0A04020102020204" pitchFamily="34" charset="0"/>
              </a:rPr>
              <a:t>Inelastic</a:t>
            </a:r>
            <a:r>
              <a:rPr lang="en-GB" dirty="0" smtClean="0"/>
              <a:t> demand is for goods where if the price is changed the demand stays the same</a:t>
            </a:r>
          </a:p>
          <a:p>
            <a:r>
              <a:rPr lang="en-GB" dirty="0" smtClean="0"/>
              <a:t>With </a:t>
            </a:r>
            <a:r>
              <a:rPr lang="en-GB" dirty="0" smtClean="0">
                <a:latin typeface="Arial Black" panose="020B0A04020102020204" pitchFamily="34" charset="0"/>
              </a:rPr>
              <a:t>inelastic</a:t>
            </a:r>
            <a:r>
              <a:rPr lang="en-GB" dirty="0" smtClean="0"/>
              <a:t> demand there are few substitutes (e.g. insulin, petrol)</a:t>
            </a:r>
          </a:p>
          <a:p>
            <a:r>
              <a:rPr lang="en-GB" dirty="0" smtClean="0">
                <a:solidFill>
                  <a:srgbClr val="FF0000"/>
                </a:solidFill>
                <a:latin typeface="Arial Rounded MT Bold" panose="020F0704030504030204" pitchFamily="34" charset="0"/>
              </a:rPr>
              <a:t>Generally addictive products have inelastic demand – can you explain why?</a:t>
            </a:r>
            <a:endParaRPr lang="en-GB" dirty="0">
              <a:solidFill>
                <a:srgbClr val="FF0000"/>
              </a:solidFill>
              <a:latin typeface="Arial Rounded MT Bold" panose="020F0704030504030204" pitchFamily="34" charset="0"/>
            </a:endParaRP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00987" y="1825625"/>
            <a:ext cx="3524026" cy="4351338"/>
          </a:xfrm>
          <a:prstGeom prst="rect">
            <a:avLst/>
          </a:prstGeom>
        </p:spPr>
      </p:pic>
    </p:spTree>
    <p:extLst>
      <p:ext uri="{BB962C8B-B14F-4D97-AF65-F5344CB8AC3E}">
        <p14:creationId xmlns:p14="http://schemas.microsoft.com/office/powerpoint/2010/main" val="275396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221685"/>
            <a:ext cx="10515600" cy="3559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792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Inelastic demand explained</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en-GB" dirty="0" smtClean="0"/>
              <a:t>You are in your car, you are running very low on petrol – but at last you see a garage and pull in</a:t>
            </a:r>
          </a:p>
          <a:p>
            <a:pPr marL="0" indent="0">
              <a:buNone/>
            </a:pPr>
            <a:r>
              <a:rPr lang="en-GB" dirty="0" smtClean="0">
                <a:solidFill>
                  <a:srgbClr val="FF0000"/>
                </a:solidFill>
              </a:rPr>
              <a:t>Questions</a:t>
            </a:r>
            <a:endParaRPr lang="en-GB" dirty="0">
              <a:solidFill>
                <a:srgbClr val="FF0000"/>
              </a:solidFill>
            </a:endParaRPr>
          </a:p>
          <a:p>
            <a:pPr marL="514350" indent="-514350">
              <a:buFont typeface="+mj-lt"/>
              <a:buAutoNum type="arabicPeriod"/>
            </a:pPr>
            <a:r>
              <a:rPr lang="en-GB" dirty="0" smtClean="0"/>
              <a:t>What choice of products do you have?</a:t>
            </a:r>
          </a:p>
          <a:p>
            <a:pPr marL="514350" indent="-514350">
              <a:buFont typeface="+mj-lt"/>
              <a:buAutoNum type="arabicPeriod"/>
            </a:pPr>
            <a:r>
              <a:rPr lang="en-GB" dirty="0" smtClean="0"/>
              <a:t>Are there any substitutes for petrol that you could put in your car?</a:t>
            </a:r>
          </a:p>
          <a:p>
            <a:pPr marL="514350" indent="-514350">
              <a:buFont typeface="+mj-lt"/>
              <a:buAutoNum type="arabicPeriod"/>
            </a:pPr>
            <a:r>
              <a:rPr lang="en-GB" dirty="0" smtClean="0"/>
              <a:t>Can you drive away if you are unhappy with the price of the petrol?</a:t>
            </a:r>
          </a:p>
          <a:p>
            <a:endParaRPr lang="en-GB" dirty="0"/>
          </a:p>
          <a:p>
            <a:endParaRPr lang="en-GB" dirty="0" smtClean="0"/>
          </a:p>
        </p:txBody>
      </p:sp>
      <p:sp>
        <p:nvSpPr>
          <p:cNvPr id="6" name="Content Placeholder 5"/>
          <p:cNvSpPr>
            <a:spLocks noGrp="1"/>
          </p:cNvSpPr>
          <p:nvPr>
            <p:ph sz="half" idx="2"/>
          </p:nvPr>
        </p:nvSpPr>
        <p:spPr/>
        <p:txBody>
          <a:bodyPr>
            <a:normAutofit fontScale="92500" lnSpcReduction="20000"/>
          </a:bodyPr>
          <a:lstStyle/>
          <a:p>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999" y="1844170"/>
            <a:ext cx="4572000" cy="3050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607628" y="5029488"/>
            <a:ext cx="4310743" cy="92333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latin typeface="Arial Black" panose="020B0A04020102020204" pitchFamily="34" charset="0"/>
              </a:rPr>
              <a:t>Can you explain why demand remains unchanged even when the price of petrol increases?</a:t>
            </a:r>
          </a:p>
        </p:txBody>
      </p:sp>
    </p:spTree>
    <p:extLst>
      <p:ext uri="{BB962C8B-B14F-4D97-AF65-F5344CB8AC3E}">
        <p14:creationId xmlns:p14="http://schemas.microsoft.com/office/powerpoint/2010/main" val="202335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Inelastic demand and calculations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When you calculate PED using the formula: If the result is between 0 and -1  this means that demand is inelastic</a:t>
            </a:r>
          </a:p>
          <a:p>
            <a:endParaRPr lang="en-GB" dirty="0"/>
          </a:p>
          <a:p>
            <a:pPr marL="0" indent="0">
              <a:buNone/>
            </a:pPr>
            <a:r>
              <a:rPr lang="en-GB" b="1" dirty="0" smtClean="0"/>
              <a:t>Examples</a:t>
            </a:r>
          </a:p>
          <a:p>
            <a:pPr marL="0" indent="0">
              <a:buNone/>
            </a:pPr>
            <a:r>
              <a:rPr lang="en-GB" dirty="0" smtClean="0"/>
              <a:t>-0.2    = inelastic demand</a:t>
            </a:r>
          </a:p>
          <a:p>
            <a:pPr marL="0" indent="0">
              <a:buNone/>
            </a:pPr>
            <a:r>
              <a:rPr lang="en-GB" dirty="0" smtClean="0"/>
              <a:t>-0.45  = </a:t>
            </a:r>
            <a:r>
              <a:rPr lang="en-GB" dirty="0"/>
              <a:t>inelastic demand</a:t>
            </a:r>
          </a:p>
          <a:p>
            <a:pPr marL="0" indent="0">
              <a:buNone/>
            </a:pPr>
            <a:r>
              <a:rPr lang="en-GB" dirty="0" smtClean="0"/>
              <a:t>-0.006 = inelastic </a:t>
            </a:r>
            <a:r>
              <a:rPr lang="en-GB" dirty="0"/>
              <a:t>demand</a:t>
            </a:r>
          </a:p>
          <a:p>
            <a:pPr marL="0" indent="0">
              <a:buNone/>
            </a:pPr>
            <a:endParaRPr lang="en-GB" dirty="0"/>
          </a:p>
        </p:txBody>
      </p:sp>
      <p:pic>
        <p:nvPicPr>
          <p:cNvPr id="6" name="Content Placeholder 5"/>
          <p:cNvPicPr>
            <a:picLocks noGrp="1" noChangeAspect="1"/>
          </p:cNvPicPr>
          <p:nvPr>
            <p:ph sz="half" idx="2"/>
          </p:nvPr>
        </p:nvPicPr>
        <p:blipFill>
          <a:blip r:embed="rId2"/>
          <a:stretch>
            <a:fillRect/>
          </a:stretch>
        </p:blipFill>
        <p:spPr>
          <a:xfrm>
            <a:off x="6524625" y="2610644"/>
            <a:ext cx="4476750" cy="278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2035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Example 1</a:t>
            </a:r>
            <a:endParaRPr lang="en-GB" dirty="0"/>
          </a:p>
        </p:txBody>
      </p:sp>
      <p:sp>
        <p:nvSpPr>
          <p:cNvPr id="3" name="Content Placeholder 2"/>
          <p:cNvSpPr>
            <a:spLocks noGrp="1"/>
          </p:cNvSpPr>
          <p:nvPr>
            <p:ph idx="1"/>
          </p:nvPr>
        </p:nvSpPr>
        <p:spPr>
          <a:xfrm>
            <a:off x="838200" y="1825625"/>
            <a:ext cx="4909457" cy="4351338"/>
          </a:xfrm>
        </p:spPr>
        <p:style>
          <a:lnRef idx="2">
            <a:schemeClr val="dk1"/>
          </a:lnRef>
          <a:fillRef idx="1">
            <a:schemeClr val="lt1"/>
          </a:fillRef>
          <a:effectRef idx="0">
            <a:schemeClr val="dk1"/>
          </a:effectRef>
          <a:fontRef idx="minor">
            <a:schemeClr val="dk1"/>
          </a:fontRef>
        </p:style>
        <p:txBody>
          <a:bodyPr/>
          <a:lstStyle/>
          <a:p>
            <a:r>
              <a:rPr lang="en-GB" dirty="0" smtClean="0"/>
              <a:t>John runs a greengrocers in a  high street. He decides to increase the price of a pack of tomatoes from £1.50 to £1.75 and he knows that demand will fall 25% - calculate and comment on the </a:t>
            </a:r>
            <a:r>
              <a:rPr lang="en-GB" dirty="0" err="1" smtClean="0"/>
              <a:t>PED</a:t>
            </a:r>
            <a:r>
              <a:rPr lang="en-GB" dirty="0" smtClean="0"/>
              <a:t> value of the tomatoes</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908402"/>
            <a:ext cx="5634183" cy="397033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6593" y="4876800"/>
            <a:ext cx="2983386" cy="1981200"/>
          </a:xfrm>
          <a:prstGeom prst="rect">
            <a:avLst/>
          </a:prstGeom>
        </p:spPr>
      </p:pic>
    </p:spTree>
    <p:extLst>
      <p:ext uri="{BB962C8B-B14F-4D97-AF65-F5344CB8AC3E}">
        <p14:creationId xmlns:p14="http://schemas.microsoft.com/office/powerpoint/2010/main" val="3996286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Example 1 - answer</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 change in price </a:t>
            </a:r>
            <a:r>
              <a:rPr lang="en-GB" dirty="0"/>
              <a:t>= 0.25/1.50 *100 = 16.67% (rounded up)</a:t>
            </a:r>
          </a:p>
          <a:p>
            <a:r>
              <a:rPr lang="en-GB" dirty="0" smtClean="0"/>
              <a:t>% change in quantity demanded was given in the question </a:t>
            </a:r>
            <a:r>
              <a:rPr lang="en-GB" dirty="0"/>
              <a:t>= -25%</a:t>
            </a:r>
          </a:p>
          <a:p>
            <a:r>
              <a:rPr lang="en-GB" dirty="0" smtClean="0"/>
              <a:t>-</a:t>
            </a:r>
            <a:r>
              <a:rPr lang="en-GB" dirty="0"/>
              <a:t>25/ 16.67 = -1.50 (rounded up</a:t>
            </a:r>
            <a:r>
              <a:rPr lang="en-GB" dirty="0" smtClean="0"/>
              <a:t>)</a:t>
            </a:r>
            <a:endParaRPr lang="en-GB" dirty="0"/>
          </a:p>
        </p:txBody>
      </p:sp>
      <p:sp>
        <p:nvSpPr>
          <p:cNvPr id="6" name="Content Placeholder 5"/>
          <p:cNvSpPr>
            <a:spLocks noGrp="1"/>
          </p:cNvSpPr>
          <p:nvPr>
            <p:ph sz="half" idx="2"/>
          </p:nvPr>
        </p:nvSpPr>
        <p:spPr>
          <a:noFill/>
          <a:ln>
            <a:noFill/>
          </a:ln>
        </p:spPr>
        <p:style>
          <a:lnRef idx="0">
            <a:scrgbClr r="0" g="0" b="0"/>
          </a:lnRef>
          <a:fillRef idx="0">
            <a:scrgbClr r="0" g="0" b="0"/>
          </a:fillRef>
          <a:effectRef idx="0">
            <a:scrgbClr r="0" g="0" b="0"/>
          </a:effectRef>
          <a:fontRef idx="minor">
            <a:schemeClr val="dk1"/>
          </a:fontRef>
        </p:style>
        <p:txBody>
          <a:bodyPr>
            <a:normAutofit/>
          </a:bodyPr>
          <a:lstStyle/>
          <a:p>
            <a:pPr marL="0" indent="0">
              <a:buNone/>
            </a:pPr>
            <a:r>
              <a:rPr lang="en-GB" dirty="0" smtClean="0"/>
              <a:t>Comment:</a:t>
            </a:r>
          </a:p>
          <a:p>
            <a:r>
              <a:rPr lang="en-GB" dirty="0" smtClean="0"/>
              <a:t>The </a:t>
            </a:r>
            <a:r>
              <a:rPr lang="en-GB" dirty="0" err="1" smtClean="0"/>
              <a:t>PED</a:t>
            </a:r>
            <a:r>
              <a:rPr lang="en-GB" dirty="0" smtClean="0"/>
              <a:t> value of the tomatoes is -1.50 which is </a:t>
            </a:r>
            <a:r>
              <a:rPr lang="en-GB" dirty="0"/>
              <a:t>above -1 therefore demand </a:t>
            </a:r>
            <a:r>
              <a:rPr lang="en-GB" dirty="0" smtClean="0"/>
              <a:t>is elastic</a:t>
            </a:r>
          </a:p>
          <a:p>
            <a:r>
              <a:rPr lang="en-GB" dirty="0" smtClean="0"/>
              <a:t>If John </a:t>
            </a:r>
            <a:r>
              <a:rPr lang="en-GB" dirty="0"/>
              <a:t>puts prices up too high, customers may buy from the supermarket instead because there are lots of substitutes for this product and for John’s </a:t>
            </a:r>
            <a:r>
              <a:rPr lang="en-GB" dirty="0" smtClean="0"/>
              <a:t>greengrocers </a:t>
            </a:r>
            <a:r>
              <a:rPr lang="en-GB" dirty="0"/>
              <a:t>shop. </a:t>
            </a:r>
          </a:p>
          <a:p>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1235" y="4999900"/>
            <a:ext cx="2983386" cy="1981200"/>
          </a:xfrm>
          <a:prstGeom prst="rect">
            <a:avLst/>
          </a:prstGeom>
        </p:spPr>
      </p:pic>
    </p:spTree>
    <p:extLst>
      <p:ext uri="{BB962C8B-B14F-4D97-AF65-F5344CB8AC3E}">
        <p14:creationId xmlns:p14="http://schemas.microsoft.com/office/powerpoint/2010/main" val="2716838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Example 2</a:t>
            </a:r>
            <a:endParaRPr lang="en-GB" dirty="0"/>
          </a:p>
        </p:txBody>
      </p:sp>
      <p:sp>
        <p:nvSpPr>
          <p:cNvPr id="4" name="Content Placeholder 3"/>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smtClean="0"/>
              <a:t>Kathryn makes scarves, they are not selling very well, there is lots of competition in the high street. </a:t>
            </a:r>
          </a:p>
          <a:p>
            <a:r>
              <a:rPr lang="en-GB" dirty="0" smtClean="0"/>
              <a:t>She has decided to reduce the price of her scarves from £15 each to £8 each.  She expects to see a rise in demand of 80%.</a:t>
            </a:r>
          </a:p>
          <a:p>
            <a:endParaRPr lang="en-GB" dirty="0"/>
          </a:p>
          <a:p>
            <a:r>
              <a:rPr lang="en-GB" dirty="0" smtClean="0"/>
              <a:t>Calculate the </a:t>
            </a:r>
            <a:r>
              <a:rPr lang="en-GB" dirty="0" err="1" smtClean="0"/>
              <a:t>PED</a:t>
            </a:r>
            <a:r>
              <a:rPr lang="en-GB" dirty="0" smtClean="0"/>
              <a:t> value of the scarves and comment on her decision</a:t>
            </a:r>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74094"/>
            <a:ext cx="5181600" cy="345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4352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Example 2 - answer</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solidFill>
                  <a:schemeClr val="tx1"/>
                </a:solidFill>
              </a:rPr>
              <a:t>% Change </a:t>
            </a:r>
            <a:r>
              <a:rPr lang="en-GB" dirty="0">
                <a:solidFill>
                  <a:schemeClr val="tx1"/>
                </a:solidFill>
              </a:rPr>
              <a:t>in </a:t>
            </a:r>
            <a:r>
              <a:rPr lang="en-GB" dirty="0" smtClean="0">
                <a:solidFill>
                  <a:schemeClr val="tx1"/>
                </a:solidFill>
              </a:rPr>
              <a:t>Price </a:t>
            </a:r>
            <a:r>
              <a:rPr lang="en-GB" dirty="0">
                <a:solidFill>
                  <a:schemeClr val="tx1"/>
                </a:solidFill>
              </a:rPr>
              <a:t>= -7/15 *100 = </a:t>
            </a:r>
            <a:r>
              <a:rPr lang="en-GB" dirty="0" smtClean="0">
                <a:solidFill>
                  <a:schemeClr val="tx1"/>
                </a:solidFill>
              </a:rPr>
              <a:t>46.67% (rounded up)</a:t>
            </a:r>
            <a:endParaRPr lang="en-GB" dirty="0">
              <a:solidFill>
                <a:schemeClr val="tx1"/>
              </a:solidFill>
            </a:endParaRPr>
          </a:p>
          <a:p>
            <a:r>
              <a:rPr lang="en-GB" dirty="0" smtClean="0">
                <a:solidFill>
                  <a:schemeClr val="tx1"/>
                </a:solidFill>
              </a:rPr>
              <a:t>% Change </a:t>
            </a:r>
            <a:r>
              <a:rPr lang="en-GB" dirty="0">
                <a:solidFill>
                  <a:schemeClr val="tx1"/>
                </a:solidFill>
              </a:rPr>
              <a:t>in </a:t>
            </a:r>
            <a:r>
              <a:rPr lang="en-GB" dirty="0" smtClean="0">
                <a:solidFill>
                  <a:schemeClr val="tx1"/>
                </a:solidFill>
              </a:rPr>
              <a:t>Quantity demanded, which you are given in the question </a:t>
            </a:r>
            <a:r>
              <a:rPr lang="en-GB" dirty="0">
                <a:solidFill>
                  <a:schemeClr val="tx1"/>
                </a:solidFill>
              </a:rPr>
              <a:t>= 80%</a:t>
            </a:r>
          </a:p>
          <a:p>
            <a:r>
              <a:rPr lang="en-GB" dirty="0" err="1" smtClean="0">
                <a:solidFill>
                  <a:schemeClr val="tx1"/>
                </a:solidFill>
              </a:rPr>
              <a:t>PED</a:t>
            </a:r>
            <a:r>
              <a:rPr lang="en-GB" dirty="0" smtClean="0">
                <a:solidFill>
                  <a:schemeClr val="tx1"/>
                </a:solidFill>
              </a:rPr>
              <a:t> calculation is therefore</a:t>
            </a:r>
          </a:p>
          <a:p>
            <a:pPr marL="0" indent="0">
              <a:buNone/>
            </a:pPr>
            <a:r>
              <a:rPr lang="en-GB" dirty="0" smtClean="0">
                <a:solidFill>
                  <a:schemeClr val="tx1"/>
                </a:solidFill>
              </a:rPr>
              <a:t> </a:t>
            </a:r>
            <a:r>
              <a:rPr lang="en-GB" dirty="0">
                <a:solidFill>
                  <a:schemeClr val="tx1"/>
                </a:solidFill>
              </a:rPr>
              <a:t>80/-</a:t>
            </a:r>
            <a:r>
              <a:rPr lang="en-GB" dirty="0" smtClean="0">
                <a:solidFill>
                  <a:schemeClr val="tx1"/>
                </a:solidFill>
              </a:rPr>
              <a:t>46.67 </a:t>
            </a:r>
            <a:r>
              <a:rPr lang="en-GB" dirty="0">
                <a:solidFill>
                  <a:schemeClr val="tx1"/>
                </a:solidFill>
              </a:rPr>
              <a:t>= -</a:t>
            </a:r>
            <a:r>
              <a:rPr lang="en-GB" dirty="0" smtClean="0">
                <a:solidFill>
                  <a:schemeClr val="tx1"/>
                </a:solidFill>
              </a:rPr>
              <a:t>1.71</a:t>
            </a:r>
            <a:endParaRPr lang="en-GB" dirty="0">
              <a:solidFill>
                <a:schemeClr val="tx1"/>
              </a:solidFill>
            </a:endParaRPr>
          </a:p>
        </p:txBody>
      </p:sp>
      <p:sp>
        <p:nvSpPr>
          <p:cNvPr id="3" name="Content Placeholder 2"/>
          <p:cNvSpPr>
            <a:spLocks noGrp="1"/>
          </p:cNvSpPr>
          <p:nvPr>
            <p:ph sz="half" idx="2"/>
          </p:nvPr>
        </p:nvSpPr>
        <p:spPr/>
        <p:txBody>
          <a:bodyPr/>
          <a:lstStyle/>
          <a:p>
            <a:r>
              <a:rPr lang="en-GB" dirty="0" smtClean="0"/>
              <a:t>Comment:</a:t>
            </a:r>
          </a:p>
          <a:p>
            <a:r>
              <a:rPr lang="en-GB" dirty="0" smtClean="0"/>
              <a:t>The </a:t>
            </a:r>
            <a:r>
              <a:rPr lang="en-GB" dirty="0" err="1" smtClean="0"/>
              <a:t>PED</a:t>
            </a:r>
            <a:r>
              <a:rPr lang="en-GB" dirty="0" smtClean="0"/>
              <a:t> </a:t>
            </a:r>
            <a:r>
              <a:rPr lang="en-GB" dirty="0"/>
              <a:t>value </a:t>
            </a:r>
            <a:r>
              <a:rPr lang="en-GB" dirty="0" smtClean="0"/>
              <a:t>is -1.71 which is </a:t>
            </a:r>
            <a:r>
              <a:rPr lang="en-GB" dirty="0"/>
              <a:t>above </a:t>
            </a:r>
            <a:r>
              <a:rPr lang="en-GB" dirty="0" smtClean="0"/>
              <a:t>-1, this means the scarves are elastic products,  </a:t>
            </a:r>
            <a:r>
              <a:rPr lang="en-GB" dirty="0"/>
              <a:t>therefore if she </a:t>
            </a:r>
            <a:r>
              <a:rPr lang="en-GB" dirty="0" smtClean="0"/>
              <a:t>reduces the prices of her scarves then demand will increase</a:t>
            </a:r>
            <a:endParaRPr lang="en-GB" dirty="0"/>
          </a:p>
          <a:p>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00403" y="4439921"/>
            <a:ext cx="2123758" cy="2155038"/>
          </a:xfrm>
          <a:prstGeom prst="rect">
            <a:avLst/>
          </a:prstGeom>
        </p:spPr>
      </p:pic>
    </p:spTree>
    <p:extLst>
      <p:ext uri="{BB962C8B-B14F-4D97-AF65-F5344CB8AC3E}">
        <p14:creationId xmlns:p14="http://schemas.microsoft.com/office/powerpoint/2010/main" val="1506647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Example 3</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Gurpal owns a sandwich bar, he sells soups and sandwiches.  They are selling well, but he would like to make more revenue, but he is worried if he puts his prices up that his customers will go elsewhere.</a:t>
            </a:r>
          </a:p>
          <a:p>
            <a:r>
              <a:rPr lang="en-GB" dirty="0" smtClean="0"/>
              <a:t>So, he thinks he might increase the price from £5 to £9 for a soup and sandwich combo meal and he estimates that demand may decrease by  just 10%</a:t>
            </a:r>
          </a:p>
          <a:p>
            <a:r>
              <a:rPr lang="en-GB" dirty="0" smtClean="0"/>
              <a:t>Calculate the </a:t>
            </a:r>
            <a:r>
              <a:rPr lang="en-GB" dirty="0" err="1" smtClean="0"/>
              <a:t>PED</a:t>
            </a:r>
            <a:r>
              <a:rPr lang="en-GB" dirty="0" smtClean="0"/>
              <a:t> value of one of his combo meals and comment on his decision</a:t>
            </a:r>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363054"/>
            <a:ext cx="5181600" cy="3276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9245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Example 3</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 Change </a:t>
            </a:r>
            <a:r>
              <a:rPr lang="en-GB" dirty="0"/>
              <a:t>in </a:t>
            </a:r>
            <a:r>
              <a:rPr lang="en-GB" dirty="0" smtClean="0"/>
              <a:t>Price </a:t>
            </a:r>
            <a:r>
              <a:rPr lang="en-GB" dirty="0"/>
              <a:t>4/5 *100 = 80%</a:t>
            </a:r>
          </a:p>
          <a:p>
            <a:r>
              <a:rPr lang="en-GB" dirty="0" smtClean="0"/>
              <a:t>% Change </a:t>
            </a:r>
            <a:r>
              <a:rPr lang="en-GB" dirty="0"/>
              <a:t>in </a:t>
            </a:r>
            <a:r>
              <a:rPr lang="en-GB" dirty="0" smtClean="0"/>
              <a:t>Quantity Demanded which is given in the question</a:t>
            </a:r>
          </a:p>
          <a:p>
            <a:pPr marL="0" indent="0">
              <a:buNone/>
            </a:pPr>
            <a:r>
              <a:rPr lang="en-GB" dirty="0" smtClean="0"/>
              <a:t> </a:t>
            </a:r>
            <a:r>
              <a:rPr lang="en-GB" dirty="0"/>
              <a:t>= -10%</a:t>
            </a:r>
          </a:p>
          <a:p>
            <a:r>
              <a:rPr lang="en-GB" dirty="0" err="1"/>
              <a:t>PED</a:t>
            </a:r>
            <a:r>
              <a:rPr lang="en-GB" dirty="0"/>
              <a:t> </a:t>
            </a:r>
            <a:r>
              <a:rPr lang="en-GB" dirty="0" smtClean="0"/>
              <a:t>value -10/80 </a:t>
            </a:r>
            <a:r>
              <a:rPr lang="en-GB" dirty="0"/>
              <a:t>= -</a:t>
            </a:r>
            <a:r>
              <a:rPr lang="en-GB" dirty="0" smtClean="0"/>
              <a:t>0.13 rounded up</a:t>
            </a:r>
            <a:endParaRPr lang="en-GB" dirty="0"/>
          </a:p>
          <a:p>
            <a:endParaRPr lang="en-GB" dirty="0"/>
          </a:p>
        </p:txBody>
      </p:sp>
      <p:sp>
        <p:nvSpPr>
          <p:cNvPr id="3" name="Content Placeholder 2"/>
          <p:cNvSpPr>
            <a:spLocks noGrp="1"/>
          </p:cNvSpPr>
          <p:nvPr>
            <p:ph sz="half" idx="2"/>
          </p:nvPr>
        </p:nvSpPr>
        <p:spPr/>
        <p:txBody>
          <a:bodyPr>
            <a:normAutofit/>
          </a:bodyPr>
          <a:lstStyle/>
          <a:p>
            <a:r>
              <a:rPr lang="en-GB" dirty="0" smtClean="0"/>
              <a:t>Comment:</a:t>
            </a:r>
          </a:p>
          <a:p>
            <a:r>
              <a:rPr lang="en-GB" dirty="0" smtClean="0"/>
              <a:t>The </a:t>
            </a:r>
            <a:r>
              <a:rPr lang="en-GB" dirty="0" err="1" smtClean="0"/>
              <a:t>PED</a:t>
            </a:r>
            <a:r>
              <a:rPr lang="en-GB" dirty="0" smtClean="0"/>
              <a:t> value of the soup and sandwich combo meal is -0.13 which is below  -1 </a:t>
            </a:r>
            <a:r>
              <a:rPr lang="en-GB" dirty="0"/>
              <a:t>which suggests that </a:t>
            </a:r>
            <a:r>
              <a:rPr lang="en-GB" dirty="0" smtClean="0"/>
              <a:t>Gurpal’s </a:t>
            </a:r>
            <a:r>
              <a:rPr lang="en-GB" dirty="0"/>
              <a:t>customers are loyal and demand will not </a:t>
            </a:r>
            <a:r>
              <a:rPr lang="en-GB" dirty="0" smtClean="0"/>
              <a:t>change </a:t>
            </a:r>
            <a:r>
              <a:rPr lang="en-GB" dirty="0"/>
              <a:t>if he puts his prices up</a:t>
            </a:r>
          </a:p>
          <a:p>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1493" y="4927599"/>
            <a:ext cx="4005780" cy="1730375"/>
          </a:xfrm>
          <a:prstGeom prst="rect">
            <a:avLst/>
          </a:prstGeom>
        </p:spPr>
      </p:pic>
    </p:spTree>
    <p:extLst>
      <p:ext uri="{BB962C8B-B14F-4D97-AF65-F5344CB8AC3E}">
        <p14:creationId xmlns:p14="http://schemas.microsoft.com/office/powerpoint/2010/main" val="3065117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400" b="1" dirty="0">
                <a:solidFill>
                  <a:srgbClr val="0070C0"/>
                </a:solidFill>
              </a:rPr>
              <a:t>The factors influencing price elasticity of demand</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884358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Availability of substitutes</a:t>
            </a:r>
            <a:endParaRPr lang="en-GB" dirty="0"/>
          </a:p>
        </p:txBody>
      </p:sp>
      <p:sp>
        <p:nvSpPr>
          <p:cNvPr id="5" name="Content Placeholder 4"/>
          <p:cNvSpPr>
            <a:spLocks noGrp="1"/>
          </p:cNvSpPr>
          <p:nvPr>
            <p:ph sz="half" idx="1"/>
          </p:nvPr>
        </p:nvSpPr>
        <p:spPr/>
        <p:txBody>
          <a:bodyPr>
            <a:normAutofit fontScale="92500" lnSpcReduction="10000"/>
          </a:bodyPr>
          <a:lstStyle/>
          <a:p>
            <a:pPr marL="0" indent="0">
              <a:buNone/>
            </a:pPr>
            <a:r>
              <a:rPr lang="en-GB" dirty="0" smtClean="0"/>
              <a:t>When a market has a large number of available substitutes, then the more sensitive demand will be to price </a:t>
            </a:r>
          </a:p>
        </p:txBody>
      </p:sp>
      <p:sp>
        <p:nvSpPr>
          <p:cNvPr id="6" name="Content Placeholder 5"/>
          <p:cNvSpPr>
            <a:spLocks noGrp="1"/>
          </p:cNvSpPr>
          <p:nvPr>
            <p:ph sz="half" idx="2"/>
          </p:nvPr>
        </p:nvSpPr>
        <p:spPr/>
        <p:txBody>
          <a:bodyPr>
            <a:normAutofit fontScale="92500" lnSpcReduction="10000"/>
          </a:bodyPr>
          <a:lstStyle/>
          <a:p>
            <a:r>
              <a:rPr lang="en-GB" dirty="0" smtClean="0"/>
              <a:t>Lots of substitutes</a:t>
            </a:r>
          </a:p>
          <a:p>
            <a:endParaRPr lang="en-GB" dirty="0"/>
          </a:p>
          <a:p>
            <a:r>
              <a:rPr lang="en-GB" dirty="0" smtClean="0"/>
              <a:t>Means</a:t>
            </a:r>
          </a:p>
          <a:p>
            <a:endParaRPr lang="en-GB" dirty="0"/>
          </a:p>
          <a:p>
            <a:r>
              <a:rPr lang="en-GB" dirty="0" smtClean="0"/>
              <a:t>Demand for products is more sensitive to price</a:t>
            </a:r>
          </a:p>
          <a:p>
            <a:endParaRPr lang="en-GB" dirty="0"/>
          </a:p>
          <a:p>
            <a:r>
              <a:rPr lang="en-GB" dirty="0" smtClean="0"/>
              <a:t>Means</a:t>
            </a:r>
          </a:p>
          <a:p>
            <a:endParaRPr lang="en-GB" dirty="0"/>
          </a:p>
          <a:p>
            <a:r>
              <a:rPr lang="en-GB" dirty="0" smtClean="0"/>
              <a:t>Product is more price elastic</a:t>
            </a:r>
            <a:endParaRPr lang="en-GB"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4830" y="2182105"/>
            <a:ext cx="377598" cy="422301"/>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4830" y="3140048"/>
            <a:ext cx="377598" cy="422301"/>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4830" y="4304239"/>
            <a:ext cx="377598" cy="422301"/>
          </a:xfrm>
          <a:prstGeom prst="rect">
            <a:avLst/>
          </a:prstGeom>
        </p:spPr>
      </p:pic>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4830" y="5257279"/>
            <a:ext cx="377598" cy="422301"/>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343" y="3358631"/>
            <a:ext cx="4223657" cy="2818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2330994" y="6389495"/>
            <a:ext cx="673376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latin typeface="Arial Black" panose="020B0A04020102020204" pitchFamily="34" charset="0"/>
              </a:rPr>
              <a:t>Example, beach shops often all sell the same goods</a:t>
            </a:r>
            <a:endParaRPr lang="en-GB" dirty="0">
              <a:latin typeface="Arial Black" panose="020B0A040201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3558" y="0"/>
            <a:ext cx="2178442" cy="2002928"/>
          </a:xfrm>
          <a:prstGeom prst="rect">
            <a:avLst/>
          </a:prstGeom>
        </p:spPr>
      </p:pic>
      <p:sp>
        <p:nvSpPr>
          <p:cNvPr id="17" name="TextBox 16"/>
          <p:cNvSpPr txBox="1"/>
          <p:nvPr/>
        </p:nvSpPr>
        <p:spPr>
          <a:xfrm>
            <a:off x="10515600" y="451148"/>
            <a:ext cx="1351652" cy="923330"/>
          </a:xfrm>
          <a:prstGeom prst="rect">
            <a:avLst/>
          </a:prstGeom>
          <a:noFill/>
        </p:spPr>
        <p:txBody>
          <a:bodyPr wrap="none" rtlCol="0">
            <a:spAutoFit/>
          </a:bodyPr>
          <a:lstStyle/>
          <a:p>
            <a:pPr algn="ctr"/>
            <a:r>
              <a:rPr lang="en-GB" dirty="0" smtClean="0">
                <a:solidFill>
                  <a:schemeClr val="bg1"/>
                </a:solidFill>
                <a:latin typeface="Arial Black" panose="020B0A04020102020204" pitchFamily="34" charset="0"/>
              </a:rPr>
              <a:t>Example </a:t>
            </a:r>
          </a:p>
          <a:p>
            <a:pPr algn="ctr"/>
            <a:r>
              <a:rPr lang="en-GB" dirty="0" smtClean="0">
                <a:solidFill>
                  <a:schemeClr val="bg1"/>
                </a:solidFill>
                <a:latin typeface="Arial Black" panose="020B0A04020102020204" pitchFamily="34" charset="0"/>
              </a:rPr>
              <a:t>PED</a:t>
            </a:r>
          </a:p>
          <a:p>
            <a:pPr algn="ctr"/>
            <a:r>
              <a:rPr lang="en-GB" dirty="0" smtClean="0">
                <a:solidFill>
                  <a:schemeClr val="bg1"/>
                </a:solidFill>
                <a:latin typeface="Arial Black" panose="020B0A04020102020204" pitchFamily="34" charset="0"/>
              </a:rPr>
              <a:t>-1.82</a:t>
            </a:r>
            <a:endParaRPr lang="en-GB"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9736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GB" dirty="0" smtClean="0"/>
              <a:t>Calculators will be needed for this topic</a:t>
            </a:r>
            <a:endParaRPr lang="en-GB"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2496" y="1825625"/>
            <a:ext cx="652700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7324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Frequency of purchase</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GB" dirty="0" smtClean="0"/>
              <a:t>Products that are bought frequently by consumers tend to be very elastic (sensitive to price)</a:t>
            </a:r>
          </a:p>
          <a:p>
            <a:endParaRPr lang="en-GB" dirty="0"/>
          </a:p>
        </p:txBody>
      </p:sp>
      <p:sp>
        <p:nvSpPr>
          <p:cNvPr id="4" name="Content Placeholder 3"/>
          <p:cNvSpPr>
            <a:spLocks noGrp="1"/>
          </p:cNvSpPr>
          <p:nvPr>
            <p:ph sz="half" idx="2"/>
          </p:nvPr>
        </p:nvSpPr>
        <p:spPr/>
        <p:txBody>
          <a:bodyPr>
            <a:normAutofit fontScale="77500" lnSpcReduction="20000"/>
          </a:bodyPr>
          <a:lstStyle/>
          <a:p>
            <a:r>
              <a:rPr lang="en-GB" dirty="0" smtClean="0"/>
              <a:t>Frequent purchase</a:t>
            </a:r>
          </a:p>
          <a:p>
            <a:endParaRPr lang="en-GB" dirty="0"/>
          </a:p>
          <a:p>
            <a:r>
              <a:rPr lang="en-GB" dirty="0" smtClean="0"/>
              <a:t>Means</a:t>
            </a:r>
          </a:p>
          <a:p>
            <a:endParaRPr lang="en-GB" dirty="0"/>
          </a:p>
          <a:p>
            <a:r>
              <a:rPr lang="en-GB" dirty="0" smtClean="0"/>
              <a:t>Consumers sensitive to changes in price </a:t>
            </a:r>
          </a:p>
          <a:p>
            <a:endParaRPr lang="en-GB" dirty="0" smtClean="0"/>
          </a:p>
          <a:p>
            <a:endParaRPr lang="en-GB" dirty="0"/>
          </a:p>
          <a:p>
            <a:r>
              <a:rPr lang="en-GB" dirty="0" smtClean="0"/>
              <a:t>Means</a:t>
            </a:r>
          </a:p>
          <a:p>
            <a:endParaRPr lang="en-GB" dirty="0" smtClean="0"/>
          </a:p>
          <a:p>
            <a:endParaRPr lang="en-GB" dirty="0"/>
          </a:p>
          <a:p>
            <a:r>
              <a:rPr lang="en-GB" dirty="0" smtClean="0"/>
              <a:t>Products are price elastic</a:t>
            </a:r>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6775" y="2113779"/>
            <a:ext cx="377598" cy="42230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6775" y="2871717"/>
            <a:ext cx="377598" cy="42230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6775" y="3840805"/>
            <a:ext cx="377598" cy="42230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6775" y="4886897"/>
            <a:ext cx="377598" cy="422301"/>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6540" y="51253"/>
            <a:ext cx="2174148" cy="1998980"/>
          </a:xfrm>
          <a:prstGeom prst="rect">
            <a:avLst/>
          </a:prstGeom>
        </p:spPr>
      </p:pic>
      <p:sp>
        <p:nvSpPr>
          <p:cNvPr id="12" name="TextBox 11"/>
          <p:cNvSpPr txBox="1"/>
          <p:nvPr/>
        </p:nvSpPr>
        <p:spPr>
          <a:xfrm>
            <a:off x="10277788" y="566241"/>
            <a:ext cx="1351652" cy="923330"/>
          </a:xfrm>
          <a:prstGeom prst="rect">
            <a:avLst/>
          </a:prstGeom>
          <a:noFill/>
        </p:spPr>
        <p:txBody>
          <a:bodyPr wrap="none" rtlCol="0">
            <a:spAutoFit/>
          </a:bodyPr>
          <a:lstStyle/>
          <a:p>
            <a:pPr algn="ctr"/>
            <a:r>
              <a:rPr lang="en-GB" dirty="0" smtClean="0">
                <a:solidFill>
                  <a:schemeClr val="bg1"/>
                </a:solidFill>
                <a:latin typeface="Arial Black" panose="020B0A04020102020204" pitchFamily="34" charset="0"/>
              </a:rPr>
              <a:t>Example </a:t>
            </a:r>
          </a:p>
          <a:p>
            <a:pPr algn="ctr"/>
            <a:r>
              <a:rPr lang="en-GB" dirty="0" smtClean="0">
                <a:solidFill>
                  <a:schemeClr val="bg1"/>
                </a:solidFill>
                <a:latin typeface="Arial Black" panose="020B0A04020102020204" pitchFamily="34" charset="0"/>
              </a:rPr>
              <a:t>PED</a:t>
            </a:r>
          </a:p>
          <a:p>
            <a:pPr algn="ctr"/>
            <a:r>
              <a:rPr lang="en-GB" dirty="0" smtClean="0">
                <a:solidFill>
                  <a:schemeClr val="bg1"/>
                </a:solidFill>
                <a:latin typeface="Arial Black" panose="020B0A04020102020204" pitchFamily="34" charset="0"/>
              </a:rPr>
              <a:t>-3.4</a:t>
            </a:r>
          </a:p>
        </p:txBody>
      </p:sp>
      <p:pic>
        <p:nvPicPr>
          <p:cNvPr id="13" name="Picture 12"/>
          <p:cNvPicPr>
            <a:picLocks noChangeAspect="1"/>
          </p:cNvPicPr>
          <p:nvPr/>
        </p:nvPicPr>
        <p:blipFill>
          <a:blip r:embed="rId5"/>
          <a:stretch>
            <a:fillRect/>
          </a:stretch>
        </p:blipFill>
        <p:spPr>
          <a:xfrm>
            <a:off x="1397000" y="3573608"/>
            <a:ext cx="3797569" cy="2181036"/>
          </a:xfrm>
          <a:prstGeom prst="rect">
            <a:avLst/>
          </a:prstGeom>
        </p:spPr>
      </p:pic>
    </p:spTree>
    <p:extLst>
      <p:ext uri="{BB962C8B-B14F-4D97-AF65-F5344CB8AC3E}">
        <p14:creationId xmlns:p14="http://schemas.microsoft.com/office/powerpoint/2010/main" val="749796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Necessities (staple goods)</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b="1" dirty="0" smtClean="0"/>
              <a:t>Necessities</a:t>
            </a:r>
            <a:r>
              <a:rPr lang="en-GB" dirty="0" smtClean="0"/>
              <a:t> have lower price elasticises as consumers must purchase the product despite price changes</a:t>
            </a:r>
            <a:endParaRPr lang="en-GB" dirty="0"/>
          </a:p>
          <a:p>
            <a:endParaRPr lang="en-GB" dirty="0" smtClean="0"/>
          </a:p>
          <a:p>
            <a:endParaRPr lang="en-GB" dirty="0"/>
          </a:p>
        </p:txBody>
      </p:sp>
      <p:sp>
        <p:nvSpPr>
          <p:cNvPr id="4" name="Content Placeholder 3"/>
          <p:cNvSpPr>
            <a:spLocks noGrp="1"/>
          </p:cNvSpPr>
          <p:nvPr>
            <p:ph sz="half" idx="2"/>
          </p:nvPr>
        </p:nvSpPr>
        <p:spPr/>
        <p:txBody>
          <a:bodyPr>
            <a:normAutofit fontScale="92500" lnSpcReduction="10000"/>
          </a:bodyPr>
          <a:lstStyle/>
          <a:p>
            <a:r>
              <a:rPr lang="en-GB" dirty="0" smtClean="0"/>
              <a:t>Petrol is a necessity</a:t>
            </a:r>
          </a:p>
          <a:p>
            <a:endParaRPr lang="en-GB" dirty="0"/>
          </a:p>
          <a:p>
            <a:r>
              <a:rPr lang="en-GB" dirty="0" smtClean="0"/>
              <a:t>Means</a:t>
            </a:r>
          </a:p>
          <a:p>
            <a:endParaRPr lang="en-GB" dirty="0"/>
          </a:p>
          <a:p>
            <a:r>
              <a:rPr lang="en-GB" dirty="0" smtClean="0"/>
              <a:t>Consumers need to keep buying petrol even if price increases</a:t>
            </a:r>
          </a:p>
          <a:p>
            <a:endParaRPr lang="en-GB" dirty="0"/>
          </a:p>
          <a:p>
            <a:r>
              <a:rPr lang="en-GB" dirty="0" smtClean="0"/>
              <a:t>Means</a:t>
            </a:r>
          </a:p>
          <a:p>
            <a:endParaRPr lang="en-GB" dirty="0"/>
          </a:p>
          <a:p>
            <a:r>
              <a:rPr lang="en-GB" dirty="0" smtClean="0"/>
              <a:t>Product is  very price inelastic</a:t>
            </a:r>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7426" y="0"/>
            <a:ext cx="2174148" cy="1998980"/>
          </a:xfrm>
          <a:prstGeom prst="rect">
            <a:avLst/>
          </a:prstGeom>
        </p:spPr>
      </p:pic>
      <p:sp>
        <p:nvSpPr>
          <p:cNvPr id="6" name="TextBox 5"/>
          <p:cNvSpPr txBox="1"/>
          <p:nvPr/>
        </p:nvSpPr>
        <p:spPr>
          <a:xfrm>
            <a:off x="10288674" y="476185"/>
            <a:ext cx="1351652" cy="1200329"/>
          </a:xfrm>
          <a:prstGeom prst="rect">
            <a:avLst/>
          </a:prstGeom>
          <a:noFill/>
        </p:spPr>
        <p:txBody>
          <a:bodyPr wrap="none" rtlCol="0">
            <a:spAutoFit/>
          </a:bodyPr>
          <a:lstStyle/>
          <a:p>
            <a:pPr algn="ctr"/>
            <a:r>
              <a:rPr lang="en-GB" dirty="0" smtClean="0">
                <a:solidFill>
                  <a:schemeClr val="bg1"/>
                </a:solidFill>
                <a:latin typeface="Arial Black" panose="020B0A04020102020204" pitchFamily="34" charset="0"/>
              </a:rPr>
              <a:t>Example </a:t>
            </a:r>
          </a:p>
          <a:p>
            <a:pPr algn="ctr"/>
            <a:r>
              <a:rPr lang="en-GB" dirty="0" smtClean="0">
                <a:solidFill>
                  <a:schemeClr val="bg1"/>
                </a:solidFill>
                <a:latin typeface="Arial Black" panose="020B0A04020102020204" pitchFamily="34" charset="0"/>
              </a:rPr>
              <a:t>PED</a:t>
            </a:r>
          </a:p>
          <a:p>
            <a:pPr algn="ctr"/>
            <a:r>
              <a:rPr lang="en-GB" dirty="0" smtClean="0">
                <a:solidFill>
                  <a:schemeClr val="bg1"/>
                </a:solidFill>
                <a:latin typeface="Arial Black" panose="020B0A04020102020204" pitchFamily="34" charset="0"/>
              </a:rPr>
              <a:t>-0.021</a:t>
            </a:r>
          </a:p>
          <a:p>
            <a:pPr algn="ctr"/>
            <a:endParaRPr lang="en-GB" dirty="0" smtClean="0">
              <a:solidFill>
                <a:schemeClr val="bg1"/>
              </a:solidFill>
              <a:latin typeface="Arial Black" panose="020B0A04020102020204" pitchFamily="34" charset="0"/>
            </a:endParaRPr>
          </a:p>
        </p:txBody>
      </p:sp>
      <p:pic>
        <p:nvPicPr>
          <p:cNvPr id="1026" name="Picture 2" descr="Image result for petrol st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87928" y="3337262"/>
            <a:ext cx="4082143" cy="3061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775" y="3223734"/>
            <a:ext cx="377598" cy="42230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775" y="2159415"/>
            <a:ext cx="377598" cy="42230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775" y="4288053"/>
            <a:ext cx="377598" cy="422301"/>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775" y="5228581"/>
            <a:ext cx="377598" cy="422301"/>
          </a:xfrm>
          <a:prstGeom prst="rect">
            <a:avLst/>
          </a:prstGeom>
        </p:spPr>
      </p:pic>
    </p:spTree>
    <p:extLst>
      <p:ext uri="{BB962C8B-B14F-4D97-AF65-F5344CB8AC3E}">
        <p14:creationId xmlns:p14="http://schemas.microsoft.com/office/powerpoint/2010/main" val="717028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Luxury goods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Luxury goods tend to be very expensive, these are a very large percentage of consumer’s incomes</a:t>
            </a:r>
          </a:p>
          <a:p>
            <a:r>
              <a:rPr lang="en-GB" dirty="0" smtClean="0"/>
              <a:t>The high cost will cause consumers to pay attention to the price</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smtClean="0"/>
              <a:t>Luxury goods</a:t>
            </a:r>
          </a:p>
          <a:p>
            <a:endParaRPr lang="en-GB" dirty="0"/>
          </a:p>
          <a:p>
            <a:r>
              <a:rPr lang="en-GB" dirty="0" smtClean="0"/>
              <a:t>Means</a:t>
            </a:r>
          </a:p>
          <a:p>
            <a:endParaRPr lang="en-GB" dirty="0"/>
          </a:p>
          <a:p>
            <a:r>
              <a:rPr lang="en-GB" dirty="0" smtClean="0"/>
              <a:t>Large investment so consumers very sensitive to price change</a:t>
            </a:r>
          </a:p>
          <a:p>
            <a:endParaRPr lang="en-GB" dirty="0"/>
          </a:p>
          <a:p>
            <a:r>
              <a:rPr lang="en-GB" dirty="0" smtClean="0"/>
              <a:t>Means</a:t>
            </a:r>
          </a:p>
          <a:p>
            <a:endParaRPr lang="en-GB" dirty="0"/>
          </a:p>
          <a:p>
            <a:r>
              <a:rPr lang="en-GB" dirty="0" smtClean="0"/>
              <a:t>Product is price elastic</a:t>
            </a:r>
          </a:p>
          <a:p>
            <a:endParaRPr lang="en-GB" dirty="0"/>
          </a:p>
          <a:p>
            <a:endParaRPr lang="en-GB" dirty="0" smtClean="0"/>
          </a:p>
          <a:p>
            <a:endParaRPr lang="en-GB" dirty="0"/>
          </a:p>
          <a:p>
            <a:endParaRPr lang="en-GB"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7426" y="0"/>
            <a:ext cx="2174148" cy="1998980"/>
          </a:xfrm>
          <a:prstGeom prst="rect">
            <a:avLst/>
          </a:prstGeom>
        </p:spPr>
      </p:pic>
      <p:sp>
        <p:nvSpPr>
          <p:cNvPr id="6" name="TextBox 5"/>
          <p:cNvSpPr txBox="1"/>
          <p:nvPr/>
        </p:nvSpPr>
        <p:spPr>
          <a:xfrm>
            <a:off x="10288674" y="451148"/>
            <a:ext cx="1351652" cy="923330"/>
          </a:xfrm>
          <a:prstGeom prst="rect">
            <a:avLst/>
          </a:prstGeom>
          <a:noFill/>
        </p:spPr>
        <p:txBody>
          <a:bodyPr wrap="none" rtlCol="0">
            <a:spAutoFit/>
          </a:bodyPr>
          <a:lstStyle/>
          <a:p>
            <a:pPr algn="ctr"/>
            <a:r>
              <a:rPr lang="en-GB" dirty="0" smtClean="0">
                <a:solidFill>
                  <a:schemeClr val="bg1"/>
                </a:solidFill>
                <a:latin typeface="Arial Black" panose="020B0A04020102020204" pitchFamily="34" charset="0"/>
              </a:rPr>
              <a:t>Example </a:t>
            </a:r>
          </a:p>
          <a:p>
            <a:pPr algn="ctr"/>
            <a:r>
              <a:rPr lang="en-GB" dirty="0" smtClean="0">
                <a:solidFill>
                  <a:schemeClr val="bg1"/>
                </a:solidFill>
                <a:latin typeface="Arial Black" panose="020B0A04020102020204" pitchFamily="34" charset="0"/>
              </a:rPr>
              <a:t>PED</a:t>
            </a:r>
          </a:p>
          <a:p>
            <a:pPr algn="ctr"/>
            <a:r>
              <a:rPr lang="en-GB" dirty="0" smtClean="0">
                <a:solidFill>
                  <a:schemeClr val="bg1"/>
                </a:solidFill>
                <a:latin typeface="Arial Black" panose="020B0A04020102020204" pitchFamily="34" charset="0"/>
              </a:rPr>
              <a:t>- 1.96</a:t>
            </a:r>
          </a:p>
        </p:txBody>
      </p:sp>
      <p:pic>
        <p:nvPicPr>
          <p:cNvPr id="7" name="Picture 6"/>
          <p:cNvPicPr>
            <a:picLocks noChangeAspect="1"/>
          </p:cNvPicPr>
          <p:nvPr/>
        </p:nvPicPr>
        <p:blipFill>
          <a:blip r:embed="rId4"/>
          <a:stretch>
            <a:fillRect/>
          </a:stretch>
        </p:blipFill>
        <p:spPr>
          <a:xfrm>
            <a:off x="1169243" y="3984713"/>
            <a:ext cx="4519514" cy="2530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775" y="2219703"/>
            <a:ext cx="377598" cy="42230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775" y="3223734"/>
            <a:ext cx="377598" cy="42230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775" y="4323391"/>
            <a:ext cx="377598" cy="42230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775" y="5250177"/>
            <a:ext cx="377598" cy="422301"/>
          </a:xfrm>
          <a:prstGeom prst="rect">
            <a:avLst/>
          </a:prstGeom>
        </p:spPr>
      </p:pic>
    </p:spTree>
    <p:extLst>
      <p:ext uri="{BB962C8B-B14F-4D97-AF65-F5344CB8AC3E}">
        <p14:creationId xmlns:p14="http://schemas.microsoft.com/office/powerpoint/2010/main" val="3560165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32500" lnSpcReduction="20000"/>
          </a:bodyPr>
          <a:lstStyle/>
          <a:p>
            <a:r>
              <a:rPr lang="en-GB" sz="12000" b="1" dirty="0">
                <a:solidFill>
                  <a:srgbClr val="0070C0"/>
                </a:solidFill>
              </a:rPr>
              <a:t>The significance of price elasticity of demand to businesses in terms of implications for pricing</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513388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Competitive pricing</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Some products or services are priced very similar to close </a:t>
            </a:r>
            <a:r>
              <a:rPr lang="en-GB" dirty="0" smtClean="0"/>
              <a:t>competitors</a:t>
            </a:r>
          </a:p>
          <a:p>
            <a:r>
              <a:rPr lang="en-GB" dirty="0" smtClean="0"/>
              <a:t>This is used by a business which sells products that have very close substitutes</a:t>
            </a:r>
            <a:endParaRPr lang="en-GB" dirty="0"/>
          </a:p>
          <a:p>
            <a:r>
              <a:rPr lang="en-GB" dirty="0"/>
              <a:t>This means that customers will </a:t>
            </a:r>
            <a:r>
              <a:rPr lang="en-GB" dirty="0" smtClean="0"/>
              <a:t>may have </a:t>
            </a:r>
            <a:r>
              <a:rPr lang="en-GB" dirty="0"/>
              <a:t>to judge a product or service on “non-price” methods such as; quality of service, speed, </a:t>
            </a:r>
            <a:r>
              <a:rPr lang="en-GB" dirty="0" smtClean="0"/>
              <a:t>extras etc.</a:t>
            </a:r>
          </a:p>
          <a:p>
            <a:endParaRPr lang="en-GB"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43320" y="1825625"/>
            <a:ext cx="5181600" cy="3049791"/>
          </a:xfrm>
          <a:prstGeom prst="rect">
            <a:avLst/>
          </a:prstGeom>
        </p:spPr>
      </p:pic>
      <p:sp>
        <p:nvSpPr>
          <p:cNvPr id="2" name="TextBox 1"/>
          <p:cNvSpPr txBox="1"/>
          <p:nvPr/>
        </p:nvSpPr>
        <p:spPr>
          <a:xfrm>
            <a:off x="6299200" y="5140960"/>
            <a:ext cx="5130800" cy="923330"/>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Have you tried searching for car insurance on price comparison sites? Do you get similar prices?</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93452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Skimming pricing</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Products </a:t>
            </a:r>
            <a:r>
              <a:rPr lang="en-GB" dirty="0" smtClean="0"/>
              <a:t>that are </a:t>
            </a:r>
            <a:r>
              <a:rPr lang="en-GB" dirty="0"/>
              <a:t>unique or first to market </a:t>
            </a:r>
            <a:r>
              <a:rPr lang="en-GB" dirty="0" smtClean="0"/>
              <a:t>can have a </a:t>
            </a:r>
            <a:r>
              <a:rPr lang="en-GB" b="1" dirty="0" smtClean="0">
                <a:solidFill>
                  <a:srgbClr val="FF0000"/>
                </a:solidFill>
              </a:rPr>
              <a:t>high </a:t>
            </a:r>
            <a:r>
              <a:rPr lang="en-GB" b="1" dirty="0">
                <a:solidFill>
                  <a:srgbClr val="FF0000"/>
                </a:solidFill>
              </a:rPr>
              <a:t>price can </a:t>
            </a:r>
            <a:r>
              <a:rPr lang="en-GB" b="1" dirty="0" smtClean="0">
                <a:solidFill>
                  <a:srgbClr val="FF0000"/>
                </a:solidFill>
              </a:rPr>
              <a:t>charged </a:t>
            </a:r>
            <a:r>
              <a:rPr lang="en-GB" b="1" dirty="0">
                <a:solidFill>
                  <a:srgbClr val="FF0000"/>
                </a:solidFill>
              </a:rPr>
              <a:t>at </a:t>
            </a:r>
            <a:r>
              <a:rPr lang="en-GB" b="1" dirty="0" smtClean="0">
                <a:solidFill>
                  <a:srgbClr val="FF0000"/>
                </a:solidFill>
              </a:rPr>
              <a:t>introduction or launch</a:t>
            </a:r>
            <a:endParaRPr lang="en-GB" b="1" dirty="0">
              <a:solidFill>
                <a:srgbClr val="FF0000"/>
              </a:solidFill>
            </a:endParaRPr>
          </a:p>
          <a:p>
            <a:r>
              <a:rPr lang="en-GB" dirty="0"/>
              <a:t>This is so that the business can maximise revenue and profits before substitutes </a:t>
            </a:r>
            <a:r>
              <a:rPr lang="en-GB" dirty="0" smtClean="0"/>
              <a:t>appear on the market</a:t>
            </a:r>
            <a:endParaRPr lang="en-GB" dirty="0"/>
          </a:p>
          <a:p>
            <a:r>
              <a:rPr lang="en-GB" dirty="0"/>
              <a:t>High demand when product first launched at it will have a </a:t>
            </a:r>
            <a:r>
              <a:rPr lang="en-GB" dirty="0" smtClean="0"/>
              <a:t>Unique Selling Point (</a:t>
            </a:r>
            <a:r>
              <a:rPr lang="en-GB" dirty="0" err="1" smtClean="0"/>
              <a:t>USP</a:t>
            </a:r>
            <a:r>
              <a:rPr lang="en-GB" dirty="0" smtClean="0"/>
              <a:t>)</a:t>
            </a:r>
            <a:endParaRPr lang="en-GB" dirty="0"/>
          </a:p>
          <a:p>
            <a:r>
              <a:rPr lang="en-GB" dirty="0" smtClean="0"/>
              <a:t>The business will need </a:t>
            </a:r>
            <a:r>
              <a:rPr lang="en-GB" dirty="0"/>
              <a:t>to set high prices to recoup </a:t>
            </a:r>
            <a:r>
              <a:rPr lang="en-GB" dirty="0" smtClean="0"/>
              <a:t>research and development (R&amp;D) </a:t>
            </a:r>
            <a:r>
              <a:rPr lang="en-GB" dirty="0"/>
              <a:t>costs</a:t>
            </a:r>
          </a:p>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514663">
            <a:off x="5263638" y="613974"/>
            <a:ext cx="3324344" cy="844711"/>
          </a:xfrm>
          <a:prstGeom prst="rect">
            <a:avLst/>
          </a:prstGeom>
        </p:spPr>
      </p:pic>
      <p:pic>
        <p:nvPicPr>
          <p:cNvPr id="9" name="Content Placeholder 8">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350487"/>
            <a:ext cx="5181600" cy="3414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3632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r>
              <a:rPr lang="en-GB" sz="9000" b="1" dirty="0">
                <a:solidFill>
                  <a:srgbClr val="0070C0"/>
                </a:solidFill>
              </a:rPr>
              <a:t>Calculation and interpretation of the relationship between price elasticity of demand and total revenue</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54026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PED and total revenue</a:t>
            </a:r>
            <a:endParaRPr lang="en-GB" dirty="0"/>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514350" indent="-514350">
              <a:buFont typeface="+mj-lt"/>
              <a:buAutoNum type="alphaUcPeriod"/>
            </a:pPr>
            <a:r>
              <a:rPr lang="en-GB" dirty="0" smtClean="0"/>
              <a:t>There is a relationship between PED and Total Revenue</a:t>
            </a:r>
          </a:p>
          <a:p>
            <a:pPr marL="514350" indent="-514350">
              <a:buFont typeface="+mj-lt"/>
              <a:buAutoNum type="alphaUcPeriod"/>
            </a:pPr>
            <a:r>
              <a:rPr lang="en-GB" dirty="0" smtClean="0"/>
              <a:t>Total revenue is calculated by: TR = Quantity x Price</a:t>
            </a:r>
          </a:p>
          <a:p>
            <a:pPr marL="514350" indent="-514350">
              <a:buFont typeface="+mj-lt"/>
              <a:buAutoNum type="alphaUcPeriod"/>
            </a:pPr>
            <a:r>
              <a:rPr lang="en-GB" dirty="0" smtClean="0"/>
              <a:t>Total revenue is a measure of how much can be made from selling  products / services (before costs have been taken off)</a:t>
            </a:r>
          </a:p>
          <a:p>
            <a:pPr marL="514350" indent="-514350">
              <a:buFont typeface="+mj-lt"/>
              <a:buAutoNum type="alphaUcPeriod"/>
            </a:pPr>
            <a:r>
              <a:rPr lang="en-GB" dirty="0" smtClean="0"/>
              <a:t>A business will have an objective of maximising profits, to do this it will need to increase total revenue</a:t>
            </a:r>
          </a:p>
          <a:p>
            <a:pPr marL="514350" indent="-514350">
              <a:buFont typeface="+mj-lt"/>
              <a:buAutoNum type="alphaUcPeriod"/>
            </a:pPr>
            <a:r>
              <a:rPr lang="en-GB" dirty="0" smtClean="0"/>
              <a:t>Total revenue can be increased by increasing price</a:t>
            </a:r>
          </a:p>
          <a:p>
            <a:pPr marL="514350" indent="-514350">
              <a:buFont typeface="+mj-lt"/>
              <a:buAutoNum type="alphaUcPeriod"/>
            </a:pPr>
            <a:r>
              <a:rPr lang="en-GB" dirty="0" smtClean="0"/>
              <a:t>This is why business managers will need to know PED – they need to know how sensitive their customers are to a change in price</a:t>
            </a:r>
            <a:endParaRPr lang="en-GB" dirty="0"/>
          </a:p>
        </p:txBody>
      </p:sp>
    </p:spTree>
    <p:extLst>
      <p:ext uri="{BB962C8B-B14F-4D97-AF65-F5344CB8AC3E}">
        <p14:creationId xmlns:p14="http://schemas.microsoft.com/office/powerpoint/2010/main" val="4235258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Revision Video</a:t>
            </a:r>
            <a:endParaRPr lang="en-GB" dirty="0">
              <a:solidFill>
                <a:schemeClr val="bg1"/>
              </a:solidFill>
            </a:endParaRP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69326" y="1484784"/>
            <a:ext cx="84391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76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3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GB" dirty="0"/>
              <a:t>a) Calculation of price elasticity of demand</a:t>
            </a:r>
          </a:p>
          <a:p>
            <a:pPr marL="0" indent="0">
              <a:buNone/>
            </a:pPr>
            <a:r>
              <a:rPr lang="en-GB" dirty="0"/>
              <a:t>b) Interpretation of numerical values of price elasticity </a:t>
            </a:r>
            <a:r>
              <a:rPr lang="en-GB" dirty="0" smtClean="0"/>
              <a:t>of demand</a:t>
            </a:r>
          </a:p>
          <a:p>
            <a:pPr marL="0" indent="0">
              <a:buNone/>
            </a:pPr>
            <a:r>
              <a:rPr lang="en-GB" dirty="0" smtClean="0"/>
              <a:t>c</a:t>
            </a:r>
            <a:r>
              <a:rPr lang="en-GB" dirty="0"/>
              <a:t>) The factors influencing price elasticity of demand</a:t>
            </a:r>
          </a:p>
          <a:p>
            <a:pPr marL="0" indent="0">
              <a:buNone/>
            </a:pPr>
            <a:r>
              <a:rPr lang="en-GB" dirty="0"/>
              <a:t>d) The significance of price elasticity of demand </a:t>
            </a:r>
            <a:r>
              <a:rPr lang="en-GB" dirty="0" smtClean="0"/>
              <a:t>to businesses </a:t>
            </a:r>
            <a:r>
              <a:rPr lang="en-GB" dirty="0"/>
              <a:t>in terms of implications for pricing</a:t>
            </a:r>
          </a:p>
          <a:p>
            <a:pPr marL="0" indent="0">
              <a:buNone/>
            </a:pPr>
            <a:r>
              <a:rPr lang="en-GB" dirty="0"/>
              <a:t>e) Calculation and interpretation of the </a:t>
            </a:r>
            <a:r>
              <a:rPr lang="en-GB" dirty="0" smtClean="0"/>
              <a:t>relationship between </a:t>
            </a:r>
            <a:r>
              <a:rPr lang="en-GB" dirty="0"/>
              <a:t>price elasticity of demand and total revenue</a:t>
            </a:r>
          </a:p>
        </p:txBody>
      </p:sp>
    </p:spTree>
    <p:extLst>
      <p:ext uri="{BB962C8B-B14F-4D97-AF65-F5344CB8AC3E}">
        <p14:creationId xmlns:p14="http://schemas.microsoft.com/office/powerpoint/2010/main" val="1899270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GB" dirty="0" smtClean="0">
                <a:solidFill>
                  <a:schemeClr val="bg1"/>
                </a:solidFill>
              </a:rPr>
              <a:t>Case Study for sample question 1</a:t>
            </a:r>
            <a:endParaRPr lang="en-GB" dirty="0">
              <a:solidFill>
                <a:schemeClr val="bg1"/>
              </a:solidFill>
            </a:endParaRPr>
          </a:p>
        </p:txBody>
      </p:sp>
      <p:pic>
        <p:nvPicPr>
          <p:cNvPr id="3" name="Picture 2"/>
          <p:cNvPicPr>
            <a:picLocks noChangeAspect="1"/>
          </p:cNvPicPr>
          <p:nvPr/>
        </p:nvPicPr>
        <p:blipFill>
          <a:blip r:embed="rId2"/>
          <a:stretch>
            <a:fillRect/>
          </a:stretch>
        </p:blipFill>
        <p:spPr>
          <a:xfrm>
            <a:off x="2015659" y="1436162"/>
            <a:ext cx="8160683" cy="5160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4020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GB" dirty="0" smtClean="0">
                <a:solidFill>
                  <a:schemeClr val="bg1"/>
                </a:solidFill>
              </a:rPr>
              <a:t>Sample question 1</a:t>
            </a:r>
            <a:endParaRPr lang="en-GB" dirty="0">
              <a:solidFill>
                <a:schemeClr val="bg1"/>
              </a:solidFill>
            </a:endParaRPr>
          </a:p>
        </p:txBody>
      </p:sp>
      <p:sp>
        <p:nvSpPr>
          <p:cNvPr id="5" name="Hexagon 4"/>
          <p:cNvSpPr/>
          <p:nvPr/>
        </p:nvSpPr>
        <p:spPr>
          <a:xfrm>
            <a:off x="228600" y="4354286"/>
            <a:ext cx="2743200" cy="2035628"/>
          </a:xfrm>
          <a:prstGeom prst="hexag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Knowledge 1</a:t>
            </a:r>
            <a:endPar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6" name="Hexagon 5"/>
          <p:cNvSpPr/>
          <p:nvPr/>
        </p:nvSpPr>
        <p:spPr>
          <a:xfrm>
            <a:off x="3125561" y="4354286"/>
            <a:ext cx="2743200" cy="2035628"/>
          </a:xfrm>
          <a:prstGeom prst="hexag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Application 3</a:t>
            </a:r>
            <a:endPar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pic>
        <p:nvPicPr>
          <p:cNvPr id="3" name="Picture 2"/>
          <p:cNvPicPr>
            <a:picLocks noChangeAspect="1"/>
          </p:cNvPicPr>
          <p:nvPr/>
        </p:nvPicPr>
        <p:blipFill>
          <a:blip r:embed="rId2"/>
          <a:stretch>
            <a:fillRect/>
          </a:stretch>
        </p:blipFill>
        <p:spPr>
          <a:xfrm>
            <a:off x="838200" y="1670276"/>
            <a:ext cx="10515600" cy="2015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570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GB" dirty="0" smtClean="0">
                <a:solidFill>
                  <a:schemeClr val="bg1"/>
                </a:solidFill>
              </a:rPr>
              <a:t>Final answer to sample question 1</a:t>
            </a:r>
            <a:endParaRPr lang="en-GB" dirty="0">
              <a:solidFill>
                <a:schemeClr val="bg1"/>
              </a:solidFill>
            </a:endParaRPr>
          </a:p>
        </p:txBody>
      </p:sp>
      <p:pic>
        <p:nvPicPr>
          <p:cNvPr id="3" name="Picture 2"/>
          <p:cNvPicPr>
            <a:picLocks noChangeAspect="1"/>
          </p:cNvPicPr>
          <p:nvPr/>
        </p:nvPicPr>
        <p:blipFill>
          <a:blip r:embed="rId2"/>
          <a:stretch>
            <a:fillRect/>
          </a:stretch>
        </p:blipFill>
        <p:spPr>
          <a:xfrm>
            <a:off x="2464390" y="1898333"/>
            <a:ext cx="6792137" cy="3659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1508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GB" dirty="0" smtClean="0"/>
              <a:t>Case study for question 2</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043217"/>
            <a:ext cx="10515600" cy="3916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863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GB" dirty="0" smtClean="0"/>
              <a:t>Sample question 2</a:t>
            </a:r>
            <a:endParaRPr lang="en-GB" dirty="0"/>
          </a:p>
        </p:txBody>
      </p:sp>
      <p:pic>
        <p:nvPicPr>
          <p:cNvPr id="4" name="Content Placeholder 3"/>
          <p:cNvPicPr>
            <a:picLocks noGrp="1" noChangeAspect="1"/>
          </p:cNvPicPr>
          <p:nvPr>
            <p:ph idx="1"/>
          </p:nvPr>
        </p:nvPicPr>
        <p:blipFill>
          <a:blip r:embed="rId2"/>
          <a:stretch>
            <a:fillRect/>
          </a:stretch>
        </p:blipFill>
        <p:spPr>
          <a:xfrm>
            <a:off x="857250" y="1806857"/>
            <a:ext cx="10496550" cy="2276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193766" y="4295295"/>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219995" y="4295295"/>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148252" y="4320123"/>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9076509" y="4320122"/>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Evaluation</a:t>
            </a:r>
            <a:endPar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721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a:solidFill>
            <a:srgbClr val="C00000"/>
          </a:solidFill>
        </p:spPr>
        <p:txBody>
          <a:bodyPr/>
          <a:lstStyle/>
          <a:p>
            <a:pPr algn="ctr"/>
            <a:r>
              <a:rPr lang="en-GB" dirty="0" smtClean="0">
                <a:solidFill>
                  <a:schemeClr val="bg1"/>
                </a:solidFill>
              </a:rPr>
              <a:t>Answer question 2 paper 1/2</a:t>
            </a:r>
            <a:endParaRPr lang="en-GB" dirty="0">
              <a:solidFill>
                <a:schemeClr val="bg1"/>
              </a:solidFil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2568" y="1325563"/>
            <a:ext cx="6526865" cy="5431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4063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4720" y="1690688"/>
            <a:ext cx="8280400" cy="5136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solidFill>
            <a:srgbClr val="C00000"/>
          </a:solidFill>
        </p:spPr>
        <p:txBody>
          <a:bodyPr/>
          <a:lstStyle/>
          <a:p>
            <a:pPr algn="ctr"/>
            <a:r>
              <a:rPr lang="en-GB" dirty="0" smtClean="0">
                <a:solidFill>
                  <a:schemeClr val="bg1"/>
                </a:solidFill>
              </a:rPr>
              <a:t>Answer question 2 paper 1/2</a:t>
            </a:r>
            <a:endParaRPr lang="en-GB" dirty="0">
              <a:solidFill>
                <a:schemeClr val="bg1"/>
              </a:solidFil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61479" y="1825625"/>
            <a:ext cx="7069042" cy="435133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6287" y="6232354"/>
            <a:ext cx="6081713" cy="595199"/>
          </a:xfrm>
          <a:prstGeom prst="rect">
            <a:avLst/>
          </a:prstGeom>
        </p:spPr>
      </p:pic>
    </p:spTree>
    <p:extLst>
      <p:ext uri="{BB962C8B-B14F-4D97-AF65-F5344CB8AC3E}">
        <p14:creationId xmlns:p14="http://schemas.microsoft.com/office/powerpoint/2010/main" val="2260476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FF"/>
          </a:solidFill>
        </p:spPr>
        <p:txBody>
          <a:bodyPr/>
          <a:lstStyle/>
          <a:p>
            <a:r>
              <a:rPr lang="en-GB" dirty="0" smtClean="0"/>
              <a:t>Formula round up – two to remember</a:t>
            </a:r>
            <a:endParaRPr lang="en-GB" dirty="0"/>
          </a:p>
        </p:txBody>
      </p:sp>
      <p:sp>
        <p:nvSpPr>
          <p:cNvPr id="3" name="Content Placeholder 2"/>
          <p:cNvSpPr>
            <a:spLocks noGrp="1"/>
          </p:cNvSpPr>
          <p:nvPr>
            <p:ph idx="1"/>
          </p:nvPr>
        </p:nvSpPr>
        <p:spPr>
          <a:solidFill>
            <a:srgbClr val="FFCCFF"/>
          </a:solidFill>
        </p:spPr>
        <p:txBody>
          <a:bodyPr>
            <a:normAutofit fontScale="92500" lnSpcReduction="10000"/>
          </a:bodyPr>
          <a:lstStyle/>
          <a:p>
            <a:r>
              <a:rPr lang="en-GB" b="1" dirty="0" err="1">
                <a:solidFill>
                  <a:srgbClr val="FF0000"/>
                </a:solidFill>
              </a:rPr>
              <a:t>PED</a:t>
            </a:r>
            <a:r>
              <a:rPr lang="en-GB" dirty="0" smtClean="0"/>
              <a:t>:</a:t>
            </a:r>
          </a:p>
          <a:p>
            <a:pPr algn="ctr">
              <a:buNone/>
            </a:pPr>
            <a:r>
              <a:rPr lang="en-GB" dirty="0"/>
              <a:t>% change in </a:t>
            </a:r>
            <a:r>
              <a:rPr lang="en-GB" dirty="0" smtClean="0"/>
              <a:t>Quantity </a:t>
            </a:r>
            <a:r>
              <a:rPr lang="en-GB" dirty="0"/>
              <a:t>demanded</a:t>
            </a:r>
          </a:p>
          <a:p>
            <a:pPr algn="ctr">
              <a:buNone/>
            </a:pPr>
            <a:r>
              <a:rPr lang="en-GB" dirty="0"/>
              <a:t>		__________________________________</a:t>
            </a:r>
          </a:p>
          <a:p>
            <a:pPr algn="ctr">
              <a:buNone/>
            </a:pPr>
            <a:r>
              <a:rPr lang="en-GB" dirty="0"/>
              <a:t>% change in </a:t>
            </a:r>
            <a:r>
              <a:rPr lang="en-GB" dirty="0" smtClean="0"/>
              <a:t>Price</a:t>
            </a:r>
            <a:endParaRPr lang="en-GB" dirty="0"/>
          </a:p>
          <a:p>
            <a:endParaRPr lang="en-GB" dirty="0" smtClean="0"/>
          </a:p>
          <a:p>
            <a:r>
              <a:rPr lang="en-GB" b="1" dirty="0" smtClean="0">
                <a:solidFill>
                  <a:srgbClr val="FF0000"/>
                </a:solidFill>
              </a:rPr>
              <a:t>% Change in price</a:t>
            </a:r>
          </a:p>
          <a:p>
            <a:pPr marL="0" indent="0">
              <a:buNone/>
            </a:pPr>
            <a:endParaRPr lang="en-GB" dirty="0" smtClean="0">
              <a:latin typeface="Accent SF" pitchFamily="2" charset="0"/>
            </a:endParaRPr>
          </a:p>
          <a:p>
            <a:pPr marL="457200" lvl="1" indent="0">
              <a:buNone/>
            </a:pPr>
            <a:r>
              <a:rPr lang="en-GB" dirty="0" smtClean="0"/>
              <a:t> </a:t>
            </a:r>
            <a:r>
              <a:rPr lang="en-GB" u="sng" dirty="0"/>
              <a:t>Price new – Price old</a:t>
            </a:r>
          </a:p>
          <a:p>
            <a:pPr marL="457200" lvl="1" indent="0">
              <a:buNone/>
            </a:pPr>
            <a:r>
              <a:rPr lang="en-GB" dirty="0"/>
              <a:t>          Price old                          x 100</a:t>
            </a:r>
          </a:p>
          <a:p>
            <a:pPr marL="0" indent="0">
              <a:buNone/>
            </a:pPr>
            <a:endParaRPr lang="en-GB" dirty="0" smtClean="0"/>
          </a:p>
        </p:txBody>
      </p:sp>
    </p:spTree>
    <p:extLst>
      <p:ext uri="{BB962C8B-B14F-4D97-AF65-F5344CB8AC3E}">
        <p14:creationId xmlns:p14="http://schemas.microsoft.com/office/powerpoint/2010/main" val="2684728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231216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a:xfrm>
            <a:off x="838200" y="1825625"/>
            <a:ext cx="10515600" cy="771801"/>
          </a:xfrm>
        </p:spPr>
        <p:style>
          <a:lnRef idx="1">
            <a:schemeClr val="accent2"/>
          </a:lnRef>
          <a:fillRef idx="2">
            <a:schemeClr val="accent2"/>
          </a:fillRef>
          <a:effectRef idx="1">
            <a:schemeClr val="accent2"/>
          </a:effectRef>
          <a:fontRef idx="minor">
            <a:schemeClr val="dk1"/>
          </a:fontRef>
        </p:style>
        <p:txBody>
          <a:bodyPr/>
          <a:lstStyle/>
          <a:p>
            <a:r>
              <a:rPr lang="en-GB" dirty="0" smtClean="0"/>
              <a:t>If the price of a Big Mac goes up to £10 would you still buy one?</a:t>
            </a:r>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250507"/>
            <a:ext cx="2286198" cy="197375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9388" y="2732363"/>
            <a:ext cx="2286198" cy="197375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0576" y="3719238"/>
            <a:ext cx="2286198" cy="197375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527" y="2905950"/>
            <a:ext cx="2286198" cy="1973751"/>
          </a:xfrm>
          <a:prstGeom prst="rect">
            <a:avLst/>
          </a:prstGeom>
        </p:spPr>
      </p:pic>
    </p:spTree>
    <p:extLst>
      <p:ext uri="{BB962C8B-B14F-4D97-AF65-F5344CB8AC3E}">
        <p14:creationId xmlns:p14="http://schemas.microsoft.com/office/powerpoint/2010/main" val="409830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The link between demand and price</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When prices go up, customers demand less. That statement makes logical sense and all businesses know this, so they try to avoid putting prices up.</a:t>
            </a:r>
          </a:p>
          <a:p>
            <a:r>
              <a:rPr lang="en-GB" dirty="0" smtClean="0"/>
              <a:t>If the business costs rise they try and absorb the costs so that the customers do not have to pay more, because this will affect demand for their product.</a:t>
            </a:r>
          </a:p>
          <a:p>
            <a:r>
              <a:rPr lang="en-GB" dirty="0" smtClean="0"/>
              <a:t>For example if </a:t>
            </a:r>
            <a:r>
              <a:rPr lang="en-GB" dirty="0" err="1" smtClean="0"/>
              <a:t>McDs</a:t>
            </a:r>
            <a:r>
              <a:rPr lang="en-GB" dirty="0" smtClean="0"/>
              <a:t> put up the price of a Big Mac to £10 customer demand will decrease, sales revenue for that product will decrease and profits will decrease.</a:t>
            </a:r>
          </a:p>
          <a:p>
            <a:r>
              <a:rPr lang="en-GB" dirty="0" smtClean="0"/>
              <a:t>There is another argument that customers may switch to an available substitute, and it may be </a:t>
            </a:r>
            <a:r>
              <a:rPr lang="en-GB" dirty="0" err="1" smtClean="0"/>
              <a:t>McDs</a:t>
            </a:r>
            <a:r>
              <a:rPr lang="en-GB" dirty="0" smtClean="0"/>
              <a:t> Chicken Nuggets OR the customer may switch to Burger King.</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07040" y="5489892"/>
            <a:ext cx="1584960" cy="128778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1387" y="365125"/>
            <a:ext cx="2360613" cy="1460500"/>
          </a:xfrm>
          <a:prstGeom prst="rect">
            <a:avLst/>
          </a:prstGeom>
        </p:spPr>
      </p:pic>
      <p:sp>
        <p:nvSpPr>
          <p:cNvPr id="6" name="TextBox 5"/>
          <p:cNvSpPr txBox="1"/>
          <p:nvPr/>
        </p:nvSpPr>
        <p:spPr>
          <a:xfrm>
            <a:off x="914399" y="5923319"/>
            <a:ext cx="9408161" cy="369332"/>
          </a:xfrm>
          <a:prstGeom prst="rect">
            <a:avLst/>
          </a:prstGeom>
          <a:solidFill>
            <a:srgbClr val="C00000"/>
          </a:solidFill>
        </p:spPr>
        <p:txBody>
          <a:bodyPr wrap="square" rtlCol="0">
            <a:spAutoFit/>
          </a:bodyPr>
          <a:lstStyle/>
          <a:p>
            <a:r>
              <a:rPr lang="en-GB" dirty="0" smtClean="0">
                <a:solidFill>
                  <a:schemeClr val="bg1"/>
                </a:solidFill>
              </a:rPr>
              <a:t>Business Vocab Note:  we would prefer you to use increase and decrease rather than rise and fall. </a:t>
            </a:r>
            <a:endParaRPr lang="en-GB" dirty="0">
              <a:solidFill>
                <a:schemeClr val="bg1"/>
              </a:solidFill>
            </a:endParaRPr>
          </a:p>
        </p:txBody>
      </p:sp>
    </p:spTree>
    <p:extLst>
      <p:ext uri="{BB962C8B-B14F-4D97-AF65-F5344CB8AC3E}">
        <p14:creationId xmlns:p14="http://schemas.microsoft.com/office/powerpoint/2010/main" val="218721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a:t>
            </a:r>
            <a:r>
              <a:rPr lang="en-GB" dirty="0" err="1" smtClean="0">
                <a:solidFill>
                  <a:schemeClr val="tx1"/>
                </a:solidFill>
              </a:rPr>
              <a:t>PED</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GB" sz="3200" dirty="0" smtClean="0"/>
              <a:t>PED stands for price elasticity of demand</a:t>
            </a:r>
          </a:p>
          <a:p>
            <a:r>
              <a:rPr lang="en-GB" sz="3200" dirty="0" smtClean="0"/>
              <a:t>PED measures the responsiveness of demand to a change in price</a:t>
            </a:r>
          </a:p>
          <a:p>
            <a:r>
              <a:rPr lang="en-GB" sz="3200" dirty="0" smtClean="0"/>
              <a:t>PED can be either </a:t>
            </a:r>
            <a:r>
              <a:rPr lang="en-GB" sz="3200" dirty="0" smtClean="0">
                <a:latin typeface="Arial Black" panose="020B0A04020102020204" pitchFamily="34" charset="0"/>
              </a:rPr>
              <a:t>elastic</a:t>
            </a:r>
            <a:r>
              <a:rPr lang="en-GB" sz="3200" dirty="0" smtClean="0"/>
              <a:t> or </a:t>
            </a:r>
            <a:r>
              <a:rPr lang="en-GB" sz="3200" dirty="0" smtClean="0">
                <a:latin typeface="Arial Black" panose="020B0A04020102020204" pitchFamily="34" charset="0"/>
              </a:rPr>
              <a:t>inelastic</a:t>
            </a:r>
          </a:p>
          <a:p>
            <a:r>
              <a:rPr lang="en-GB" sz="3200" dirty="0" smtClean="0"/>
              <a:t>PED values can be </a:t>
            </a:r>
            <a:r>
              <a:rPr lang="en-GB" sz="3200" dirty="0"/>
              <a:t>calculated</a:t>
            </a:r>
            <a:r>
              <a:rPr lang="en-GB" sz="3200" dirty="0" smtClean="0"/>
              <a:t> so that you can work out if a product or service has elastic or inelastic demand</a:t>
            </a:r>
          </a:p>
          <a:p>
            <a:r>
              <a:rPr lang="en-GB" sz="3200" dirty="0" smtClean="0"/>
              <a:t>PED values are always a minus</a:t>
            </a:r>
            <a:endParaRPr lang="en-GB" sz="3200" dirty="0"/>
          </a:p>
        </p:txBody>
      </p:sp>
    </p:spTree>
    <p:extLst>
      <p:ext uri="{BB962C8B-B14F-4D97-AF65-F5344CB8AC3E}">
        <p14:creationId xmlns:p14="http://schemas.microsoft.com/office/powerpoint/2010/main" val="212933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800" b="1" dirty="0">
                <a:solidFill>
                  <a:srgbClr val="0070C0"/>
                </a:solidFill>
              </a:rPr>
              <a:t>Calculation of price elasticity of demand</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570514" y="4191399"/>
            <a:ext cx="5138057" cy="79425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PED formula</a:t>
            </a:r>
            <a:endParaRPr lang="en-GB" dirty="0"/>
          </a:p>
        </p:txBody>
      </p:sp>
      <p:sp>
        <p:nvSpPr>
          <p:cNvPr id="6" name="Content Placeholder 2"/>
          <p:cNvSpPr>
            <a:spLocks noGrp="1"/>
          </p:cNvSpPr>
          <p:nvPr>
            <p:ph idx="1"/>
          </p:nvPr>
        </p:nvSpPr>
        <p:spPr>
          <a:xfrm>
            <a:off x="838200" y="2228397"/>
            <a:ext cx="10515600" cy="2757261"/>
          </a:xfrm>
          <a:ln w="76200"/>
        </p:spPr>
        <p:style>
          <a:lnRef idx="2">
            <a:schemeClr val="dk1"/>
          </a:lnRef>
          <a:fillRef idx="1">
            <a:schemeClr val="lt1"/>
          </a:fillRef>
          <a:effectRef idx="0">
            <a:schemeClr val="dk1"/>
          </a:effectRef>
          <a:fontRef idx="minor">
            <a:schemeClr val="dk1"/>
          </a:fontRef>
        </p:style>
        <p:txBody>
          <a:bodyPr>
            <a:normAutofit/>
          </a:bodyPr>
          <a:lstStyle/>
          <a:p>
            <a:r>
              <a:rPr lang="en-GB" dirty="0" smtClean="0"/>
              <a:t>To calculate the price elasticity of demand (PED) we use a formula</a:t>
            </a:r>
            <a:r>
              <a:rPr lang="en-GB" dirty="0"/>
              <a:t>:</a:t>
            </a:r>
            <a:endParaRPr lang="en-GB" dirty="0" smtClean="0"/>
          </a:p>
          <a:p>
            <a:endParaRPr lang="en-GB" dirty="0"/>
          </a:p>
          <a:p>
            <a:pPr algn="ctr">
              <a:buNone/>
            </a:pPr>
            <a:r>
              <a:rPr lang="en-GB" dirty="0" smtClean="0"/>
              <a:t>% change in </a:t>
            </a:r>
            <a:r>
              <a:rPr lang="en-GB" dirty="0" smtClean="0">
                <a:latin typeface="Arial Black" panose="020B0A04020102020204" pitchFamily="34" charset="0"/>
              </a:rPr>
              <a:t>Quantity</a:t>
            </a:r>
            <a:r>
              <a:rPr lang="en-GB" dirty="0" smtClean="0"/>
              <a:t> demanded</a:t>
            </a:r>
          </a:p>
          <a:p>
            <a:pPr algn="ctr">
              <a:buNone/>
            </a:pPr>
            <a:r>
              <a:rPr lang="en-GB" dirty="0" smtClean="0"/>
              <a:t>		__________________________________</a:t>
            </a:r>
          </a:p>
          <a:p>
            <a:pPr algn="ctr">
              <a:buNone/>
            </a:pPr>
            <a:r>
              <a:rPr lang="en-GB" dirty="0" smtClean="0"/>
              <a:t>% change in </a:t>
            </a:r>
            <a:r>
              <a:rPr lang="en-GB" dirty="0">
                <a:latin typeface="Arial Black" panose="020B0A04020102020204" pitchFamily="34" charset="0"/>
              </a:rPr>
              <a:t>P</a:t>
            </a:r>
            <a:r>
              <a:rPr lang="en-GB" dirty="0" smtClean="0">
                <a:latin typeface="Arial Black" panose="020B0A04020102020204" pitchFamily="34" charset="0"/>
              </a:rPr>
              <a:t>rice</a:t>
            </a:r>
            <a:endParaRPr lang="en-GB" dirty="0">
              <a:latin typeface="Arial Black" panose="020B0A04020102020204" pitchFamily="34" charset="0"/>
            </a:endParaRPr>
          </a:p>
        </p:txBody>
      </p:sp>
      <p:sp>
        <p:nvSpPr>
          <p:cNvPr id="2" name="TextBox 1"/>
          <p:cNvSpPr txBox="1"/>
          <p:nvPr/>
        </p:nvSpPr>
        <p:spPr>
          <a:xfrm>
            <a:off x="642256" y="5989320"/>
            <a:ext cx="10994571" cy="646331"/>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latin typeface="Arial Black" panose="020B0A04020102020204" pitchFamily="34" charset="0"/>
              </a:rPr>
              <a:t>This is not as simple as it first appears, we need to make a another calculation to find the % change in price or % change in quantity demanded – see next slide</a:t>
            </a:r>
            <a:endParaRPr lang="en-GB" dirty="0">
              <a:latin typeface="Arial Black" panose="020B0A040201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585413">
            <a:off x="109665" y="4262637"/>
            <a:ext cx="2606032" cy="2599925"/>
          </a:xfrm>
          <a:prstGeom prst="rect">
            <a:avLst/>
          </a:prstGeom>
        </p:spPr>
      </p:pic>
    </p:spTree>
    <p:extLst>
      <p:ext uri="{BB962C8B-B14F-4D97-AF65-F5344CB8AC3E}">
        <p14:creationId xmlns:p14="http://schemas.microsoft.com/office/powerpoint/2010/main" val="4023732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TotalTime>
  <Words>2322</Words>
  <Application>Microsoft Office PowerPoint</Application>
  <PresentationFormat>Widescreen</PresentationFormat>
  <Paragraphs>310</Paragraphs>
  <Slides>48</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48</vt:i4>
      </vt:variant>
    </vt:vector>
  </HeadingPairs>
  <TitlesOfParts>
    <vt:vector size="58" baseType="lpstr">
      <vt:lpstr>Accent SF</vt:lpstr>
      <vt:lpstr>Arial</vt:lpstr>
      <vt:lpstr>Arial Black</vt:lpstr>
      <vt:lpstr>Arial Rounded MT Bold</vt:lpstr>
      <vt:lpstr>Calibri</vt:lpstr>
      <vt:lpstr>Calibri Light</vt:lpstr>
      <vt:lpstr>Office Theme</vt:lpstr>
      <vt:lpstr>1_Office Theme</vt:lpstr>
      <vt:lpstr>2_Office Theme</vt:lpstr>
      <vt:lpstr>5_Office Theme</vt:lpstr>
      <vt:lpstr>PowerPoint Presentation</vt:lpstr>
      <vt:lpstr>Worksheet</vt:lpstr>
      <vt:lpstr>Calculators will be needed for this topic</vt:lpstr>
      <vt:lpstr>From Edexcel</vt:lpstr>
      <vt:lpstr>Starter</vt:lpstr>
      <vt:lpstr>The link between demand and price</vt:lpstr>
      <vt:lpstr>Definition: PED</vt:lpstr>
      <vt:lpstr>PowerPoint Presentation</vt:lpstr>
      <vt:lpstr>PED formula</vt:lpstr>
      <vt:lpstr>% change in price formula</vt:lpstr>
      <vt:lpstr>Example calculations % change</vt:lpstr>
      <vt:lpstr>Example calculations % change - answers</vt:lpstr>
      <vt:lpstr>Example PED Calculation</vt:lpstr>
      <vt:lpstr>Example PED calculation steps</vt:lpstr>
      <vt:lpstr>What does a PED value of                                mean? </vt:lpstr>
      <vt:lpstr>PowerPoint Presentation</vt:lpstr>
      <vt:lpstr>Elastic Demand</vt:lpstr>
      <vt:lpstr>Elastic Demand and calculations</vt:lpstr>
      <vt:lpstr>Inelastic Demand</vt:lpstr>
      <vt:lpstr>Inelastic demand explained</vt:lpstr>
      <vt:lpstr>Inelastic demand and calculations</vt:lpstr>
      <vt:lpstr>Example 1</vt:lpstr>
      <vt:lpstr>Example 1 - answer</vt:lpstr>
      <vt:lpstr>Example 2</vt:lpstr>
      <vt:lpstr>Example 2 - answer</vt:lpstr>
      <vt:lpstr>Example 3</vt:lpstr>
      <vt:lpstr>Example 3</vt:lpstr>
      <vt:lpstr>PowerPoint Presentation</vt:lpstr>
      <vt:lpstr>Availability of substitutes</vt:lpstr>
      <vt:lpstr>Frequency of purchase</vt:lpstr>
      <vt:lpstr>Necessities (staple goods)</vt:lpstr>
      <vt:lpstr>Luxury goods</vt:lpstr>
      <vt:lpstr>PowerPoint Presentation</vt:lpstr>
      <vt:lpstr>Competitive pricing</vt:lpstr>
      <vt:lpstr>Skimming pricing</vt:lpstr>
      <vt:lpstr>PowerPoint Presentation</vt:lpstr>
      <vt:lpstr>PED and total revenue</vt:lpstr>
      <vt:lpstr>Revision Video</vt:lpstr>
      <vt:lpstr>Sample Edexcel A2 questions</vt:lpstr>
      <vt:lpstr>Case Study for sample question 1</vt:lpstr>
      <vt:lpstr>Sample question 1</vt:lpstr>
      <vt:lpstr>Final answer to sample question 1</vt:lpstr>
      <vt:lpstr>Case study for question 2</vt:lpstr>
      <vt:lpstr>Sample question 2</vt:lpstr>
      <vt:lpstr>Answer question 2 paper 1/2</vt:lpstr>
      <vt:lpstr>Answer question 2 paper 1/2</vt:lpstr>
      <vt:lpstr>Formula round up – two to remember</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146</cp:revision>
  <dcterms:created xsi:type="dcterms:W3CDTF">2017-05-29T18:04:54Z</dcterms:created>
  <dcterms:modified xsi:type="dcterms:W3CDTF">2019-11-10T15:46:21Z</dcterms:modified>
</cp:coreProperties>
</file>