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1" r:id="rId2"/>
    <p:sldId id="359" r:id="rId3"/>
    <p:sldId id="360" r:id="rId4"/>
    <p:sldId id="361" r:id="rId5"/>
    <p:sldId id="362" r:id="rId6"/>
    <p:sldId id="267" r:id="rId7"/>
    <p:sldId id="366" r:id="rId8"/>
    <p:sldId id="342" r:id="rId9"/>
    <p:sldId id="354" r:id="rId10"/>
    <p:sldId id="352" r:id="rId11"/>
    <p:sldId id="363" r:id="rId12"/>
    <p:sldId id="365" r:id="rId13"/>
    <p:sldId id="353" r:id="rId14"/>
    <p:sldId id="364" r:id="rId15"/>
    <p:sldId id="368" r:id="rId16"/>
    <p:sldId id="367" r:id="rId17"/>
    <p:sldId id="351" r:id="rId18"/>
    <p:sldId id="340" r:id="rId19"/>
    <p:sldId id="336" r:id="rId20"/>
    <p:sldId id="335" r:id="rId21"/>
    <p:sldId id="337" r:id="rId22"/>
    <p:sldId id="332" r:id="rId23"/>
    <p:sldId id="334" r:id="rId24"/>
    <p:sldId id="333" r:id="rId25"/>
    <p:sldId id="339" r:id="rId26"/>
    <p:sldId id="341" r:id="rId27"/>
    <p:sldId id="348" r:id="rId28"/>
    <p:sldId id="343" r:id="rId29"/>
    <p:sldId id="344" r:id="rId30"/>
    <p:sldId id="345" r:id="rId31"/>
    <p:sldId id="346" r:id="rId32"/>
    <p:sldId id="349" r:id="rId33"/>
    <p:sldId id="347" r:id="rId34"/>
    <p:sldId id="350" r:id="rId35"/>
    <p:sldId id="355" r:id="rId36"/>
    <p:sldId id="358" r:id="rId37"/>
    <p:sldId id="357" r:id="rId38"/>
    <p:sldId id="35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2" autoAdjust="0"/>
    <p:restoredTop sz="90365" autoAdjust="0"/>
  </p:normalViewPr>
  <p:slideViewPr>
    <p:cSldViewPr snapToGrid="0">
      <p:cViewPr varScale="1">
        <p:scale>
          <a:sx n="83" d="100"/>
          <a:sy n="83" d="100"/>
        </p:scale>
        <p:origin x="6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B8C5-3729-47B9-A5DE-37C0DFA1E76E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EDF98-4E86-4FEA-8AB6-295F118B2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0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…relationship between bikes and cars, reducing congestion.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5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…relationship between bikes and cars, reducing congestion.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5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Price of unleaded fuel.</a:t>
            </a:r>
            <a:r>
              <a:rPr lang="en-GB" baseline="0" dirty="0" smtClean="0"/>
              <a:t> What is happening to the price of fuel?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9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…relationship between bikes and cars, reducing congestion.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5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E0A8-0D9E-4D18-8883-353B82C8F93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mit.edu/11.203/www/econ/index.php?id=5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6784" y="0"/>
            <a:ext cx="113602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– DEFINE </a:t>
            </a:r>
            <a:b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</a:t>
            </a:r>
            <a:endParaRPr lang="en-US" sz="5400" b="1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49524" y="2235941"/>
            <a:ext cx="7548936" cy="312377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How could this be useful/important to the government and firms?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http://metalroofsuperguide.org/img-big-cigarette/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6743" r="4444" b="10869"/>
          <a:stretch/>
        </p:blipFill>
        <p:spPr bwMode="auto">
          <a:xfrm>
            <a:off x="402315" y="526960"/>
            <a:ext cx="2298756" cy="17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guim.co.uk/sys-images/Money/Pix/pictures/2013/12/17/1387295220488/Hand-holding-a-petrol-pum-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b="11264"/>
          <a:stretch/>
        </p:blipFill>
        <p:spPr bwMode="auto">
          <a:xfrm>
            <a:off x="8283388" y="0"/>
            <a:ext cx="3908612" cy="2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0/00/Amazon_Kindle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0" y="2931320"/>
            <a:ext cx="2258087" cy="33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bimbobakeriesusa.com/proddetail/stroehmann/stroehmann_8hotdog_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72" y="3531746"/>
            <a:ext cx="3394227" cy="28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85611" y="3567447"/>
            <a:ext cx="0" cy="266833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5611" y="6235783"/>
            <a:ext cx="377351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5611" y="180303"/>
            <a:ext cx="0" cy="290847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611" y="3088782"/>
            <a:ext cx="377351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811369" y="309092"/>
            <a:ext cx="3503054" cy="2756079"/>
          </a:xfrm>
          <a:custGeom>
            <a:avLst/>
            <a:gdLst>
              <a:gd name="connsiteX0" fmla="*/ 0 w 3361386"/>
              <a:gd name="connsiteY0" fmla="*/ 2756079 h 2756079"/>
              <a:gd name="connsiteX1" fmla="*/ 1661375 w 3361386"/>
              <a:gd name="connsiteY1" fmla="*/ 0 h 2756079"/>
              <a:gd name="connsiteX2" fmla="*/ 3361386 w 3361386"/>
              <a:gd name="connsiteY2" fmla="*/ 2756079 h 275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1386" h="2756079">
                <a:moveTo>
                  <a:pt x="0" y="2756079"/>
                </a:moveTo>
                <a:cubicBezTo>
                  <a:pt x="550572" y="1378039"/>
                  <a:pt x="1101144" y="0"/>
                  <a:pt x="1661375" y="0"/>
                </a:cubicBezTo>
                <a:cubicBezTo>
                  <a:pt x="2221606" y="0"/>
                  <a:pt x="2791496" y="1378039"/>
                  <a:pt x="3361386" y="2756079"/>
                </a:cubicBez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990859" y="3567447"/>
            <a:ext cx="3103809" cy="2446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>
            <a:off x="2542764" y="309092"/>
            <a:ext cx="0" cy="589000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24270" y="2240923"/>
            <a:ext cx="145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Total </a:t>
            </a:r>
            <a:br>
              <a:rPr lang="en-GB" b="1" dirty="0" smtClean="0"/>
            </a:br>
            <a:r>
              <a:rPr lang="en-GB" b="1" dirty="0" smtClean="0"/>
              <a:t>Revenue (TR)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20319" y="582976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Demand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3050147" y="130315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Answers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8220" y="3705167"/>
            <a:ext cx="78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Elastic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50147" y="4855335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Inelastic</a:t>
            </a:r>
            <a:endParaRPr lang="en-GB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72366" y="4778061"/>
            <a:ext cx="1335736" cy="103882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30066" y="3580843"/>
            <a:ext cx="1335736" cy="103882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12779" y="3076420"/>
            <a:ext cx="74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Quantity</a:t>
            </a:r>
            <a:endParaRPr lang="en-GB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32711" y="6291431"/>
            <a:ext cx="74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Quantity</a:t>
            </a:r>
            <a:endParaRPr lang="en-GB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162760"/>
            <a:ext cx="736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Revenue</a:t>
            </a:r>
            <a:endParaRPr lang="en-GB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05" y="323089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Price</a:t>
            </a:r>
            <a:endParaRPr lang="en-GB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948380" y="1247182"/>
            <a:ext cx="596701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Demand curves have two sections along the curve.</a:t>
            </a:r>
          </a:p>
          <a:p>
            <a:r>
              <a:rPr lang="en-GB" b="1" dirty="0" smtClean="0"/>
              <a:t>These sections are an elastic section and an inelastic section.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48379" y="1945291"/>
            <a:ext cx="561769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This can help a firm establish what impact a price change</a:t>
            </a:r>
            <a:br>
              <a:rPr lang="en-GB" b="1" dirty="0" smtClean="0"/>
            </a:br>
            <a:r>
              <a:rPr lang="en-GB" b="1" dirty="0" smtClean="0"/>
              <a:t>will have upon revenue.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48379" y="2628863"/>
            <a:ext cx="56339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Here revenue is maximised when the price is £5 and </a:t>
            </a:r>
            <a:r>
              <a:rPr lang="en-GB" b="1" dirty="0" err="1" smtClean="0"/>
              <a:t>Qd</a:t>
            </a:r>
            <a:r>
              <a:rPr lang="en-GB" b="1" dirty="0" smtClean="0"/>
              <a:t> 5</a:t>
            </a:r>
          </a:p>
        </p:txBody>
      </p:sp>
      <p:sp>
        <p:nvSpPr>
          <p:cNvPr id="45" name="Oval 44"/>
          <p:cNvSpPr/>
          <p:nvPr/>
        </p:nvSpPr>
        <p:spPr>
          <a:xfrm>
            <a:off x="2463395" y="4696945"/>
            <a:ext cx="157455" cy="2181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 rot="18991892">
            <a:off x="2418853" y="4106225"/>
            <a:ext cx="12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Unit Elastic</a:t>
            </a:r>
            <a:endParaRPr lang="en-GB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948380" y="3042767"/>
            <a:ext cx="41438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Elastic section: between £10 and up to £5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8379" y="3461882"/>
            <a:ext cx="422814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Revenue rises as the price falls (vice versa)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689" y="-220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172680" y="62360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500374" y="62496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72664" y="10587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2893662" y="6247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35153" y="177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1906294" y="6260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847785" y="1500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1179516" y="10587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224170" y="6260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2363" y="32938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434798" y="4696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434798" y="4327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4798" y="50480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441671" y="5610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7816" y="3774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24459" y="14834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948380" y="3938700"/>
            <a:ext cx="31233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Inelastic section: from £5 to £0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48379" y="4378320"/>
            <a:ext cx="41795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Revenue falls as the price falls (vice versa)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60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30" grpId="0"/>
      <p:bldP spid="31" grpId="0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2" grpId="0" animBg="1"/>
      <p:bldP spid="3" grpId="0"/>
      <p:bldP spid="48" grpId="0"/>
      <p:bldP spid="50" grpId="0"/>
      <p:bldP spid="52" grpId="0"/>
      <p:bldP spid="53" grpId="0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6" y="1344705"/>
            <a:ext cx="11344835" cy="531158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</a:t>
            </a:r>
            <a:r>
              <a:rPr lang="en-GB" sz="3200" b="1" dirty="0" smtClean="0">
                <a:solidFill>
                  <a:srgbClr val="FF0000"/>
                </a:solidFill>
              </a:rPr>
              <a:t>higher part of the demand </a:t>
            </a:r>
            <a:r>
              <a:rPr lang="en-GB" sz="3200" dirty="0" smtClean="0"/>
              <a:t>curve (where lowering the price increases revenue) is described as the </a:t>
            </a:r>
            <a:r>
              <a:rPr lang="en-GB" sz="3200" b="1" dirty="0" smtClean="0">
                <a:solidFill>
                  <a:srgbClr val="FF0000"/>
                </a:solidFill>
              </a:rPr>
              <a:t>‘elastic section’.</a:t>
            </a:r>
          </a:p>
          <a:p>
            <a:r>
              <a:rPr lang="en-GB" sz="3200" dirty="0" smtClean="0"/>
              <a:t>The </a:t>
            </a:r>
            <a:r>
              <a:rPr lang="en-GB" sz="3200" b="1" dirty="0" smtClean="0">
                <a:solidFill>
                  <a:srgbClr val="00B050"/>
                </a:solidFill>
              </a:rPr>
              <a:t>lower part of the demand </a:t>
            </a:r>
            <a:r>
              <a:rPr lang="en-GB" sz="3200" dirty="0" smtClean="0"/>
              <a:t>curve (where lowering the price decreases revenue) is described as the </a:t>
            </a:r>
            <a:r>
              <a:rPr lang="en-GB" sz="3200" b="1" dirty="0" smtClean="0">
                <a:solidFill>
                  <a:srgbClr val="00B050"/>
                </a:solidFill>
              </a:rPr>
              <a:t>‘inelastic section’.</a:t>
            </a:r>
            <a:br>
              <a:rPr lang="en-GB" sz="3200" b="1" dirty="0" smtClean="0">
                <a:solidFill>
                  <a:srgbClr val="00B050"/>
                </a:solidFill>
              </a:rPr>
            </a:br>
            <a:endParaRPr lang="en-GB" sz="3200" b="1" dirty="0" smtClean="0">
              <a:solidFill>
                <a:srgbClr val="00B050"/>
              </a:solidFill>
            </a:endParaRPr>
          </a:p>
          <a:p>
            <a:r>
              <a:rPr lang="en-GB" sz="3200" dirty="0" smtClean="0"/>
              <a:t>The point where these two sections meet would be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the ‘unitary point’ </a:t>
            </a:r>
            <a:r>
              <a:rPr lang="en-GB" sz="3200" dirty="0" smtClean="0"/>
              <a:t>and at this price/quantity the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revenue is maximised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://web.mit.edu/11.203/www/econ/index.php%3Fid=5.html</a:t>
            </a:r>
            <a:endParaRPr lang="en-GB" sz="1800" dirty="0"/>
          </a:p>
          <a:p>
            <a:r>
              <a:rPr lang="en-GB" sz="1800" dirty="0" smtClean="0"/>
              <a:t>This interactive </a:t>
            </a:r>
            <a:r>
              <a:rPr lang="en-GB" sz="1800" dirty="0"/>
              <a:t>website shows how the elasticity varies along a demand curve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 AND REVENUE - Website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6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1" y="1354978"/>
            <a:ext cx="11080377" cy="20471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hotel has 75 rooms; it finds that when it charges £130 per night it fills 50 rooms. It calculates that the price elasticity of demand is – 1.5. What </a:t>
            </a:r>
            <a:r>
              <a:rPr lang="en-GB" b="1" dirty="0"/>
              <a:t>will be the change in total revenue </a:t>
            </a:r>
            <a:r>
              <a:rPr lang="en-GB" dirty="0"/>
              <a:t>if it lowers the price for each room by 20 per cent?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6447" y="385931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_________________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7988" y="399556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= -1.5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7685" y="367464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??????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2875" y="418022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</a:t>
            </a:r>
            <a:r>
              <a:rPr lang="en-GB" b="1" dirty="0" smtClean="0"/>
              <a:t> -20%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7498" y="56208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_________________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69039" y="575711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= -1.5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02137" y="543620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Qd</a:t>
            </a:r>
            <a:r>
              <a:rPr lang="en-GB" b="1" dirty="0" smtClean="0">
                <a:solidFill>
                  <a:srgbClr val="FF0000"/>
                </a:solidFill>
              </a:rPr>
              <a:t> +30%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3926" y="594178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</a:t>
            </a:r>
            <a:r>
              <a:rPr lang="en-GB" b="1" dirty="0" smtClean="0"/>
              <a:t> -20%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1121" y="3691653"/>
            <a:ext cx="532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50 rooms (</a:t>
            </a:r>
            <a:r>
              <a:rPr lang="en-GB" b="1" dirty="0" err="1" smtClean="0"/>
              <a:t>Qd</a:t>
            </a:r>
            <a:r>
              <a:rPr lang="en-GB" b="1" dirty="0" smtClean="0"/>
              <a:t>) x £130 = £6,500 is the original revenue 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5816" y="4723516"/>
            <a:ext cx="301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-20 x -1.5 = </a:t>
            </a:r>
            <a:r>
              <a:rPr lang="en-GB" b="1" dirty="0" smtClean="0">
                <a:solidFill>
                  <a:srgbClr val="FF0000"/>
                </a:solidFill>
              </a:rPr>
              <a:t>+30 (price change)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1120" y="4397196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£130 reduced by 20% = £104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437877" y="4754890"/>
            <a:ext cx="294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50 </a:t>
            </a:r>
            <a:r>
              <a:rPr lang="en-GB" b="1" dirty="0" err="1" smtClean="0">
                <a:solidFill>
                  <a:srgbClr val="FF0000"/>
                </a:solidFill>
              </a:rPr>
              <a:t>Qd</a:t>
            </a:r>
            <a:r>
              <a:rPr lang="en-GB" b="1" dirty="0" smtClean="0">
                <a:solidFill>
                  <a:srgbClr val="FF0000"/>
                </a:solidFill>
              </a:rPr>
              <a:t> increased by 30% = 65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1121" y="5403900"/>
            <a:ext cx="496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65 rooms (</a:t>
            </a:r>
            <a:r>
              <a:rPr lang="en-GB" dirty="0" err="1" smtClean="0"/>
              <a:t>Qd</a:t>
            </a:r>
            <a:r>
              <a:rPr lang="en-GB" dirty="0" smtClean="0"/>
              <a:t>) x £104 = £6,760 is the new revenue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61120" y="5946230"/>
            <a:ext cx="416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Revenue has changed by +£260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220" y="338133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Revenue PED Answer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9037" y="772982"/>
            <a:ext cx="0" cy="535736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4795" y="6104835"/>
            <a:ext cx="689101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8" idx="1"/>
          </p:cNvCxnSpPr>
          <p:nvPr/>
        </p:nvCxnSpPr>
        <p:spPr>
          <a:xfrm>
            <a:off x="1249826" y="1014763"/>
            <a:ext cx="5555132" cy="43559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4958" y="518607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Demand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8294" y="6124257"/>
            <a:ext cx="74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Quantity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6226" y="73776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Price</a:t>
            </a:r>
            <a:endParaRPr lang="en-GB" sz="1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84795" y="1957589"/>
            <a:ext cx="161067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95468" y="1957589"/>
            <a:ext cx="0" cy="41472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4795" y="3139089"/>
            <a:ext cx="312823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13029" y="3139089"/>
            <a:ext cx="0" cy="29657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4795" y="4288665"/>
            <a:ext cx="460715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1953" y="4275786"/>
            <a:ext cx="0" cy="184407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4795" y="1957589"/>
            <a:ext cx="1610673" cy="4147246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84795" y="3139089"/>
            <a:ext cx="3128234" cy="2965746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84795" y="4288665"/>
            <a:ext cx="4607158" cy="181617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6149" y="179016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P1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9679" y="295442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P2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3921" y="41039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P3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2910" y="613034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Q1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82838" y="612643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Q2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61762" y="612664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Q3</a:t>
            </a:r>
            <a:endParaRPr lang="en-GB" b="1" dirty="0"/>
          </a:p>
        </p:txBody>
      </p:sp>
      <p:sp>
        <p:nvSpPr>
          <p:cNvPr id="35" name="Rectangle 34"/>
          <p:cNvSpPr/>
          <p:nvPr/>
        </p:nvSpPr>
        <p:spPr>
          <a:xfrm>
            <a:off x="7675806" y="179099"/>
            <a:ext cx="42373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Demonstrating</a:t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Revenue on a</a:t>
            </a:r>
            <a:b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Demand Curve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58481" y="2302757"/>
            <a:ext cx="1204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/>
              <a:t>.</a:t>
            </a:r>
            <a:r>
              <a:rPr lang="en-GB" b="1" dirty="0" smtClean="0"/>
              <a:t> PED = 1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62175" y="3218541"/>
            <a:ext cx="37433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Revenue can be demonstrated by the </a:t>
            </a:r>
            <a:br>
              <a:rPr lang="en-GB" dirty="0" smtClean="0"/>
            </a:br>
            <a:r>
              <a:rPr lang="en-GB" dirty="0" smtClean="0"/>
              <a:t>area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 err="1" smtClean="0"/>
              <a:t>QxP</a:t>
            </a:r>
            <a:r>
              <a:rPr lang="en-GB" dirty="0" smtClean="0"/>
              <a:t> at any given price.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059027" y="4103999"/>
            <a:ext cx="386920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If P2 is where on the unit elastic part of</a:t>
            </a:r>
            <a:br>
              <a:rPr lang="en-GB" dirty="0" smtClean="0"/>
            </a:br>
            <a:r>
              <a:rPr lang="en-GB" dirty="0" smtClean="0"/>
              <a:t>the demand curve, then the blue box</a:t>
            </a:r>
            <a:br>
              <a:rPr lang="en-GB" dirty="0" smtClean="0"/>
            </a:br>
            <a:r>
              <a:rPr lang="en-GB" dirty="0" smtClean="0"/>
              <a:t>will have the largest area (revenue).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043994" y="5152049"/>
            <a:ext cx="37896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If the price falls to P3, then the area of</a:t>
            </a:r>
            <a:br>
              <a:rPr lang="en-GB" dirty="0" smtClean="0"/>
            </a:br>
            <a:r>
              <a:rPr lang="en-GB" dirty="0" smtClean="0"/>
              <a:t>this final box will be smaller than the</a:t>
            </a:r>
            <a:br>
              <a:rPr lang="en-GB" dirty="0" smtClean="0"/>
            </a:br>
            <a:r>
              <a:rPr lang="en-GB" dirty="0" smtClean="0"/>
              <a:t>blue box.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8062175" y="2400425"/>
            <a:ext cx="394018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Drawing a total revenue curve is not the</a:t>
            </a:r>
            <a:br>
              <a:rPr lang="en-GB" dirty="0" smtClean="0"/>
            </a:br>
            <a:r>
              <a:rPr lang="en-GB" dirty="0" smtClean="0"/>
              <a:t>only way to show revenue.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680882"/>
            <a:ext cx="10990942" cy="4840942"/>
          </a:xfrm>
        </p:spPr>
        <p:txBody>
          <a:bodyPr>
            <a:noAutofit/>
          </a:bodyPr>
          <a:lstStyle/>
          <a:p>
            <a:r>
              <a:rPr lang="en-GB" sz="4400" dirty="0" smtClean="0"/>
              <a:t>This topic can become overly complicated.</a:t>
            </a:r>
          </a:p>
          <a:p>
            <a:r>
              <a:rPr lang="en-GB" sz="4400" dirty="0" smtClean="0"/>
              <a:t>Stick to </a:t>
            </a:r>
            <a:r>
              <a:rPr lang="en-GB" sz="4400" dirty="0" smtClean="0">
                <a:solidFill>
                  <a:srgbClr val="FF0000"/>
                </a:solidFill>
              </a:rPr>
              <a:t>only what is on the activity, slides, notes </a:t>
            </a:r>
            <a:r>
              <a:rPr lang="en-GB" sz="4400" dirty="0" smtClean="0"/>
              <a:t>and that is as far as you need to go for the A-Level.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29" y="297958"/>
            <a:ext cx="108874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NOTE!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1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420063"/>
              </p:ext>
            </p:extLst>
          </p:nvPr>
        </p:nvGraphicFramePr>
        <p:xfrm>
          <a:off x="619124" y="1756568"/>
          <a:ext cx="11182351" cy="4529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2351"/>
              </a:tblGrid>
              <a:tr h="4529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1.2.3 Price, income and cross elasticities of demand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e) The significance of elasticities of demand to firms and government in terms of: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changes in real income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changes in the prices of substitute and complementary goods </a:t>
                      </a:r>
                    </a:p>
                    <a:p>
                      <a:pPr marR="118745">
                        <a:lnSpc>
                          <a:spcPct val="10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f) The relationship between price elasticity of demand and total revenue (including calculation)</a:t>
                      </a:r>
                    </a:p>
                    <a:p>
                      <a:pPr marR="118745">
                        <a:lnSpc>
                          <a:spcPct val="10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R="118745">
                        <a:lnSpc>
                          <a:spcPct val="10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Students should be able to understand the diagram that links total revenue (TR) with price changes along a demand curve (in slides). This diagram is revisited in more detail during Year 13.</a:t>
                      </a:r>
                      <a:endParaRPr lang="en-GB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92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29" y="250666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smtClean="0"/>
              <a:t>Look at the following images</a:t>
            </a:r>
            <a:r>
              <a:rPr lang="en-GB" sz="3200" b="1" dirty="0" smtClean="0"/>
              <a:t>…</a:t>
            </a:r>
            <a:endParaRPr lang="en-GB" sz="3200" b="1" dirty="0"/>
          </a:p>
          <a:p>
            <a:r>
              <a:rPr lang="en-GB" sz="3600" b="1" dirty="0" smtClean="0">
                <a:solidFill>
                  <a:srgbClr val="FF0000"/>
                </a:solidFill>
              </a:rPr>
              <a:t>How are RBC using XED/PED?</a:t>
            </a:r>
          </a:p>
          <a:p>
            <a:endParaRPr lang="en-GB" sz="3200" b="1" dirty="0"/>
          </a:p>
          <a:p>
            <a:r>
              <a:rPr lang="en-GB" sz="3200" b="1" dirty="0" smtClean="0"/>
              <a:t>In which markets do you think price elasticity of demand is being impacted upon?</a:t>
            </a:r>
          </a:p>
          <a:p>
            <a:endParaRPr lang="en-GB" sz="3200" b="1" dirty="0"/>
          </a:p>
          <a:p>
            <a:r>
              <a:rPr lang="en-GB" sz="3200" b="1" dirty="0" smtClean="0"/>
              <a:t>Is the market becoming more inelastic/elastic – why?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62729" y="397750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GOVERNMENTAL USE OF XED/PED – 5 minutes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ehn-jobs.com/images/getasset.aspx?uiAssetID=9b0a6dfd-9407-4c87-9cb8-fc464317fd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9562"/>
            <a:ext cx="3514271" cy="17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33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863" y="6216"/>
            <a:ext cx="113602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– DEFINE </a:t>
            </a:r>
            <a:b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7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YED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</a:t>
            </a:r>
            <a:r>
              <a:rPr lang="en-US" sz="7200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XED</a:t>
            </a:r>
            <a:endParaRPr lang="en-US" sz="7200" b="1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13429" y="3057082"/>
            <a:ext cx="10821126" cy="3123778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C00000"/>
                </a:solidFill>
                <a:latin typeface="+mn-lt"/>
              </a:rPr>
              <a:t>How could these be useful/important to government and firms?</a:t>
            </a:r>
            <a:endParaRPr lang="en-GB" sz="7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8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50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i3.getreading.co.uk/incoming/article7256982.ece/alternates/s615/ReadyB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"/>
            <a:ext cx="12192000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29" y="217935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>
                <a:solidFill>
                  <a:srgbClr val="FF0000"/>
                </a:solidFill>
              </a:rPr>
              <a:t>How are RBC using PED?</a:t>
            </a:r>
          </a:p>
          <a:p>
            <a:endParaRPr lang="en-GB" sz="3600" b="1" dirty="0"/>
          </a:p>
          <a:p>
            <a:r>
              <a:rPr lang="en-GB" sz="3600" b="1" dirty="0" smtClean="0"/>
              <a:t>In which markets do you think price elasticity of demand is being impacted upon?</a:t>
            </a:r>
          </a:p>
          <a:p>
            <a:endParaRPr lang="en-GB" sz="3600" b="1" dirty="0"/>
          </a:p>
          <a:p>
            <a:r>
              <a:rPr lang="en-GB" sz="3600" b="1" dirty="0" smtClean="0"/>
              <a:t>Is the market becoming more inelastic/elastic – why?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62729" y="397750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GOVERNMENTAL USE OF PED/XED – 5 minutes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ehn-jobs.com/images/getasset.aspx?uiAssetID=9b0a6dfd-9407-4c87-9cb8-fc464317fd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9562"/>
            <a:ext cx="3514271" cy="17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04" t="20703" r="13957" b="36849"/>
          <a:stretch/>
        </p:blipFill>
        <p:spPr>
          <a:xfrm>
            <a:off x="368299" y="190500"/>
            <a:ext cx="11480255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448252"/>
            <a:ext cx="5736772" cy="4949654"/>
          </a:xfrm>
        </p:spPr>
        <p:txBody>
          <a:bodyPr>
            <a:noAutofit/>
          </a:bodyPr>
          <a:lstStyle/>
          <a:p>
            <a:r>
              <a:rPr lang="en-GB" b="1" dirty="0" smtClean="0"/>
              <a:t>The average price of a litre of unleaded petrol is 129.7p per litre.</a:t>
            </a:r>
          </a:p>
          <a:p>
            <a:r>
              <a:rPr lang="en-GB" b="1" dirty="0" smtClean="0"/>
              <a:t>How much of this do you think is tax?</a:t>
            </a:r>
          </a:p>
          <a:p>
            <a:endParaRPr lang="en-GB" b="1" dirty="0"/>
          </a:p>
          <a:p>
            <a:r>
              <a:rPr lang="en-GB" b="1" dirty="0" smtClean="0"/>
              <a:t>Unleaded: 80.1p tax</a:t>
            </a:r>
          </a:p>
          <a:p>
            <a:r>
              <a:rPr lang="en-GB" b="1" dirty="0" smtClean="0"/>
              <a:t>Diesel: 80.93p tax</a:t>
            </a:r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 USING PED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Price of diesel breakdow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1321080"/>
            <a:ext cx="27813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ce of petrol breakdow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321080"/>
            <a:ext cx="27813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8668"/>
            <a:ext cx="545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VIDEO - http</a:t>
            </a:r>
            <a:r>
              <a:rPr lang="en-GB" dirty="0"/>
              <a:t>://www.bbc.co.uk/news/business-12250225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19336"/>
            <a:ext cx="321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https://youtu.be/p9cJtUKEbyM</a:t>
            </a:r>
          </a:p>
        </p:txBody>
      </p:sp>
    </p:spTree>
    <p:extLst>
      <p:ext uri="{BB962C8B-B14F-4D97-AF65-F5344CB8AC3E}">
        <p14:creationId xmlns:p14="http://schemas.microsoft.com/office/powerpoint/2010/main" val="19700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695276"/>
            <a:ext cx="5736772" cy="4328433"/>
          </a:xfrm>
        </p:spPr>
        <p:txBody>
          <a:bodyPr>
            <a:noAutofit/>
          </a:bodyPr>
          <a:lstStyle/>
          <a:p>
            <a:r>
              <a:rPr lang="en-GB" b="1" dirty="0" smtClean="0"/>
              <a:t>Complete the worksheet relating to </a:t>
            </a:r>
            <a:r>
              <a:rPr lang="en-GB" b="1" dirty="0" smtClean="0">
                <a:solidFill>
                  <a:srgbClr val="00B0F0"/>
                </a:solidFill>
              </a:rPr>
              <a:t>PED and Petrol</a:t>
            </a:r>
          </a:p>
          <a:p>
            <a:endParaRPr lang="en-GB" b="1" dirty="0" smtClean="0"/>
          </a:p>
          <a:p>
            <a:r>
              <a:rPr lang="en-GB" b="1" dirty="0" smtClean="0"/>
              <a:t>Continue onto the: </a:t>
            </a:r>
            <a:br>
              <a:rPr lang="en-GB" b="1" dirty="0" smtClean="0"/>
            </a:b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ause and effects of PED.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mins – PED and Petrol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Price of diesel breakdow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1321080"/>
            <a:ext cx="27813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ce of petrol breakdow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321080"/>
            <a:ext cx="27813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432843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On your mini-whiteboards!</a:t>
            </a:r>
          </a:p>
          <a:p>
            <a:r>
              <a:rPr lang="en-GB" sz="3600" b="1" dirty="0" smtClean="0"/>
              <a:t>Answer the following multi-choice questions, which all relate to the learning objectives for today’s lesson.</a:t>
            </a:r>
          </a:p>
          <a:p>
            <a:endParaRPr lang="en-GB" sz="3600" b="1" dirty="0"/>
          </a:p>
          <a:p>
            <a:r>
              <a:rPr lang="en-GB" sz="3600" b="1" dirty="0" smtClean="0">
                <a:solidFill>
                  <a:srgbClr val="C00000"/>
                </a:solidFill>
              </a:rPr>
              <a:t>BE AWARE: There may be more than one answer! …or even none that all!</a:t>
            </a:r>
            <a:endParaRPr lang="en-GB" sz="3600" dirty="0">
              <a:solidFill>
                <a:srgbClr val="C00000"/>
              </a:solidFill>
            </a:endParaRPr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MINI-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WHITEBOARD PLENARY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http://img.ehowcdn.com/article-new/ehow/images/a07/29/36/permanent-pen-off-whiteboard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06" y="4473398"/>
            <a:ext cx="3411274" cy="2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1848299"/>
            <a:ext cx="11513711" cy="435133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Lo1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  <a:r>
              <a:rPr lang="en-GB" sz="3600" dirty="0" smtClean="0">
                <a:solidFill>
                  <a:srgbClr val="C00000"/>
                </a:solidFill>
              </a:rPr>
              <a:t>State factors which influence the PED of goods/services.</a:t>
            </a:r>
            <a:endParaRPr lang="en-GB" sz="3600" b="1" i="1" dirty="0">
              <a:solidFill>
                <a:srgbClr val="C00000"/>
              </a:solidFill>
            </a:endParaRPr>
          </a:p>
          <a:p>
            <a:endParaRPr lang="en-GB" sz="3600" dirty="0"/>
          </a:p>
          <a:p>
            <a:r>
              <a:rPr lang="en-GB" sz="3600" b="1" dirty="0" smtClean="0">
                <a:solidFill>
                  <a:srgbClr val="0070C0"/>
                </a:solidFill>
              </a:rPr>
              <a:t>Lo2</a:t>
            </a:r>
            <a:r>
              <a:rPr lang="en-GB" sz="3600" dirty="0" smtClean="0">
                <a:solidFill>
                  <a:srgbClr val="0070C0"/>
                </a:solidFill>
              </a:rPr>
              <a:t>: </a:t>
            </a:r>
            <a:r>
              <a:rPr lang="en-GB" sz="3600" b="1" dirty="0" smtClean="0">
                <a:solidFill>
                  <a:srgbClr val="0070C0"/>
                </a:solidFill>
              </a:rPr>
              <a:t>Explain </a:t>
            </a:r>
            <a:r>
              <a:rPr lang="en-GB" sz="3600" dirty="0" smtClean="0">
                <a:solidFill>
                  <a:srgbClr val="0070C0"/>
                </a:solidFill>
              </a:rPr>
              <a:t>why particular goods/services are targeted by the government for taxation</a:t>
            </a:r>
            <a:br>
              <a:rPr lang="en-GB" sz="3600" dirty="0" smtClean="0">
                <a:solidFill>
                  <a:srgbClr val="0070C0"/>
                </a:solidFill>
              </a:rPr>
            </a:br>
            <a:endParaRPr lang="en-GB" sz="3600" dirty="0"/>
          </a:p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Lo3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Analyse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comment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upon the factors which influence the PED of goods and services.</a:t>
            </a:r>
          </a:p>
          <a:p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19855855">
            <a:off x="7902320" y="515079"/>
            <a:ext cx="309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Revisited!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6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1: Which of these is </a:t>
            </a:r>
            <a:r>
              <a:rPr lang="en-GB" sz="3600" b="1" dirty="0" smtClean="0">
                <a:solidFill>
                  <a:srgbClr val="FF0000"/>
                </a:solidFill>
              </a:rPr>
              <a:t>not a factor </a:t>
            </a:r>
            <a:r>
              <a:rPr lang="en-GB" sz="3600" dirty="0" smtClean="0"/>
              <a:t>that impacts upon the PED of a good/service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A: Number of substitutes</a:t>
            </a:r>
          </a:p>
          <a:p>
            <a:r>
              <a:rPr lang="en-GB" sz="3600" dirty="0" smtClean="0"/>
              <a:t>B: Necessity </a:t>
            </a:r>
          </a:p>
          <a:p>
            <a:r>
              <a:rPr lang="en-GB" sz="3600" dirty="0" smtClean="0"/>
              <a:t>C: Availability of raw materials</a:t>
            </a:r>
          </a:p>
          <a:p>
            <a:r>
              <a:rPr lang="en-GB" sz="3600" dirty="0" smtClean="0"/>
              <a:t>D: Breadth of definition</a:t>
            </a:r>
          </a:p>
          <a:p>
            <a:r>
              <a:rPr lang="en-GB" sz="3600" dirty="0" smtClean="0"/>
              <a:t>E: Opportunity cost of production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1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0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2: Which of these is </a:t>
            </a:r>
            <a:r>
              <a:rPr lang="en-GB" sz="3600" b="1" dirty="0" smtClean="0">
                <a:solidFill>
                  <a:srgbClr val="FF0000"/>
                </a:solidFill>
              </a:rPr>
              <a:t>not a factor </a:t>
            </a:r>
            <a:r>
              <a:rPr lang="en-GB" sz="3600" dirty="0" smtClean="0"/>
              <a:t>that impacts upon the PED of a good/service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A: Habit</a:t>
            </a:r>
          </a:p>
          <a:p>
            <a:r>
              <a:rPr lang="en-GB" sz="3600" dirty="0" smtClean="0"/>
              <a:t>B: Switching Costs</a:t>
            </a:r>
          </a:p>
          <a:p>
            <a:r>
              <a:rPr lang="en-GB" sz="3600" dirty="0" smtClean="0"/>
              <a:t>C: Income</a:t>
            </a:r>
          </a:p>
          <a:p>
            <a:r>
              <a:rPr lang="en-GB" sz="3600" dirty="0" smtClean="0"/>
              <a:t>D: Short/Long-run</a:t>
            </a:r>
          </a:p>
          <a:p>
            <a:r>
              <a:rPr lang="en-GB" sz="3600" dirty="0" smtClean="0"/>
              <a:t>E: Peak and off-peak effects</a:t>
            </a:r>
          </a:p>
          <a:p>
            <a:r>
              <a:rPr lang="en-GB" sz="3600" dirty="0" smtClean="0"/>
              <a:t>F: None of the above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1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5988" y="2743200"/>
            <a:ext cx="5327383" cy="2877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THEY ARE ALL FACTORS WHICH INFLUENCE PED!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389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863" y="621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</a:t>
            </a:r>
            <a:endParaRPr lang="en-US" sz="7200" b="1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13429" y="2142682"/>
            <a:ext cx="10821126" cy="3123778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C00000"/>
                </a:solidFill>
                <a:latin typeface="+mn-lt"/>
              </a:rPr>
              <a:t>Complete the results trees for YED and XED…</a:t>
            </a:r>
            <a:endParaRPr lang="en-GB" sz="7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0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3: Why would the government generally choose not to put a tax on bath salts?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A: Because bath salts are relatively inelastic</a:t>
            </a:r>
          </a:p>
          <a:p>
            <a:r>
              <a:rPr lang="en-GB" sz="3600" dirty="0" smtClean="0"/>
              <a:t>B: Because bath salts are relatively elastic</a:t>
            </a:r>
          </a:p>
          <a:p>
            <a:r>
              <a:rPr lang="en-GB" sz="3600" dirty="0" smtClean="0"/>
              <a:t>C: A price rise would cause a proportionately larger decrease in quantity demanded.</a:t>
            </a:r>
          </a:p>
          <a:p>
            <a:r>
              <a:rPr lang="en-GB" sz="3600" dirty="0" smtClean="0"/>
              <a:t>D</a:t>
            </a:r>
            <a:r>
              <a:rPr lang="en-GB" sz="3600" dirty="0"/>
              <a:t>: A price rise would cause a proportionately </a:t>
            </a:r>
            <a:r>
              <a:rPr lang="en-GB" sz="3600" dirty="0" smtClean="0"/>
              <a:t>smaller </a:t>
            </a:r>
            <a:r>
              <a:rPr lang="en-GB" sz="3600" dirty="0"/>
              <a:t>decrease in quantity demanded.</a:t>
            </a:r>
          </a:p>
          <a:p>
            <a:endParaRPr lang="en-GB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2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5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4: Which of the following goods is the government most likely to tax?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A: Esso Petrol</a:t>
            </a:r>
          </a:p>
          <a:p>
            <a:r>
              <a:rPr lang="en-GB" sz="3600" dirty="0" smtClean="0"/>
              <a:t>B: Healthcare</a:t>
            </a:r>
          </a:p>
          <a:p>
            <a:r>
              <a:rPr lang="en-GB" sz="3600" dirty="0" smtClean="0"/>
              <a:t>C: Baby clothes</a:t>
            </a:r>
          </a:p>
          <a:p>
            <a:r>
              <a:rPr lang="en-GB" sz="3600" dirty="0" smtClean="0"/>
              <a:t>D: Diamonds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2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8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5: If a good has a PED of 2.5, would you advice the government to put a tax on this good?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A: Yes, the PED is elastic and demand will fall a lot.</a:t>
            </a:r>
          </a:p>
          <a:p>
            <a:r>
              <a:rPr lang="en-GB" sz="3600" dirty="0" smtClean="0"/>
              <a:t>B: No, the PED in inelastic and demand won’t fall much.</a:t>
            </a:r>
          </a:p>
          <a:p>
            <a:r>
              <a:rPr lang="en-GB" sz="3600" dirty="0" smtClean="0"/>
              <a:t>C: No, the PED is elastic and demand will fall a lot.</a:t>
            </a:r>
          </a:p>
          <a:p>
            <a:r>
              <a:rPr lang="en-GB" sz="3600" dirty="0" smtClean="0"/>
              <a:t>D: Yes, the PED is inelastic and demand will fall a lot.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2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0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6: Airline flights during the summer holidays are most likely to be…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A: Inelastic because there is only a fixed amount of aeroplanes.</a:t>
            </a:r>
          </a:p>
          <a:p>
            <a:r>
              <a:rPr lang="en-GB" sz="3600" dirty="0" smtClean="0"/>
              <a:t>B: Elastic because the price of flights will rise.</a:t>
            </a:r>
          </a:p>
          <a:p>
            <a:r>
              <a:rPr lang="en-GB" sz="3600" dirty="0" smtClean="0"/>
              <a:t>C: Inelastic because children are on holiday from school.</a:t>
            </a:r>
          </a:p>
          <a:p>
            <a:r>
              <a:rPr lang="en-GB" sz="3600" dirty="0" smtClean="0"/>
              <a:t>D: Elastic because jet fuel will be in short supply.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3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3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Question </a:t>
            </a:r>
            <a:r>
              <a:rPr lang="en-GB" sz="3600" dirty="0"/>
              <a:t>7</a:t>
            </a:r>
            <a:r>
              <a:rPr lang="en-GB" sz="3600" dirty="0" smtClean="0"/>
              <a:t>: The breadth of definition of a good or service is important when considering PED because…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A: Branded goods have less substitutes.</a:t>
            </a:r>
          </a:p>
          <a:p>
            <a:r>
              <a:rPr lang="en-GB" sz="3600" dirty="0" smtClean="0"/>
              <a:t>B: Individually branded goods will be more elastic.</a:t>
            </a:r>
          </a:p>
          <a:p>
            <a:r>
              <a:rPr lang="en-GB" sz="3600" dirty="0" smtClean="0"/>
              <a:t>C: The reaction of supply may not be prompt.</a:t>
            </a:r>
          </a:p>
          <a:p>
            <a:r>
              <a:rPr lang="en-GB" sz="3600" dirty="0" smtClean="0"/>
              <a:t>D: Referring to a good ‘in general terms’ makes it more inelastic e.g. petrol.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 3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7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28" y="1482725"/>
            <a:ext cx="11310171" cy="4351338"/>
          </a:xfrm>
        </p:spPr>
        <p:txBody>
          <a:bodyPr>
            <a:noAutofit/>
          </a:bodyPr>
          <a:lstStyle/>
          <a:p>
            <a:r>
              <a:rPr lang="en-GB" sz="3200" b="1" dirty="0"/>
              <a:t>Why does a firm want to know XED?</a:t>
            </a:r>
            <a:endParaRPr lang="en-GB" sz="3200" dirty="0"/>
          </a:p>
          <a:p>
            <a:pPr lvl="0"/>
            <a:r>
              <a:rPr lang="en-GB" sz="3200" dirty="0"/>
              <a:t>Knowing the XED of its own and other related products enables the firm to map out its market. </a:t>
            </a:r>
            <a:endParaRPr lang="en-GB" sz="3200" dirty="0" smtClean="0"/>
          </a:p>
          <a:p>
            <a:pPr lvl="0"/>
            <a:r>
              <a:rPr lang="en-GB" sz="3200" dirty="0" smtClean="0"/>
              <a:t>Mapping </a:t>
            </a:r>
            <a:r>
              <a:rPr lang="en-GB" sz="3200" dirty="0"/>
              <a:t>allows a firm to </a:t>
            </a:r>
            <a:r>
              <a:rPr lang="en-GB" sz="3200" b="1" dirty="0">
                <a:solidFill>
                  <a:srgbClr val="FF0000"/>
                </a:solidFill>
              </a:rPr>
              <a:t>calculate how many rivals it has, and how close they are</a:t>
            </a:r>
            <a:r>
              <a:rPr lang="en-GB" sz="3200" dirty="0"/>
              <a:t>. It also allows the firm to measure how important its complementary products are to its own products.</a:t>
            </a:r>
          </a:p>
          <a:p>
            <a:pPr lvl="0"/>
            <a:r>
              <a:rPr lang="en-GB" sz="3200" dirty="0"/>
              <a:t>This knowledge allows the firm to develop strategies to reduce its exposure to the </a:t>
            </a:r>
            <a:r>
              <a:rPr lang="en-GB" sz="3200" dirty="0">
                <a:solidFill>
                  <a:srgbClr val="FF0000"/>
                </a:solidFill>
              </a:rPr>
              <a:t>risks associated with price changes by other firms</a:t>
            </a:r>
            <a:r>
              <a:rPr lang="en-GB" sz="3200" dirty="0"/>
              <a:t>, such as a rise in the price of a complement or a fall in the price of a substitute.</a:t>
            </a:r>
          </a:p>
          <a:p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462729" y="39775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USING XED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6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29" y="200453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 smtClean="0"/>
              <a:t>Identify </a:t>
            </a:r>
            <a:r>
              <a:rPr lang="en-GB" sz="3200" dirty="0"/>
              <a:t>all of the </a:t>
            </a:r>
            <a:r>
              <a:rPr lang="en-GB" sz="3200" dirty="0">
                <a:solidFill>
                  <a:srgbClr val="FF0000"/>
                </a:solidFill>
              </a:rPr>
              <a:t>examples</a:t>
            </a:r>
            <a:r>
              <a:rPr lang="en-GB" sz="3200" dirty="0"/>
              <a:t> of Cross Elasticity of Demand that are mentioned.</a:t>
            </a:r>
          </a:p>
          <a:p>
            <a:r>
              <a:rPr lang="en-GB" sz="3200" dirty="0"/>
              <a:t>What </a:t>
            </a:r>
            <a:r>
              <a:rPr lang="en-GB" sz="3200" dirty="0">
                <a:solidFill>
                  <a:srgbClr val="FF0000"/>
                </a:solidFill>
              </a:rPr>
              <a:t>kind of association do these goods/services have</a:t>
            </a:r>
            <a:r>
              <a:rPr lang="en-GB" sz="3200" dirty="0"/>
              <a:t> with each other, are they complements/substitutes?</a:t>
            </a:r>
          </a:p>
          <a:p>
            <a:r>
              <a:rPr lang="en-GB" sz="3200" dirty="0"/>
              <a:t>How are the businesses involved </a:t>
            </a:r>
            <a:r>
              <a:rPr lang="en-GB" sz="3200" dirty="0">
                <a:solidFill>
                  <a:srgbClr val="FF0000"/>
                </a:solidFill>
              </a:rPr>
              <a:t>utilising this knowledge </a:t>
            </a:r>
            <a:r>
              <a:rPr lang="en-GB" sz="3200" dirty="0"/>
              <a:t>of XED to make a profit?</a:t>
            </a:r>
          </a:p>
          <a:p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462729" y="397750"/>
            <a:ext cx="76328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FIRMS USE OF XED –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minutes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Wii 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 bwMode="auto">
          <a:xfrm>
            <a:off x="7634514" y="271417"/>
            <a:ext cx="4310742" cy="2191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3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72" y="1811110"/>
            <a:ext cx="6360885" cy="4351338"/>
          </a:xfrm>
        </p:spPr>
        <p:txBody>
          <a:bodyPr/>
          <a:lstStyle/>
          <a:p>
            <a:r>
              <a:rPr lang="en-GB" b="1" dirty="0"/>
              <a:t>Give examples of the kinds of goods/services that </a:t>
            </a:r>
            <a:r>
              <a:rPr lang="en-GB" b="1" dirty="0" err="1"/>
              <a:t>Ukip</a:t>
            </a:r>
            <a:r>
              <a:rPr lang="en-GB" b="1" dirty="0"/>
              <a:t> may have targeted with the ‘WAG tax’.</a:t>
            </a:r>
            <a:endParaRPr lang="en-GB" dirty="0"/>
          </a:p>
          <a:p>
            <a:r>
              <a:rPr lang="en-GB" b="1" dirty="0"/>
              <a:t>What would the YED value be with these goods?</a:t>
            </a:r>
            <a:endParaRPr lang="en-GB" dirty="0"/>
          </a:p>
          <a:p>
            <a:r>
              <a:rPr lang="en-GB" b="1" dirty="0"/>
              <a:t>Draw the demand curve for such goods.</a:t>
            </a:r>
            <a:endParaRPr lang="en-GB" dirty="0"/>
          </a:p>
          <a:p>
            <a:r>
              <a:rPr lang="en-GB" b="1" dirty="0"/>
              <a:t>Who are </a:t>
            </a:r>
            <a:r>
              <a:rPr lang="en-GB" b="1" dirty="0" err="1"/>
              <a:t>Ukip</a:t>
            </a:r>
            <a:r>
              <a:rPr lang="en-GB" b="1" dirty="0"/>
              <a:t> trying to target with this tax and, considering the YED nature of luxury goods, how could this impact upon inequality? 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http://thesteepletimes.com/wp-content/uploads/2012/04/Nigel-Far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5" y="1857829"/>
            <a:ext cx="543514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5299" y="397750"/>
            <a:ext cx="11402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USING YED - UKIP WAG TAX ARTICLE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7"/>
          <p:cNvCxnSpPr>
            <a:stCxn id="11" idx="2"/>
            <a:endCxn id="13" idx="0"/>
          </p:cNvCxnSpPr>
          <p:nvPr/>
        </p:nvCxnSpPr>
        <p:spPr>
          <a:xfrm flipH="1">
            <a:off x="1148194" y="3422537"/>
            <a:ext cx="1063592" cy="1909414"/>
          </a:xfrm>
          <a:prstGeom prst="straightConnector1">
            <a:avLst/>
          </a:prstGeom>
          <a:noFill/>
          <a:ln w="38103">
            <a:solidFill>
              <a:srgbClr val="00B050"/>
            </a:solidFill>
            <a:prstDash val="solid"/>
            <a:tailEnd type="arrow"/>
          </a:ln>
        </p:spPr>
      </p:cxnSp>
      <p:sp>
        <p:nvSpPr>
          <p:cNvPr id="11" name="TextBox 10"/>
          <p:cNvSpPr txBox="1"/>
          <p:nvPr/>
        </p:nvSpPr>
        <p:spPr>
          <a:xfrm>
            <a:off x="637015" y="2837760"/>
            <a:ext cx="3149542" cy="584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rgbClr val="00B050"/>
                </a:solidFill>
                <a:uFillTx/>
                <a:latin typeface="Calibri"/>
              </a:rPr>
              <a:t>Substitute</a:t>
            </a:r>
            <a:endParaRPr lang="en-GB" sz="3200" b="1" i="0" u="sng" strike="noStrike" kern="1200" cap="none" spc="0" baseline="0" dirty="0">
              <a:solidFill>
                <a:srgbClr val="00B050"/>
              </a:solidFill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4596" y="2837760"/>
            <a:ext cx="3149542" cy="584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Complementary</a:t>
            </a:r>
            <a:endParaRPr lang="en-GB" sz="3200" b="1" i="0" u="sng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34" y="5331951"/>
            <a:ext cx="158951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dirty="0" smtClean="0">
                <a:solidFill>
                  <a:srgbClr val="00B050"/>
                </a:solidFill>
                <a:latin typeface="Calibri"/>
              </a:rPr>
              <a:t>Weak Substitute</a:t>
            </a:r>
            <a:endParaRPr lang="en-GB" b="1" i="0" u="sng" strike="noStrike" kern="1200" cap="none" spc="0" baseline="0" dirty="0">
              <a:solidFill>
                <a:srgbClr val="00B050"/>
              </a:solidFill>
              <a:uFillTx/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8684" y="5299705"/>
            <a:ext cx="182627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dirty="0" smtClean="0">
                <a:solidFill>
                  <a:srgbClr val="00B050"/>
                </a:solidFill>
                <a:latin typeface="Calibri"/>
              </a:rPr>
              <a:t>Strong Substitute</a:t>
            </a:r>
            <a:endParaRPr lang="en-GB" b="1" i="0" u="sng" strike="noStrike" kern="1200" cap="none" spc="0" baseline="0" dirty="0">
              <a:solidFill>
                <a:srgbClr val="00B050"/>
              </a:solidFill>
              <a:uFillTx/>
              <a:latin typeface="Calibri"/>
            </a:endParaRPr>
          </a:p>
        </p:txBody>
      </p:sp>
      <p:cxnSp>
        <p:nvCxnSpPr>
          <p:cNvPr id="17" name="Straight Arrow Connector 7"/>
          <p:cNvCxnSpPr>
            <a:stCxn id="11" idx="2"/>
            <a:endCxn id="15" idx="0"/>
          </p:cNvCxnSpPr>
          <p:nvPr/>
        </p:nvCxnSpPr>
        <p:spPr>
          <a:xfrm>
            <a:off x="2211786" y="3422537"/>
            <a:ext cx="1170037" cy="1877168"/>
          </a:xfrm>
          <a:prstGeom prst="straightConnector1">
            <a:avLst/>
          </a:prstGeom>
          <a:noFill/>
          <a:ln w="38103">
            <a:solidFill>
              <a:srgbClr val="00B050"/>
            </a:solidFill>
            <a:prstDash val="solid"/>
            <a:tailEnd type="arrow"/>
          </a:ln>
        </p:spPr>
      </p:cxnSp>
      <p:sp>
        <p:nvSpPr>
          <p:cNvPr id="19" name="TextBox 18"/>
          <p:cNvSpPr txBox="1"/>
          <p:nvPr/>
        </p:nvSpPr>
        <p:spPr>
          <a:xfrm>
            <a:off x="766920" y="3797745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Inelastic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44641" y="3742583"/>
            <a:ext cx="78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Elastic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42953" y="501445"/>
            <a:ext cx="82008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Is the XED positive or negative?</a:t>
            </a:r>
            <a:endParaRPr lang="en-GB" sz="4800" b="1" dirty="0"/>
          </a:p>
        </p:txBody>
      </p:sp>
      <p:cxnSp>
        <p:nvCxnSpPr>
          <p:cNvPr id="22" name="Straight Arrow Connector 7"/>
          <p:cNvCxnSpPr>
            <a:stCxn id="21" idx="2"/>
            <a:endCxn id="11" idx="0"/>
          </p:cNvCxnSpPr>
          <p:nvPr/>
        </p:nvCxnSpPr>
        <p:spPr>
          <a:xfrm flipH="1">
            <a:off x="2211786" y="1332442"/>
            <a:ext cx="3831617" cy="1505318"/>
          </a:xfrm>
          <a:prstGeom prst="straightConnector1">
            <a:avLst/>
          </a:prstGeom>
          <a:noFill/>
          <a:ln w="38103">
            <a:solidFill>
              <a:srgbClr val="00B050"/>
            </a:solidFill>
            <a:prstDash val="solid"/>
            <a:tailEnd type="arrow"/>
          </a:ln>
        </p:spPr>
      </p:cxnSp>
      <p:cxnSp>
        <p:nvCxnSpPr>
          <p:cNvPr id="24" name="Straight Arrow Connector 7"/>
          <p:cNvCxnSpPr>
            <a:stCxn id="21" idx="2"/>
            <a:endCxn id="12" idx="0"/>
          </p:cNvCxnSpPr>
          <p:nvPr/>
        </p:nvCxnSpPr>
        <p:spPr>
          <a:xfrm>
            <a:off x="6043403" y="1332442"/>
            <a:ext cx="3805964" cy="1505318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6" name="TextBox 25"/>
          <p:cNvSpPr txBox="1"/>
          <p:nvPr/>
        </p:nvSpPr>
        <p:spPr>
          <a:xfrm>
            <a:off x="3138659" y="1678427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Positive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18349" y="1702866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Negative</a:t>
            </a:r>
            <a:endParaRPr lang="en-GB" b="1" dirty="0"/>
          </a:p>
        </p:txBody>
      </p:sp>
      <p:cxnSp>
        <p:nvCxnSpPr>
          <p:cNvPr id="16" name="Straight Arrow Connector 7"/>
          <p:cNvCxnSpPr>
            <a:stCxn id="12" idx="2"/>
            <a:endCxn id="18" idx="0"/>
          </p:cNvCxnSpPr>
          <p:nvPr/>
        </p:nvCxnSpPr>
        <p:spPr>
          <a:xfrm flipH="1">
            <a:off x="8669672" y="3422537"/>
            <a:ext cx="1179695" cy="1910599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18" name="TextBox 17"/>
          <p:cNvSpPr txBox="1"/>
          <p:nvPr/>
        </p:nvSpPr>
        <p:spPr>
          <a:xfrm>
            <a:off x="7946385" y="5333136"/>
            <a:ext cx="14465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dirty="0" smtClean="0">
                <a:solidFill>
                  <a:srgbClr val="FF0000"/>
                </a:solidFill>
                <a:latin typeface="Calibri"/>
              </a:rPr>
              <a:t>Weak Complement</a:t>
            </a:r>
            <a:endParaRPr lang="en-GB" b="1" i="0" u="sng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93251" y="5299704"/>
            <a:ext cx="14625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dirty="0" smtClean="0">
                <a:solidFill>
                  <a:srgbClr val="FF0000"/>
                </a:solidFill>
                <a:latin typeface="Calibri"/>
              </a:rPr>
              <a:t>Strong</a:t>
            </a:r>
            <a:br>
              <a:rPr lang="en-GB" b="1" dirty="0" smtClean="0">
                <a:solidFill>
                  <a:srgbClr val="FF0000"/>
                </a:solidFill>
                <a:latin typeface="Calibri"/>
              </a:rPr>
            </a:br>
            <a:r>
              <a:rPr lang="en-GB" b="1" dirty="0" smtClean="0">
                <a:solidFill>
                  <a:srgbClr val="FF0000"/>
                </a:solidFill>
                <a:latin typeface="Calibri"/>
              </a:rPr>
              <a:t>Complement</a:t>
            </a:r>
            <a:endParaRPr lang="en-GB" b="1" i="0" u="sng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25" name="Straight Arrow Connector 7"/>
          <p:cNvCxnSpPr>
            <a:stCxn id="12" idx="2"/>
            <a:endCxn id="23" idx="0"/>
          </p:cNvCxnSpPr>
          <p:nvPr/>
        </p:nvCxnSpPr>
        <p:spPr>
          <a:xfrm>
            <a:off x="9849367" y="3422537"/>
            <a:ext cx="1275138" cy="1877167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9" name="TextBox 28"/>
          <p:cNvSpPr txBox="1"/>
          <p:nvPr/>
        </p:nvSpPr>
        <p:spPr>
          <a:xfrm>
            <a:off x="8001101" y="4111915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Inelastic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788653" y="3991789"/>
            <a:ext cx="78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Elastic</a:t>
            </a:r>
            <a:endParaRPr lang="en-GB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468631" y="3562479"/>
            <a:ext cx="3149542" cy="584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rgbClr val="0070C0"/>
                </a:solidFill>
                <a:latin typeface="Calibri"/>
              </a:rPr>
              <a:t>Unrelated</a:t>
            </a:r>
            <a:endParaRPr lang="en-GB" sz="3200" b="1" i="0" u="sng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cxnSp>
        <p:nvCxnSpPr>
          <p:cNvPr id="62" name="Straight Arrow Connector 7"/>
          <p:cNvCxnSpPr>
            <a:stCxn id="21" idx="2"/>
            <a:endCxn id="61" idx="0"/>
          </p:cNvCxnSpPr>
          <p:nvPr/>
        </p:nvCxnSpPr>
        <p:spPr>
          <a:xfrm flipH="1">
            <a:off x="6043402" y="1332442"/>
            <a:ext cx="1" cy="2230037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  <a:tailEnd type="arrow"/>
          </a:ln>
        </p:spPr>
      </p:cxnSp>
      <p:sp>
        <p:nvSpPr>
          <p:cNvPr id="67" name="TextBox 66"/>
          <p:cNvSpPr txBox="1"/>
          <p:nvPr/>
        </p:nvSpPr>
        <p:spPr>
          <a:xfrm>
            <a:off x="6101525" y="2482304"/>
            <a:ext cx="69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ZERO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78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9" grpId="0"/>
      <p:bldP spid="20" grpId="0"/>
      <p:bldP spid="26" grpId="0"/>
      <p:bldP spid="27" grpId="0"/>
      <p:bldP spid="18" grpId="0" animBg="1"/>
      <p:bldP spid="23" grpId="0" animBg="1"/>
      <p:bldP spid="29" grpId="0"/>
      <p:bldP spid="30" grpId="0"/>
      <p:bldP spid="61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7"/>
          <p:cNvCxnSpPr/>
          <p:nvPr/>
        </p:nvCxnSpPr>
        <p:spPr>
          <a:xfrm flipH="1">
            <a:off x="1936171" y="3383632"/>
            <a:ext cx="1574771" cy="1175196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11" name="TextBox 10"/>
          <p:cNvSpPr txBox="1"/>
          <p:nvPr/>
        </p:nvSpPr>
        <p:spPr>
          <a:xfrm>
            <a:off x="1950919" y="2798854"/>
            <a:ext cx="3149542" cy="584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NORMAL GOOD</a:t>
            </a:r>
            <a:endParaRPr lang="en-GB" sz="3200" b="1" i="0" u="sng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0185" y="2827608"/>
            <a:ext cx="3149542" cy="584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Calibri"/>
              </a:rPr>
              <a:t>INFERIOR GOOD</a:t>
            </a:r>
            <a:endParaRPr lang="en-GB" sz="3200" b="1" i="0" u="sng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00" y="4558828"/>
            <a:ext cx="3149542" cy="584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LUXURY GOOD</a:t>
            </a:r>
            <a:endParaRPr lang="en-GB" sz="3200" b="1" i="0" u="sng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4923" y="4581190"/>
            <a:ext cx="3149542" cy="584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NECESSITY</a:t>
            </a:r>
            <a:endParaRPr lang="en-GB" sz="3200" b="1" i="0" u="sng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7" name="Straight Arrow Connector 7"/>
          <p:cNvCxnSpPr/>
          <p:nvPr/>
        </p:nvCxnSpPr>
        <p:spPr>
          <a:xfrm>
            <a:off x="3510942" y="3383632"/>
            <a:ext cx="2028752" cy="1197558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19" name="TextBox 18"/>
          <p:cNvSpPr txBox="1"/>
          <p:nvPr/>
        </p:nvSpPr>
        <p:spPr>
          <a:xfrm>
            <a:off x="766920" y="3797745"/>
            <a:ext cx="15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Greater than 1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61884" y="3786564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Less than 1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42647" y="501445"/>
            <a:ext cx="81816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Is the YED positive or negative?</a:t>
            </a:r>
            <a:endParaRPr lang="en-GB" sz="4800" b="1" dirty="0"/>
          </a:p>
        </p:txBody>
      </p:sp>
      <p:cxnSp>
        <p:nvCxnSpPr>
          <p:cNvPr id="22" name="Straight Arrow Connector 7"/>
          <p:cNvCxnSpPr>
            <a:stCxn id="21" idx="2"/>
          </p:cNvCxnSpPr>
          <p:nvPr/>
        </p:nvCxnSpPr>
        <p:spPr>
          <a:xfrm flipH="1">
            <a:off x="3554817" y="1332442"/>
            <a:ext cx="2678662" cy="1443582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24" name="Straight Arrow Connector 7"/>
          <p:cNvCxnSpPr>
            <a:endCxn id="12" idx="0"/>
          </p:cNvCxnSpPr>
          <p:nvPr/>
        </p:nvCxnSpPr>
        <p:spPr>
          <a:xfrm>
            <a:off x="6204352" y="1332442"/>
            <a:ext cx="3220604" cy="1495166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  <a:tailEnd type="arrow"/>
          </a:ln>
        </p:spPr>
      </p:cxnSp>
      <p:sp>
        <p:nvSpPr>
          <p:cNvPr id="26" name="TextBox 25"/>
          <p:cNvSpPr txBox="1"/>
          <p:nvPr/>
        </p:nvSpPr>
        <p:spPr>
          <a:xfrm>
            <a:off x="3828039" y="1710693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Positive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67535" y="1678427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Negative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677845" y="3559865"/>
            <a:ext cx="190173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We don’t need</a:t>
            </a:r>
            <a:br>
              <a:rPr lang="en-GB" b="1" dirty="0" smtClean="0"/>
            </a:br>
            <a:r>
              <a:rPr lang="en-GB" b="1" dirty="0" smtClean="0"/>
              <a:t>to analyse any</a:t>
            </a:r>
            <a:br>
              <a:rPr lang="en-GB" b="1" dirty="0" smtClean="0"/>
            </a:br>
            <a:r>
              <a:rPr lang="en-GB" b="1" dirty="0" smtClean="0"/>
              <a:t>further than this</a:t>
            </a:r>
            <a:br>
              <a:rPr lang="en-GB" b="1" dirty="0" smtClean="0"/>
            </a:br>
            <a:r>
              <a:rPr lang="en-GB" b="1" dirty="0" smtClean="0"/>
              <a:t>for inferior goods.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19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9" grpId="0"/>
      <p:bldP spid="20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1632255"/>
            <a:ext cx="11513711" cy="435133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Lo1: </a:t>
            </a:r>
            <a:r>
              <a:rPr lang="en-GB" sz="3600" b="1" dirty="0" smtClean="0">
                <a:solidFill>
                  <a:srgbClr val="C00000"/>
                </a:solidFill>
              </a:rPr>
              <a:t>State factors which influence the PED of goods/services.</a:t>
            </a:r>
            <a:endParaRPr lang="en-GB" sz="3600" b="1" i="1" dirty="0">
              <a:solidFill>
                <a:srgbClr val="C00000"/>
              </a:solidFill>
            </a:endParaRPr>
          </a:p>
          <a:p>
            <a:endParaRPr lang="en-GB" sz="3600" b="1" dirty="0"/>
          </a:p>
          <a:p>
            <a:r>
              <a:rPr lang="en-GB" sz="3600" b="1" dirty="0" smtClean="0">
                <a:solidFill>
                  <a:srgbClr val="0070C0"/>
                </a:solidFill>
              </a:rPr>
              <a:t>Lo2: Explain the relationship between PED and revenue, whilst identifying varying PED along a demand curve.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endParaRPr lang="en-GB" sz="3600" b="1" dirty="0"/>
          </a:p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Lo3: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Apply uses for XED, YED and PED in the real world.</a:t>
            </a:r>
          </a:p>
          <a:p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040607"/>
              </p:ext>
            </p:extLst>
          </p:nvPr>
        </p:nvGraphicFramePr>
        <p:xfrm>
          <a:off x="619124" y="1756568"/>
          <a:ext cx="11182351" cy="4529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2351"/>
              </a:tblGrid>
              <a:tr h="4529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1.2.3 Price, income and cross elasticities of demand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e) The significance of elasticities of demand to firms and government in terms of: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changes in real income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changes in the prices of substitute and complementary goods </a:t>
                      </a:r>
                    </a:p>
                    <a:p>
                      <a:pPr marR="118745">
                        <a:lnSpc>
                          <a:spcPct val="10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f) The relationship between price elasticity of demand and total revenue (including calculation)</a:t>
                      </a:r>
                    </a:p>
                    <a:p>
                      <a:pPr marR="118745">
                        <a:lnSpc>
                          <a:spcPct val="10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R="118745">
                        <a:lnSpc>
                          <a:spcPct val="10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2400" i="1" dirty="0">
                          <a:effectLst/>
                          <a:latin typeface="+mn-lt"/>
                        </a:rPr>
                        <a:t>Students should be able to understand the diagram that links total revenue (TR) with price changes along a demand curve (in slides). This diagram is revisited in more detail during Year 13.</a:t>
                      </a:r>
                      <a:endParaRPr lang="en-GB" sz="24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1665968"/>
            <a:ext cx="11513711" cy="4351338"/>
          </a:xfrm>
        </p:spPr>
        <p:txBody>
          <a:bodyPr>
            <a:noAutofit/>
          </a:bodyPr>
          <a:lstStyle/>
          <a:p>
            <a:r>
              <a:rPr lang="en-GB" b="1" dirty="0" smtClean="0"/>
              <a:t>In small groups.</a:t>
            </a:r>
          </a:p>
          <a:p>
            <a:r>
              <a:rPr lang="en-GB" b="1" dirty="0" smtClean="0"/>
              <a:t>Each group will be given a </a:t>
            </a:r>
            <a:r>
              <a:rPr lang="en-GB" b="1" dirty="0" smtClean="0">
                <a:solidFill>
                  <a:srgbClr val="00B050"/>
                </a:solidFill>
              </a:rPr>
              <a:t>factor that influences PED, </a:t>
            </a:r>
            <a:r>
              <a:rPr lang="en-GB" b="1" dirty="0" smtClean="0"/>
              <a:t>along with a question.</a:t>
            </a:r>
          </a:p>
          <a:p>
            <a:endParaRPr lang="en-GB" b="1" dirty="0"/>
          </a:p>
          <a:p>
            <a:r>
              <a:rPr lang="en-GB" b="1" dirty="0" smtClean="0"/>
              <a:t>You will be given </a:t>
            </a:r>
            <a:r>
              <a:rPr lang="en-GB" sz="4000" b="1" dirty="0" smtClean="0">
                <a:solidFill>
                  <a:srgbClr val="FF0000"/>
                </a:solidFill>
              </a:rPr>
              <a:t>10 MINUTES </a:t>
            </a:r>
            <a:r>
              <a:rPr lang="en-GB" b="1" dirty="0" smtClean="0"/>
              <a:t>to consider the statement and answer the question(s).</a:t>
            </a:r>
          </a:p>
          <a:p>
            <a:endParaRPr lang="en-GB" b="1" dirty="0"/>
          </a:p>
          <a:p>
            <a:r>
              <a:rPr lang="en-GB" b="1" dirty="0" smtClean="0"/>
              <a:t>Afterwards each group will have </a:t>
            </a:r>
            <a:r>
              <a:rPr lang="en-GB" sz="4000" b="1" dirty="0">
                <a:solidFill>
                  <a:srgbClr val="FF0000"/>
                </a:solidFill>
              </a:rPr>
              <a:t>2</a:t>
            </a:r>
            <a:r>
              <a:rPr lang="en-GB" sz="4000" b="1" dirty="0" smtClean="0">
                <a:solidFill>
                  <a:srgbClr val="FF0000"/>
                </a:solidFill>
              </a:rPr>
              <a:t> MINUTES </a:t>
            </a:r>
            <a:r>
              <a:rPr lang="en-GB" b="1" dirty="0" smtClean="0"/>
              <a:t>to present their findings back to the class, who will then fill in a table for each factor.</a:t>
            </a:r>
            <a:endParaRPr lang="en-GB" b="1" dirty="0"/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ACTIVITY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0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321080"/>
            <a:ext cx="10990942" cy="520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/>
              <a:t>Complete the </a:t>
            </a:r>
            <a:r>
              <a:rPr lang="en-GB" sz="4400" b="1" dirty="0" smtClean="0">
                <a:solidFill>
                  <a:srgbClr val="00B0F0"/>
                </a:solidFill>
              </a:rPr>
              <a:t>PED and Revenue </a:t>
            </a:r>
            <a:r>
              <a:rPr lang="en-GB" sz="4400" dirty="0" smtClean="0"/>
              <a:t>worksheet.</a:t>
            </a:r>
          </a:p>
          <a:p>
            <a:pPr marL="0" indent="0">
              <a:buNone/>
            </a:pPr>
            <a:r>
              <a:rPr lang="en-GB" sz="4400" dirty="0" smtClean="0"/>
              <a:t>Use the information in the table to draw the total revenue curve.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 smtClean="0"/>
              <a:t>Follow the instructions </a:t>
            </a:r>
            <a:r>
              <a:rPr lang="en-GB" sz="6000" b="1" i="1" dirty="0" smtClean="0">
                <a:solidFill>
                  <a:srgbClr val="FF0000"/>
                </a:solidFill>
              </a:rPr>
              <a:t>very careful </a:t>
            </a:r>
            <a:r>
              <a:rPr lang="en-GB" sz="4400" b="1" i="1" dirty="0" smtClean="0"/>
              <a:t>– if you are unsure, ask before drawing!</a:t>
            </a: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65929" y="397750"/>
            <a:ext cx="1088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 AND REVENUE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3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1487</Words>
  <Application>Microsoft Office PowerPoint</Application>
  <PresentationFormat>Widescreen</PresentationFormat>
  <Paragraphs>259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Office Theme</vt:lpstr>
      <vt:lpstr>How could this be useful/important to the government and firms?</vt:lpstr>
      <vt:lpstr>How could these be useful/important to government and firms?</vt:lpstr>
      <vt:lpstr>Complete the results trees for YED and XED…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292</cp:revision>
  <dcterms:created xsi:type="dcterms:W3CDTF">2013-12-06T10:07:58Z</dcterms:created>
  <dcterms:modified xsi:type="dcterms:W3CDTF">2017-10-16T08:02:35Z</dcterms:modified>
</cp:coreProperties>
</file>