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57" r:id="rId2"/>
    <p:sldId id="293" r:id="rId3"/>
    <p:sldId id="294" r:id="rId4"/>
    <p:sldId id="295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62" r:id="rId17"/>
    <p:sldId id="274" r:id="rId18"/>
    <p:sldId id="273" r:id="rId19"/>
    <p:sldId id="277" r:id="rId20"/>
    <p:sldId id="275" r:id="rId21"/>
    <p:sldId id="276" r:id="rId22"/>
    <p:sldId id="296" r:id="rId23"/>
    <p:sldId id="297" r:id="rId24"/>
    <p:sldId id="278" r:id="rId25"/>
    <p:sldId id="279" r:id="rId26"/>
    <p:sldId id="280" r:id="rId27"/>
    <p:sldId id="281" r:id="rId28"/>
  </p:sldIdLst>
  <p:sldSz cx="9144000" cy="6858000" type="screen4x3"/>
  <p:notesSz cx="6784975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75" autoAdjust="0"/>
  </p:normalViewPr>
  <p:slideViewPr>
    <p:cSldViewPr>
      <p:cViewPr>
        <p:scale>
          <a:sx n="66" d="100"/>
          <a:sy n="66" d="100"/>
        </p:scale>
        <p:origin x="-72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1A1F2-8A6E-42FB-BE1F-E50A6B438AA6}" type="datetimeFigureOut">
              <a:rPr lang="en-GB" smtClean="0"/>
              <a:t>15/11/2013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F382A-DEF8-48EC-A8D8-A672100EF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892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73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42888"/>
            <a:ext cx="2095500" cy="5548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42888"/>
            <a:ext cx="6134100" cy="5548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9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57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73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88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65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03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52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66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48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nth_theme_business_classic_shades_of_blue_b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5" name="Picture 11" descr="penny_guy_walking_md_transparent_30133"/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42888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75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3.gif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iJa9diJOMk&amp;feature=related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hyperlink" Target="http://www.youtube.com/watch?v=QKsPLPZPkEI&amp;feature=relat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qbO5N_eeoU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hyperlink" Target="http://www.smarta.com/advice/starting-up" TargetMode="External"/><Relationship Id="rId4" Type="http://schemas.openxmlformats.org/officeDocument/2006/relationships/hyperlink" Target="http://www.youtube.com/watch?v=g4yezfrOvbY&amp;feature=relat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Why%20Entrepreneurs%20Shouldn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Starting%20a%20Business.mht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0.xml"/><Relationship Id="rId7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Using your student study guide, identify two topic areas which would assist an entrepreneur in deciding whether to proceed with their business ideas.</a:t>
            </a:r>
          </a:p>
          <a:p>
            <a:pPr marL="0" indent="0">
              <a:buNone/>
            </a:pPr>
            <a:endParaRPr lang="en-GB" sz="2800" dirty="0" smtClean="0"/>
          </a:p>
          <a:p>
            <a:pPr lvl="1"/>
            <a:r>
              <a:rPr lang="en-GB" sz="2400" dirty="0" smtClean="0"/>
              <a:t>E.g. the government changes the law to allow solar panels to be installed without planning permission (Topic 4)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40943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Products and Services to be Offered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1166813"/>
            <a:ext cx="8540750" cy="4522787"/>
          </a:xfrm>
        </p:spPr>
        <p:txBody>
          <a:bodyPr/>
          <a:lstStyle/>
          <a:p>
            <a:r>
              <a:rPr lang="en-GB" dirty="0"/>
              <a:t>The business plan should answer a number of key questions about the products and services to be offered:</a:t>
            </a:r>
          </a:p>
          <a:p>
            <a:endParaRPr lang="en-GB" dirty="0"/>
          </a:p>
          <a:p>
            <a:pPr lvl="1"/>
            <a:r>
              <a:rPr lang="en-GB" dirty="0">
                <a:solidFill>
                  <a:schemeClr val="accent2"/>
                </a:solidFill>
              </a:rPr>
              <a:t>What are the main products and/or services to be offered?</a:t>
            </a:r>
          </a:p>
          <a:p>
            <a:pPr lvl="2"/>
            <a:r>
              <a:rPr lang="en-GB" dirty="0"/>
              <a:t>How much will each of these contribute to profit?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What is unique about these products or services?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What further products or services do you intend to offer?</a:t>
            </a:r>
            <a:endParaRPr lang="en-GB" dirty="0"/>
          </a:p>
          <a:p>
            <a:pPr lvl="1"/>
            <a:r>
              <a:rPr lang="en-GB" dirty="0">
                <a:solidFill>
                  <a:schemeClr val="accent2"/>
                </a:solidFill>
              </a:rPr>
              <a:t>Who will be the supplier?</a:t>
            </a:r>
          </a:p>
          <a:p>
            <a:pPr lvl="2"/>
            <a:r>
              <a:rPr lang="en-GB" dirty="0"/>
              <a:t>What alternative suppliers are there?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What stock levels do you require?</a:t>
            </a:r>
          </a:p>
          <a:p>
            <a:pPr lvl="2"/>
            <a:r>
              <a:rPr lang="en-GB" dirty="0"/>
              <a:t>Cost of Raw Materials</a:t>
            </a:r>
          </a:p>
          <a:p>
            <a:pPr lvl="2"/>
            <a:r>
              <a:rPr lang="en-GB" dirty="0"/>
              <a:t>Cost of Finished Products</a:t>
            </a:r>
          </a:p>
        </p:txBody>
      </p:sp>
      <p:pic>
        <p:nvPicPr>
          <p:cNvPr id="136196" name="Picture 4" descr="backarrow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362700"/>
            <a:ext cx="4762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9" name="Picture 7" descr="delivery_truck_cruising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3643313"/>
            <a:ext cx="2909887" cy="29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7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Sales and Marketing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155700"/>
            <a:ext cx="8243887" cy="3694113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Two</a:t>
            </a:r>
            <a:r>
              <a:rPr lang="en-GB"/>
              <a:t> factors should be covered here:</a:t>
            </a:r>
            <a:br>
              <a:rPr lang="en-GB"/>
            </a:br>
            <a:endParaRPr lang="en-GB"/>
          </a:p>
        </p:txBody>
      </p:sp>
      <p:pic>
        <p:nvPicPr>
          <p:cNvPr id="137220" name="Picture 4" descr="backarrow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362700"/>
            <a:ext cx="4762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582613" y="2144713"/>
            <a:ext cx="3549650" cy="7921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This refers to the amount that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you intend to sell</a:t>
            </a:r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582613" y="1762125"/>
            <a:ext cx="3549650" cy="3984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b="1">
                <a:solidFill>
                  <a:srgbClr val="3333CC"/>
                </a:solidFill>
              </a:rPr>
              <a:t>Sales</a:t>
            </a:r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4789488" y="2968625"/>
            <a:ext cx="3549650" cy="1989138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4"/>
              </a:buBlip>
            </a:pPr>
            <a:r>
              <a:rPr lang="en-GB" sz="1600">
                <a:solidFill>
                  <a:srgbClr val="000000"/>
                </a:solidFill>
              </a:rPr>
              <a:t>Where do you intend to promote your products?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4"/>
              </a:buBlip>
            </a:pPr>
            <a:r>
              <a:rPr lang="en-GB" sz="1600">
                <a:solidFill>
                  <a:srgbClr val="000000"/>
                </a:solidFill>
              </a:rPr>
              <a:t>How do you intend to promote you products?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4"/>
              </a:buBlip>
            </a:pPr>
            <a:r>
              <a:rPr lang="en-GB" sz="1600">
                <a:solidFill>
                  <a:srgbClr val="000000"/>
                </a:solidFill>
              </a:rPr>
              <a:t>What are the financial implications of this marketing exercise?</a:t>
            </a:r>
          </a:p>
        </p:txBody>
      </p:sp>
      <p:sp>
        <p:nvSpPr>
          <p:cNvPr id="137227" name="Rectangle 11"/>
          <p:cNvSpPr>
            <a:spLocks noChangeArrowheads="1"/>
          </p:cNvSpPr>
          <p:nvPr/>
        </p:nvSpPr>
        <p:spPr bwMode="auto">
          <a:xfrm>
            <a:off x="4789488" y="1762125"/>
            <a:ext cx="3549650" cy="3984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b="1">
                <a:solidFill>
                  <a:srgbClr val="3333CC"/>
                </a:solidFill>
              </a:rPr>
              <a:t>Marketing</a:t>
            </a:r>
          </a:p>
        </p:txBody>
      </p: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581025" y="2968625"/>
            <a:ext cx="3552825" cy="1990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4"/>
              </a:buBlip>
            </a:pPr>
            <a:r>
              <a:rPr lang="en-GB" sz="1600" dirty="0">
                <a:solidFill>
                  <a:srgbClr val="000000"/>
                </a:solidFill>
              </a:rPr>
              <a:t>What level of sales are anticipated?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4"/>
              </a:buBlip>
            </a:pPr>
            <a:r>
              <a:rPr lang="en-GB" sz="1600" dirty="0">
                <a:solidFill>
                  <a:srgbClr val="000000"/>
                </a:solidFill>
              </a:rPr>
              <a:t>What assumptions have been made about these figures?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4"/>
              </a:buBlip>
            </a:pPr>
            <a:r>
              <a:rPr lang="en-GB" sz="1600" dirty="0">
                <a:solidFill>
                  <a:srgbClr val="000000"/>
                </a:solidFill>
              </a:rPr>
              <a:t>Do you believe your sales figures are realistic?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4789488" y="2146300"/>
            <a:ext cx="3549650" cy="792163"/>
          </a:xfrm>
          <a:prstGeom prst="rect">
            <a:avLst/>
          </a:prstGeom>
          <a:solidFill>
            <a:srgbClr val="FFFF99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This refers to the way in which you will promote your business</a:t>
            </a:r>
          </a:p>
        </p:txBody>
      </p:sp>
      <p:pic>
        <p:nvPicPr>
          <p:cNvPr id="137232" name="Picture 16" descr="cellguy_jumping_free_phone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4968875"/>
            <a:ext cx="2478087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3" name="Picture 17" descr="sales_h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5113338"/>
            <a:ext cx="1598612" cy="12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2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4" grpId="0" animBg="1"/>
      <p:bldP spid="137225" grpId="0" animBg="1"/>
      <p:bldP spid="137226" grpId="0" animBg="1"/>
      <p:bldP spid="137227" grpId="0" animBg="1"/>
      <p:bldP spid="137228" grpId="0" animBg="1"/>
      <p:bldP spid="1372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Customers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1268413"/>
            <a:ext cx="8397875" cy="4522787"/>
          </a:xfrm>
          <a:noFill/>
        </p:spPr>
        <p:txBody>
          <a:bodyPr/>
          <a:lstStyle/>
          <a:p>
            <a:r>
              <a:rPr lang="en-GB" dirty="0"/>
              <a:t>You will need to outline:</a:t>
            </a:r>
          </a:p>
          <a:p>
            <a:endParaRPr lang="en-GB" dirty="0"/>
          </a:p>
          <a:p>
            <a:pPr lvl="1"/>
            <a:r>
              <a:rPr lang="en-GB" dirty="0">
                <a:solidFill>
                  <a:schemeClr val="accent2"/>
                </a:solidFill>
              </a:rPr>
              <a:t>Who your customers are</a:t>
            </a:r>
          </a:p>
          <a:p>
            <a:endParaRPr lang="en-GB" dirty="0"/>
          </a:p>
          <a:p>
            <a:pPr lvl="1"/>
            <a:r>
              <a:rPr lang="en-GB" dirty="0">
                <a:solidFill>
                  <a:schemeClr val="accent2"/>
                </a:solidFill>
              </a:rPr>
              <a:t>Where your customers are</a:t>
            </a:r>
          </a:p>
          <a:p>
            <a:endParaRPr lang="en-GB" dirty="0"/>
          </a:p>
          <a:p>
            <a:pPr lvl="1"/>
            <a:r>
              <a:rPr lang="en-GB" dirty="0">
                <a:solidFill>
                  <a:schemeClr val="accent2"/>
                </a:solidFill>
              </a:rPr>
              <a:t>How many potential customers there are</a:t>
            </a:r>
          </a:p>
          <a:p>
            <a:pPr lvl="2"/>
            <a:r>
              <a:rPr lang="en-GB" dirty="0"/>
              <a:t>What research have you done to prove this?</a:t>
            </a:r>
          </a:p>
          <a:p>
            <a:pPr lvl="1"/>
            <a:endParaRPr lang="en-GB" dirty="0"/>
          </a:p>
          <a:p>
            <a:pPr lvl="1"/>
            <a:r>
              <a:rPr lang="en-GB" dirty="0">
                <a:solidFill>
                  <a:schemeClr val="accent2"/>
                </a:solidFill>
              </a:rPr>
              <a:t>What will make customers choose your products</a:t>
            </a:r>
          </a:p>
          <a:p>
            <a:pPr lvl="2"/>
            <a:r>
              <a:rPr lang="en-GB" dirty="0"/>
              <a:t>What are the strengths of the products?</a:t>
            </a:r>
          </a:p>
        </p:txBody>
      </p:sp>
      <p:pic>
        <p:nvPicPr>
          <p:cNvPr id="138244" name="Picture 4" descr="backarrow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362700"/>
            <a:ext cx="4762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7" name="Picture 7" descr="boy_pushing_shopping_cart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179513"/>
            <a:ext cx="2505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2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Competition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268413"/>
            <a:ext cx="8567738" cy="4522787"/>
          </a:xfrm>
          <a:noFill/>
        </p:spPr>
        <p:txBody>
          <a:bodyPr/>
          <a:lstStyle/>
          <a:p>
            <a:r>
              <a:rPr lang="en-GB" dirty="0"/>
              <a:t>You will need to outline: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Who your major competitors are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Where your competitors are located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What their strengths are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What their weaknesses are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/>
              <a:t>You will also need to identify whether the market is…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Static?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Declining?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Growing?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Seasonal?</a:t>
            </a:r>
          </a:p>
          <a:p>
            <a:pPr lvl="2"/>
            <a:r>
              <a:rPr lang="en-GB" dirty="0"/>
              <a:t>And why?</a:t>
            </a:r>
          </a:p>
        </p:txBody>
      </p:sp>
      <p:pic>
        <p:nvPicPr>
          <p:cNvPr id="139268" name="Picture 4" descr="backarrow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362700"/>
            <a:ext cx="4762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154113"/>
            <a:ext cx="30607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ECF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7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3944938"/>
            <a:ext cx="2036762" cy="29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ECF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05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Financial Information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963" y="1268413"/>
            <a:ext cx="8936037" cy="877887"/>
          </a:xfrm>
        </p:spPr>
        <p:txBody>
          <a:bodyPr/>
          <a:lstStyle/>
          <a:p>
            <a:r>
              <a:rPr lang="en-GB"/>
              <a:t>There are </a:t>
            </a:r>
            <a:r>
              <a:rPr lang="en-GB">
                <a:solidFill>
                  <a:schemeClr val="accent2"/>
                </a:solidFill>
              </a:rPr>
              <a:t>two</a:t>
            </a:r>
            <a:r>
              <a:rPr lang="en-GB"/>
              <a:t> points when a Business </a:t>
            </a:r>
            <a:r>
              <a:rPr lang="en-GB">
                <a:solidFill>
                  <a:schemeClr val="accent2"/>
                </a:solidFill>
              </a:rPr>
              <a:t>MAY </a:t>
            </a:r>
            <a:r>
              <a:rPr lang="en-GB"/>
              <a:t>need additional finance</a:t>
            </a:r>
          </a:p>
          <a:p>
            <a:endParaRPr lang="en-GB"/>
          </a:p>
        </p:txBody>
      </p:sp>
      <p:pic>
        <p:nvPicPr>
          <p:cNvPr id="140292" name="Picture 4" descr="backarrow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297613"/>
            <a:ext cx="4762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2873375" y="2070100"/>
            <a:ext cx="3530600" cy="365125"/>
          </a:xfrm>
          <a:prstGeom prst="rect">
            <a:avLst/>
          </a:prstGeom>
          <a:solidFill>
            <a:srgbClr val="D4ECF6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>
                <a:solidFill>
                  <a:srgbClr val="3333CC"/>
                </a:solidFill>
              </a:rPr>
              <a:t>Business Finance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>
            <a:off x="4557713" y="2438400"/>
            <a:ext cx="0" cy="430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2378075" y="2876550"/>
            <a:ext cx="44434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0300" name="Line 12"/>
          <p:cNvSpPr>
            <a:spLocks noChangeShapeType="1"/>
          </p:cNvSpPr>
          <p:nvPr/>
        </p:nvSpPr>
        <p:spPr bwMode="auto">
          <a:xfrm>
            <a:off x="2384425" y="2874963"/>
            <a:ext cx="0" cy="363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>
            <a:off x="6805613" y="2879725"/>
            <a:ext cx="0" cy="376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176213" y="3622675"/>
            <a:ext cx="4268787" cy="2405063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At start-up a lender will expect to see: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4"/>
              </a:buBlip>
            </a:pPr>
            <a:r>
              <a:rPr lang="en-GB" sz="1600">
                <a:solidFill>
                  <a:srgbClr val="000000"/>
                </a:solidFill>
              </a:rPr>
              <a:t>A </a:t>
            </a:r>
            <a:r>
              <a:rPr lang="en-GB" sz="1600">
                <a:solidFill>
                  <a:srgbClr val="FF0000"/>
                </a:solidFill>
              </a:rPr>
              <a:t>Cash Flow Forecast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4"/>
              </a:buBlip>
            </a:pPr>
            <a:r>
              <a:rPr lang="en-GB" sz="1600">
                <a:solidFill>
                  <a:srgbClr val="000000"/>
                </a:solidFill>
              </a:rPr>
              <a:t>A predicted </a:t>
            </a:r>
            <a:r>
              <a:rPr lang="en-GB" sz="1600">
                <a:solidFill>
                  <a:srgbClr val="FF0000"/>
                </a:solidFill>
              </a:rPr>
              <a:t>Break Even Point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4"/>
              </a:buBlip>
            </a:pPr>
            <a:r>
              <a:rPr lang="en-GB" sz="1600">
                <a:solidFill>
                  <a:srgbClr val="000000"/>
                </a:solidFill>
              </a:rPr>
              <a:t>The actual amounts for: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GB" sz="1400">
                <a:solidFill>
                  <a:srgbClr val="000000"/>
                </a:solidFill>
              </a:rPr>
              <a:t>Premises (Mortgage or Rental)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GB" sz="1400">
                <a:solidFill>
                  <a:srgbClr val="000000"/>
                </a:solidFill>
              </a:rPr>
              <a:t>Rates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GB" sz="1400">
                <a:solidFill>
                  <a:srgbClr val="000000"/>
                </a:solidFill>
              </a:rPr>
              <a:t>Insurance</a:t>
            </a:r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174625" y="3227388"/>
            <a:ext cx="4268788" cy="3984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b="1">
                <a:solidFill>
                  <a:srgbClr val="3333CC"/>
                </a:solidFill>
              </a:rPr>
              <a:t>Start - Up</a:t>
            </a:r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4652963" y="3617913"/>
            <a:ext cx="4268787" cy="24034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When applying for </a:t>
            </a:r>
            <a:r>
              <a:rPr lang="en-GB">
                <a:solidFill>
                  <a:srgbClr val="3333CC"/>
                </a:solidFill>
              </a:rPr>
              <a:t>additional</a:t>
            </a:r>
            <a:r>
              <a:rPr lang="en-GB">
                <a:solidFill>
                  <a:srgbClr val="000000"/>
                </a:solidFill>
              </a:rPr>
              <a:t> funding, lenders will expect to see:</a:t>
            </a:r>
          </a:p>
          <a:p>
            <a:pPr marL="835025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4"/>
              </a:buBlip>
            </a:pPr>
            <a:r>
              <a:rPr lang="en-GB" sz="1600">
                <a:solidFill>
                  <a:srgbClr val="000000"/>
                </a:solidFill>
              </a:rPr>
              <a:t>Financial information from the last </a:t>
            </a:r>
            <a:r>
              <a:rPr lang="en-GB" sz="1600">
                <a:solidFill>
                  <a:srgbClr val="3333CC"/>
                </a:solidFill>
              </a:rPr>
              <a:t>three</a:t>
            </a:r>
            <a:r>
              <a:rPr lang="en-GB" sz="1600">
                <a:solidFill>
                  <a:srgbClr val="000000"/>
                </a:solidFill>
              </a:rPr>
              <a:t> years</a:t>
            </a:r>
          </a:p>
          <a:p>
            <a:pPr marL="835025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4"/>
              </a:buBlip>
            </a:pPr>
            <a:r>
              <a:rPr lang="en-GB" sz="1600">
                <a:solidFill>
                  <a:srgbClr val="000000"/>
                </a:solidFill>
              </a:rPr>
              <a:t>Existing financial commitments</a:t>
            </a:r>
          </a:p>
          <a:p>
            <a:pPr marL="835025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4"/>
              </a:buBlip>
            </a:pPr>
            <a:r>
              <a:rPr lang="en-GB" sz="1600">
                <a:solidFill>
                  <a:srgbClr val="FF0000"/>
                </a:solidFill>
              </a:rPr>
              <a:t>Gross Profit Margin</a:t>
            </a:r>
          </a:p>
          <a:p>
            <a:pPr marL="835025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4"/>
              </a:buBlip>
            </a:pPr>
            <a:r>
              <a:rPr lang="en-GB" sz="1600">
                <a:solidFill>
                  <a:srgbClr val="000000"/>
                </a:solidFill>
              </a:rPr>
              <a:t> Predicted </a:t>
            </a:r>
            <a:r>
              <a:rPr lang="en-GB" sz="1600">
                <a:solidFill>
                  <a:srgbClr val="FF0000"/>
                </a:solidFill>
              </a:rPr>
              <a:t>Capital Expenditure</a:t>
            </a:r>
            <a:r>
              <a:rPr lang="en-GB" sz="1600">
                <a:solidFill>
                  <a:srgbClr val="000000"/>
                </a:solidFill>
              </a:rPr>
              <a:t> </a:t>
            </a:r>
          </a:p>
          <a:p>
            <a:pPr marL="1243013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GB" sz="1400">
                <a:solidFill>
                  <a:srgbClr val="000000"/>
                </a:solidFill>
              </a:rPr>
              <a:t>With life expectancy of the product</a:t>
            </a:r>
          </a:p>
        </p:txBody>
      </p:sp>
      <p:sp>
        <p:nvSpPr>
          <p:cNvPr id="140309" name="Rectangle 21"/>
          <p:cNvSpPr>
            <a:spLocks noChangeArrowheads="1"/>
          </p:cNvSpPr>
          <p:nvPr/>
        </p:nvSpPr>
        <p:spPr bwMode="auto">
          <a:xfrm>
            <a:off x="4652963" y="3227388"/>
            <a:ext cx="4267200" cy="3984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b="1">
                <a:solidFill>
                  <a:srgbClr val="3333CC"/>
                </a:solidFill>
              </a:rPr>
              <a:t>Growth</a:t>
            </a:r>
          </a:p>
        </p:txBody>
      </p:sp>
      <p:pic>
        <p:nvPicPr>
          <p:cNvPr id="140312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2046288"/>
            <a:ext cx="219551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ECF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13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46288"/>
            <a:ext cx="2193925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ECF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45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6" grpId="0" animBg="1"/>
      <p:bldP spid="140297" grpId="0" animBg="1"/>
      <p:bldP spid="140299" grpId="0" animBg="1"/>
      <p:bldP spid="140300" grpId="0" animBg="1"/>
      <p:bldP spid="140301" grpId="0" animBg="1"/>
      <p:bldP spid="140306" grpId="0" animBg="1"/>
      <p:bldP spid="140307" grpId="0" animBg="1"/>
      <p:bldP spid="140308" grpId="0" animBg="1"/>
      <p:bldP spid="1403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Personnel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22363"/>
            <a:ext cx="8067675" cy="5014912"/>
          </a:xfrm>
        </p:spPr>
        <p:txBody>
          <a:bodyPr/>
          <a:lstStyle/>
          <a:p>
            <a:r>
              <a:rPr lang="en-GB" dirty="0"/>
              <a:t>It is important not to forget the staff!  You’ll need to identify: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The Names of Key Personnel</a:t>
            </a:r>
          </a:p>
          <a:p>
            <a:pPr lvl="2"/>
            <a:r>
              <a:rPr lang="en-GB" dirty="0"/>
              <a:t>Their qualifications</a:t>
            </a:r>
          </a:p>
          <a:p>
            <a:pPr lvl="2"/>
            <a:r>
              <a:rPr lang="en-GB" dirty="0"/>
              <a:t>Their experience</a:t>
            </a:r>
          </a:p>
          <a:p>
            <a:pPr lvl="2"/>
            <a:r>
              <a:rPr lang="en-GB" dirty="0"/>
              <a:t>What their role is</a:t>
            </a:r>
          </a:p>
          <a:p>
            <a:pPr lvl="1"/>
            <a:endParaRPr lang="en-GB" dirty="0"/>
          </a:p>
          <a:p>
            <a:pPr lvl="1"/>
            <a:r>
              <a:rPr lang="en-GB" dirty="0">
                <a:solidFill>
                  <a:schemeClr val="accent2"/>
                </a:solidFill>
              </a:rPr>
              <a:t>Previous Employment</a:t>
            </a:r>
          </a:p>
          <a:p>
            <a:pPr lvl="2"/>
            <a:r>
              <a:rPr lang="en-GB" dirty="0"/>
              <a:t>Name of the Business they worked for</a:t>
            </a:r>
          </a:p>
          <a:p>
            <a:pPr lvl="2"/>
            <a:r>
              <a:rPr lang="en-GB" dirty="0"/>
              <a:t>How long they worked there</a:t>
            </a:r>
          </a:p>
          <a:p>
            <a:pPr lvl="2"/>
            <a:r>
              <a:rPr lang="en-GB" dirty="0"/>
              <a:t>What their role was</a:t>
            </a:r>
          </a:p>
          <a:p>
            <a:pPr lvl="1"/>
            <a:endParaRPr lang="en-GB" dirty="0"/>
          </a:p>
          <a:p>
            <a:pPr lvl="1"/>
            <a:r>
              <a:rPr lang="en-GB" dirty="0">
                <a:solidFill>
                  <a:schemeClr val="accent2"/>
                </a:solidFill>
              </a:rPr>
              <a:t>The contingency plan if staff are unable to work due to illness or injury</a:t>
            </a:r>
            <a:endParaRPr lang="en-GB" dirty="0"/>
          </a:p>
        </p:txBody>
      </p:sp>
      <p:pic>
        <p:nvPicPr>
          <p:cNvPr id="141316" name="Picture 4" descr="backarro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362700"/>
            <a:ext cx="4762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20" name="Picture 8" descr="donny_you_are_hired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1919288"/>
            <a:ext cx="28670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05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Dragons Den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How not to do a business plan presentation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Steve Jobs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3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King of Shaves - Video link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Dyson</a:t>
            </a:r>
            <a:endParaRPr lang="en-GB" dirty="0" smtClean="0">
              <a:hlinkClick r:id="rId5"/>
            </a:endParaRPr>
          </a:p>
          <a:p>
            <a:r>
              <a:rPr lang="en-GB" dirty="0" smtClean="0">
                <a:hlinkClick r:id="rId5"/>
              </a:rPr>
              <a:t>Smarta.com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579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you should not write a business plan!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3" action="ppaction://hlinkfile"/>
              </a:rPr>
              <a:t>Read the article and answer these questions</a:t>
            </a:r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4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Assessing Progress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Read Chapter 5 and answer Q’s 1-7</a:t>
            </a:r>
          </a:p>
          <a:p>
            <a:r>
              <a:rPr lang="en-GB" dirty="0"/>
              <a:t>Read Data Response page 24 – Q’s 1-4</a:t>
            </a:r>
          </a:p>
          <a:p>
            <a:r>
              <a:rPr lang="en-GB" dirty="0"/>
              <a:t>Read Data Response page 25 – Q’s 1-3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875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829761"/>
          </a:xfrm>
        </p:spPr>
        <p:txBody>
          <a:bodyPr/>
          <a:lstStyle/>
          <a:p>
            <a:r>
              <a:rPr lang="en-GB" dirty="0" smtClean="0"/>
              <a:t>Business Planning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80920" cy="175260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If the decision is to proceed with developing the business idea, then the entrepreneur would prepare a business plan to gain financial support for it.	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1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support is available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Choose a bank and research the range of support that is provides to prospective new business start-ups!</a:t>
            </a:r>
          </a:p>
          <a:p>
            <a:r>
              <a:rPr lang="en-GB" dirty="0" smtClean="0"/>
              <a:t>Produce a brief summary sheet:</a:t>
            </a:r>
          </a:p>
          <a:p>
            <a:pPr lvl="1"/>
            <a:r>
              <a:rPr lang="en-GB" dirty="0" smtClean="0"/>
              <a:t>Advice</a:t>
            </a:r>
          </a:p>
          <a:p>
            <a:pPr lvl="1"/>
            <a:r>
              <a:rPr lang="en-GB" dirty="0" smtClean="0"/>
              <a:t>Facilities provided</a:t>
            </a:r>
          </a:p>
          <a:p>
            <a:pPr lvl="1"/>
            <a:r>
              <a:rPr lang="en-GB" dirty="0" smtClean="0"/>
              <a:t>Finance</a:t>
            </a:r>
          </a:p>
          <a:p>
            <a:pPr lvl="1"/>
            <a:r>
              <a:rPr lang="en-GB" dirty="0" smtClean="0"/>
              <a:t>Links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829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 smtClean="0"/>
              <a:t>Assess understanding - </a:t>
            </a:r>
            <a:r>
              <a:rPr lang="en-GB" dirty="0" smtClean="0">
                <a:hlinkClick r:id="rId3" action="ppaction://hlinkfile"/>
              </a:rPr>
              <a:t>Quiz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994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40 school boy errors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the 40 school boy errors sheet.</a:t>
            </a:r>
          </a:p>
          <a:p>
            <a:pPr lvl="1"/>
            <a:r>
              <a:rPr lang="en-GB" dirty="0" smtClean="0"/>
              <a:t>Select the ten errors you consider to be most important for entrepreneurs to avoid when setting up a new business!</a:t>
            </a:r>
          </a:p>
          <a:p>
            <a:pPr lvl="1"/>
            <a:r>
              <a:rPr lang="en-GB" dirty="0" smtClean="0"/>
              <a:t>Explain why these errors need to be avoided and justify your selections!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825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Why Entrepreneurs Shouldn’t Write Business Plans</a:t>
            </a:r>
            <a:br>
              <a:rPr lang="en-GB" dirty="0">
                <a:effectLst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this article and evaluate the extent to which you agree with the </a:t>
            </a:r>
            <a:r>
              <a:rPr lang="en-GB" smtClean="0"/>
              <a:t>view expressed.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42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Task 1 - 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sz="2800" dirty="0" smtClean="0"/>
              <a:t>Identify </a:t>
            </a:r>
            <a:r>
              <a:rPr lang="en-GB" sz="2800" dirty="0"/>
              <a:t>different plans you have helped to produce. Examples include planning:</a:t>
            </a:r>
          </a:p>
          <a:p>
            <a:pPr lvl="1"/>
            <a:r>
              <a:rPr lang="en-GB" sz="2400" dirty="0" smtClean="0"/>
              <a:t>a </a:t>
            </a:r>
            <a:r>
              <a:rPr lang="en-GB" sz="2400" dirty="0"/>
              <a:t>holiday or other trip</a:t>
            </a:r>
          </a:p>
          <a:p>
            <a:pPr lvl="1"/>
            <a:r>
              <a:rPr lang="en-GB" sz="2400" dirty="0" smtClean="0"/>
              <a:t>a </a:t>
            </a:r>
            <a:r>
              <a:rPr lang="en-GB" sz="2400" dirty="0"/>
              <a:t>school or college production of a play</a:t>
            </a:r>
          </a:p>
          <a:p>
            <a:pPr lvl="1"/>
            <a:r>
              <a:rPr lang="en-GB" sz="2400" dirty="0" smtClean="0"/>
              <a:t>how </a:t>
            </a:r>
            <a:r>
              <a:rPr lang="en-GB" sz="2400" dirty="0"/>
              <a:t>to get to and from a Saturday job.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13258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b)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sz="2800" dirty="0" smtClean="0"/>
              <a:t>Identify </a:t>
            </a:r>
            <a:r>
              <a:rPr lang="en-GB" sz="2800" dirty="0"/>
              <a:t>what these plans have in common and compare this with the business planning cycle of:</a:t>
            </a:r>
          </a:p>
          <a:p>
            <a:pPr lvl="1"/>
            <a:r>
              <a:rPr lang="en-GB" sz="2400" dirty="0" smtClean="0"/>
              <a:t>constructing </a:t>
            </a:r>
            <a:r>
              <a:rPr lang="en-GB" sz="2400" dirty="0"/>
              <a:t>the plan</a:t>
            </a:r>
          </a:p>
          <a:p>
            <a:pPr lvl="1"/>
            <a:r>
              <a:rPr lang="en-GB" sz="2400" dirty="0" smtClean="0"/>
              <a:t>carrying </a:t>
            </a:r>
            <a:r>
              <a:rPr lang="en-GB" sz="2400" dirty="0"/>
              <a:t>out the plan</a:t>
            </a:r>
          </a:p>
          <a:p>
            <a:pPr lvl="1"/>
            <a:r>
              <a:rPr lang="en-GB" sz="2400" dirty="0" smtClean="0"/>
              <a:t>monitoring </a:t>
            </a:r>
            <a:r>
              <a:rPr lang="en-GB" sz="2400" dirty="0"/>
              <a:t>the plan</a:t>
            </a:r>
          </a:p>
          <a:p>
            <a:pPr lvl="1"/>
            <a:r>
              <a:rPr lang="en-GB" sz="2400" dirty="0" smtClean="0"/>
              <a:t>changing </a:t>
            </a:r>
            <a:r>
              <a:rPr lang="en-GB" sz="2400" dirty="0"/>
              <a:t>the plan (if necessary).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25047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(c</a:t>
            </a:r>
            <a:r>
              <a:rPr lang="en-GB" dirty="0"/>
              <a:t>)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dirty="0" smtClean="0"/>
              <a:t>Study </a:t>
            </a:r>
            <a:r>
              <a:rPr lang="en-GB" dirty="0"/>
              <a:t>your local paper(s) and the business section of broadsheet newspapers (for example The Times, The Telegraph or The Guardian), for a week. Identify, cut out and analyse any articles about plans that will affect local people and businesses. Examples include plans to:</a:t>
            </a:r>
          </a:p>
          <a:p>
            <a:pPr lvl="1"/>
            <a:r>
              <a:rPr lang="en-GB" dirty="0" smtClean="0"/>
              <a:t>build </a:t>
            </a:r>
            <a:r>
              <a:rPr lang="en-GB" dirty="0"/>
              <a:t>new houses</a:t>
            </a:r>
          </a:p>
          <a:p>
            <a:pPr lvl="1"/>
            <a:r>
              <a:rPr lang="en-GB" dirty="0" smtClean="0"/>
              <a:t>extend </a:t>
            </a:r>
            <a:r>
              <a:rPr lang="en-GB" dirty="0"/>
              <a:t>a shop</a:t>
            </a:r>
          </a:p>
          <a:p>
            <a:pPr lvl="1"/>
            <a:r>
              <a:rPr lang="en-GB" dirty="0" smtClean="0"/>
              <a:t>close </a:t>
            </a:r>
            <a:r>
              <a:rPr lang="en-GB" dirty="0"/>
              <a:t>down a factory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ncrease </a:t>
            </a:r>
            <a:r>
              <a:rPr lang="en-GB" dirty="0"/>
              <a:t>the number of buses.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539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(d</a:t>
            </a:r>
            <a:r>
              <a:rPr lang="en-GB" dirty="0"/>
              <a:t>)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dirty="0" smtClean="0"/>
              <a:t>Explain </a:t>
            </a:r>
            <a:r>
              <a:rPr lang="en-GB" dirty="0"/>
              <a:t>fully how these plans will affect key stakeholders and why the stakeholders will want to see clear and detailed planning. For example</a:t>
            </a:r>
            <a:r>
              <a:rPr lang="en-GB" dirty="0" smtClean="0"/>
              <a:t>:</a:t>
            </a:r>
          </a:p>
          <a:p>
            <a:pPr marL="109728" indent="0">
              <a:buNone/>
            </a:pPr>
            <a:endParaRPr lang="en-GB" dirty="0"/>
          </a:p>
          <a:p>
            <a:pPr lvl="1"/>
            <a:r>
              <a:rPr lang="en-GB" dirty="0" smtClean="0"/>
              <a:t>building </a:t>
            </a:r>
            <a:r>
              <a:rPr lang="en-GB" dirty="0"/>
              <a:t>new houses — construction businesses, their suppliers, their bank</a:t>
            </a:r>
          </a:p>
          <a:p>
            <a:pPr lvl="1"/>
            <a:r>
              <a:rPr lang="en-GB" dirty="0" smtClean="0"/>
              <a:t>extending </a:t>
            </a:r>
            <a:r>
              <a:rPr lang="en-GB" dirty="0"/>
              <a:t>a shop — local plumbers, builders</a:t>
            </a:r>
          </a:p>
          <a:p>
            <a:pPr lvl="1"/>
            <a:r>
              <a:rPr lang="en-GB" dirty="0" smtClean="0"/>
              <a:t>closing </a:t>
            </a:r>
            <a:r>
              <a:rPr lang="en-GB" dirty="0"/>
              <a:t>down a factory — employees, suppliers, the local council</a:t>
            </a:r>
          </a:p>
          <a:p>
            <a:pPr lvl="1"/>
            <a:r>
              <a:rPr lang="en-GB" dirty="0" smtClean="0"/>
              <a:t>increasing </a:t>
            </a:r>
            <a:r>
              <a:rPr lang="en-GB" dirty="0"/>
              <a:t>the number of buses — the bus company, customers.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75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 smtClean="0"/>
              <a:t>Know</a:t>
            </a:r>
            <a:r>
              <a:rPr lang="en-GB" sz="3200" dirty="0" smtClean="0"/>
              <a:t> - what is included within a typical business plan</a:t>
            </a:r>
          </a:p>
          <a:p>
            <a:r>
              <a:rPr lang="en-GB" sz="3200" b="1" dirty="0" smtClean="0"/>
              <a:t>Be able - </a:t>
            </a:r>
            <a:r>
              <a:rPr lang="en-GB" sz="3200" dirty="0" smtClean="0"/>
              <a:t>to construct a business plan</a:t>
            </a:r>
          </a:p>
          <a:p>
            <a:r>
              <a:rPr lang="en-GB" sz="3200" b="1" dirty="0" smtClean="0"/>
              <a:t>Understand - </a:t>
            </a:r>
            <a:r>
              <a:rPr lang="en-GB" sz="3200" dirty="0" smtClean="0"/>
              <a:t>the importance of effective business planning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822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you need to know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136904" cy="5184576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Purpose – to gain </a:t>
            </a:r>
            <a:r>
              <a:rPr lang="en-GB" sz="2800" b="1" dirty="0" smtClean="0"/>
              <a:t>finance</a:t>
            </a:r>
          </a:p>
          <a:p>
            <a:pPr marL="0" indent="0">
              <a:buNone/>
            </a:pPr>
            <a:r>
              <a:rPr lang="en-GB" sz="2800" b="1" dirty="0"/>
              <a:t>Key features </a:t>
            </a:r>
          </a:p>
          <a:p>
            <a:pPr marL="0" indent="0">
              <a:buNone/>
            </a:pPr>
            <a:r>
              <a:rPr lang="en-GB" sz="2800" dirty="0" smtClean="0"/>
              <a:t>- product </a:t>
            </a:r>
            <a:r>
              <a:rPr lang="en-GB" sz="2800" dirty="0"/>
              <a:t>or service to be </a:t>
            </a:r>
            <a:r>
              <a:rPr lang="en-GB" sz="2800" dirty="0" smtClean="0"/>
              <a:t>produced,</a:t>
            </a:r>
          </a:p>
          <a:p>
            <a:pPr>
              <a:buFontTx/>
              <a:buChar char="-"/>
            </a:pPr>
            <a:r>
              <a:rPr lang="en-GB" sz="2800" dirty="0" smtClean="0"/>
              <a:t>marketing </a:t>
            </a:r>
            <a:r>
              <a:rPr lang="en-GB" sz="2800" dirty="0"/>
              <a:t>plan, </a:t>
            </a:r>
            <a:endParaRPr lang="en-GB" sz="2800" dirty="0" smtClean="0"/>
          </a:p>
          <a:p>
            <a:pPr>
              <a:buFontTx/>
              <a:buChar char="-"/>
            </a:pPr>
            <a:r>
              <a:rPr lang="en-GB" sz="2800" dirty="0" smtClean="0"/>
              <a:t>production </a:t>
            </a:r>
            <a:r>
              <a:rPr lang="en-GB" sz="2800" dirty="0"/>
              <a:t>plan, </a:t>
            </a:r>
            <a:endParaRPr lang="en-GB" sz="2800" dirty="0" smtClean="0"/>
          </a:p>
          <a:p>
            <a:pPr>
              <a:buFontTx/>
              <a:buChar char="-"/>
            </a:pPr>
            <a:r>
              <a:rPr lang="en-GB" sz="2800" dirty="0" smtClean="0"/>
              <a:t>premises </a:t>
            </a:r>
            <a:r>
              <a:rPr lang="en-GB" sz="2800" dirty="0"/>
              <a:t>and equipment needed, </a:t>
            </a:r>
            <a:endParaRPr lang="en-GB" sz="2800" dirty="0" smtClean="0"/>
          </a:p>
          <a:p>
            <a:pPr>
              <a:buFontTx/>
              <a:buChar char="-"/>
            </a:pPr>
            <a:r>
              <a:rPr lang="en-GB" sz="2800" dirty="0" smtClean="0"/>
              <a:t>human </a:t>
            </a:r>
            <a:r>
              <a:rPr lang="en-GB" sz="2800" dirty="0"/>
              <a:t>resources involved in implementing the business idea, </a:t>
            </a:r>
            <a:endParaRPr lang="en-GB" sz="2800" dirty="0" smtClean="0"/>
          </a:p>
          <a:p>
            <a:pPr>
              <a:buFontTx/>
              <a:buChar char="-"/>
            </a:pPr>
            <a:r>
              <a:rPr lang="en-GB" sz="2800" dirty="0" smtClean="0"/>
              <a:t>sources </a:t>
            </a:r>
            <a:r>
              <a:rPr lang="en-GB" sz="2800" dirty="0"/>
              <a:t>of finance, </a:t>
            </a:r>
            <a:endParaRPr lang="en-GB" sz="2800" dirty="0" smtClean="0"/>
          </a:p>
          <a:p>
            <a:pPr>
              <a:buFontTx/>
              <a:buChar char="-"/>
            </a:pPr>
            <a:r>
              <a:rPr lang="en-GB" sz="2800" dirty="0" smtClean="0"/>
              <a:t>profit </a:t>
            </a:r>
            <a:r>
              <a:rPr lang="en-GB" sz="2800" dirty="0"/>
              <a:t>and loss statement, cash flow forecast	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066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488950" y="1268413"/>
            <a:ext cx="78359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 dirty="0">
                <a:solidFill>
                  <a:srgbClr val="000000"/>
                </a:solidFill>
              </a:rPr>
              <a:t>A </a:t>
            </a:r>
            <a:r>
              <a:rPr lang="en-GB" sz="2400" dirty="0">
                <a:solidFill>
                  <a:srgbClr val="3333CC"/>
                </a:solidFill>
              </a:rPr>
              <a:t>Business Plan</a:t>
            </a:r>
            <a:r>
              <a:rPr lang="en-GB" sz="2400" dirty="0">
                <a:solidFill>
                  <a:srgbClr val="000000"/>
                </a:solidFill>
              </a:rPr>
              <a:t> can be defined as: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/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/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/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/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/>
            </a:r>
            <a:br>
              <a:rPr lang="en-GB" sz="2400" dirty="0">
                <a:solidFill>
                  <a:srgbClr val="000000"/>
                </a:solidFill>
              </a:rPr>
            </a:br>
            <a:endParaRPr lang="en-GB" sz="2400" dirty="0">
              <a:solidFill>
                <a:srgbClr val="000000"/>
              </a:solidFill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 dirty="0">
                <a:solidFill>
                  <a:srgbClr val="000000"/>
                </a:solidFill>
              </a:rPr>
              <a:t>Its main purposes are to: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2000" dirty="0">
                <a:solidFill>
                  <a:srgbClr val="000000"/>
                </a:solidFill>
              </a:rPr>
              <a:t>Identify strengths and weaknesses of the business idea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2000" dirty="0">
                <a:solidFill>
                  <a:srgbClr val="000000"/>
                </a:solidFill>
              </a:rPr>
              <a:t>Highlight the financial risks involved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2000" dirty="0">
                <a:solidFill>
                  <a:srgbClr val="000000"/>
                </a:solidFill>
              </a:rPr>
              <a:t>Help to plan the business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2000" dirty="0">
                <a:solidFill>
                  <a:srgbClr val="000000"/>
                </a:solidFill>
              </a:rPr>
              <a:t>Help to obtain </a:t>
            </a:r>
            <a:r>
              <a:rPr lang="en-GB" sz="2000" dirty="0">
                <a:solidFill>
                  <a:srgbClr val="3333CC"/>
                </a:solidFill>
              </a:rPr>
              <a:t>FINANCE </a:t>
            </a:r>
            <a:endParaRPr lang="en-GB" sz="2000" dirty="0">
              <a:solidFill>
                <a:srgbClr val="000000"/>
              </a:solidFill>
            </a:endParaRPr>
          </a:p>
          <a:p>
            <a:pPr marL="1143000" lvl="2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GB" dirty="0">
                <a:solidFill>
                  <a:srgbClr val="000000"/>
                </a:solidFill>
              </a:rPr>
              <a:t>Possible sources include:</a:t>
            </a:r>
          </a:p>
          <a:p>
            <a:pPr marL="1600200" lvl="3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GB" sz="1600" dirty="0">
                <a:solidFill>
                  <a:srgbClr val="000000"/>
                </a:solidFill>
              </a:rPr>
              <a:t>Family and Friends</a:t>
            </a:r>
          </a:p>
          <a:p>
            <a:pPr marL="1600200" lvl="3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GB" sz="1600" dirty="0">
                <a:solidFill>
                  <a:srgbClr val="000000"/>
                </a:solidFill>
              </a:rPr>
              <a:t>Bank</a:t>
            </a:r>
          </a:p>
          <a:p>
            <a:pPr marL="1600200" lvl="3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GB" sz="1600" dirty="0">
                <a:solidFill>
                  <a:srgbClr val="000000"/>
                </a:solidFill>
              </a:rPr>
              <a:t>Venture Capitalists</a:t>
            </a:r>
          </a:p>
        </p:txBody>
      </p:sp>
      <p:grpSp>
        <p:nvGrpSpPr>
          <p:cNvPr id="145411" name="Group 3"/>
          <p:cNvGrpSpPr>
            <a:grpSpLocks/>
          </p:cNvGrpSpPr>
          <p:nvPr/>
        </p:nvGrpSpPr>
        <p:grpSpPr bwMode="auto">
          <a:xfrm>
            <a:off x="542925" y="1828800"/>
            <a:ext cx="7900988" cy="1582738"/>
            <a:chOff x="342" y="1152"/>
            <a:chExt cx="4977" cy="997"/>
          </a:xfrm>
        </p:grpSpPr>
        <p:sp>
          <p:nvSpPr>
            <p:cNvPr id="145412" name="Text Box 4"/>
            <p:cNvSpPr txBox="1">
              <a:spLocks noChangeArrowheads="1"/>
            </p:cNvSpPr>
            <p:nvPr/>
          </p:nvSpPr>
          <p:spPr bwMode="auto">
            <a:xfrm>
              <a:off x="1827" y="1161"/>
              <a:ext cx="3492" cy="97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3333CC"/>
                  </a:solidFill>
                  <a:latin typeface="Comic Sans MS" pitchFamily="66" charset="0"/>
                </a:rPr>
                <a:t>A formal report detailing the marketing strategy, production costing and financial implications of a business start up.</a:t>
              </a:r>
              <a:endParaRPr lang="en-US" sz="24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sp>
          <p:nvSpPr>
            <p:cNvPr id="145413" name="Rectangle 5"/>
            <p:cNvSpPr>
              <a:spLocks noChangeArrowheads="1"/>
            </p:cNvSpPr>
            <p:nvPr/>
          </p:nvSpPr>
          <p:spPr bwMode="auto">
            <a:xfrm>
              <a:off x="342" y="1152"/>
              <a:ext cx="4968" cy="99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pic>
          <p:nvPicPr>
            <p:cNvPr id="145414" name="Picture 6" descr="BUSINESSPLANP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" y="1206"/>
              <a:ext cx="1156" cy="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541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7650"/>
            <a:ext cx="7772400" cy="914400"/>
          </a:xfrm>
        </p:spPr>
        <p:txBody>
          <a:bodyPr/>
          <a:lstStyle/>
          <a:p>
            <a:r>
              <a:rPr lang="en-GB"/>
              <a:t>What is a Business Plan?</a:t>
            </a:r>
            <a:endParaRPr lang="en-US"/>
          </a:p>
        </p:txBody>
      </p:sp>
      <p:pic>
        <p:nvPicPr>
          <p:cNvPr id="145416" name="Picture 8" descr="business plan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4425950"/>
            <a:ext cx="2376487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62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What's the Point?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268413"/>
            <a:ext cx="8582025" cy="4522787"/>
          </a:xfrm>
        </p:spPr>
        <p:txBody>
          <a:bodyPr/>
          <a:lstStyle/>
          <a:p>
            <a:r>
              <a:rPr lang="en-GB"/>
              <a:t>You don’t have to have a Business Plan to start a business!</a:t>
            </a:r>
            <a:br>
              <a:rPr lang="en-GB"/>
            </a:br>
            <a:endParaRPr lang="en-GB"/>
          </a:p>
          <a:p>
            <a:r>
              <a:rPr lang="en-GB">
                <a:solidFill>
                  <a:schemeClr val="accent2"/>
                </a:solidFill>
              </a:rPr>
              <a:t>But</a:t>
            </a:r>
            <a:r>
              <a:rPr lang="en-GB"/>
              <a:t>, research proves that Business Plans work: </a:t>
            </a:r>
          </a:p>
        </p:txBody>
      </p:sp>
      <p:grpSp>
        <p:nvGrpSpPr>
          <p:cNvPr id="142353" name="Group 17"/>
          <p:cNvGrpSpPr>
            <a:grpSpLocks/>
          </p:cNvGrpSpPr>
          <p:nvPr/>
        </p:nvGrpSpPr>
        <p:grpSpPr bwMode="auto">
          <a:xfrm rot="-717946">
            <a:off x="166688" y="3006725"/>
            <a:ext cx="4256087" cy="3324225"/>
            <a:chOff x="88" y="1594"/>
            <a:chExt cx="2681" cy="2094"/>
          </a:xfrm>
        </p:grpSpPr>
        <p:pic>
          <p:nvPicPr>
            <p:cNvPr id="142352" name="Picture 16" descr="in_the_news_qx_me"/>
            <p:cNvPicPr>
              <a:picLocks noChangeAspect="1" noChangeArrowheads="1"/>
            </p:cNvPicPr>
            <p:nvPr/>
          </p:nvPicPr>
          <p:blipFill>
            <a:blip r:embed="rId2" cstate="print">
              <a:lum bright="52000" contrast="-48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7" t="5984" r="5173" b="4599"/>
            <a:stretch>
              <a:fillRect/>
            </a:stretch>
          </p:blipFill>
          <p:spPr bwMode="auto">
            <a:xfrm>
              <a:off x="88" y="1594"/>
              <a:ext cx="2681" cy="2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47" name="Rectangle 11"/>
            <p:cNvSpPr>
              <a:spLocks noChangeArrowheads="1"/>
            </p:cNvSpPr>
            <p:nvPr/>
          </p:nvSpPr>
          <p:spPr bwMode="auto">
            <a:xfrm>
              <a:off x="155" y="2191"/>
              <a:ext cx="1643" cy="1401"/>
            </a:xfrm>
            <a:prstGeom prst="rect">
              <a:avLst/>
            </a:prstGeom>
            <a:solidFill>
              <a:srgbClr val="D4ECF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3"/>
                </a:buBlip>
              </a:pPr>
              <a:r>
                <a:rPr lang="en-GB" sz="1600">
                  <a:solidFill>
                    <a:srgbClr val="000000"/>
                  </a:solidFill>
                </a:rPr>
                <a:t>Businesses that undertake regular business planning have on average a profit margin of 54%</a:t>
              </a:r>
            </a:p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3"/>
                </a:buBlip>
              </a:pPr>
              <a:r>
                <a:rPr lang="en-GB" sz="1600">
                  <a:solidFill>
                    <a:srgbClr val="000000"/>
                  </a:solidFill>
                </a:rPr>
                <a:t>For those that do not the average profit margin is 35%</a:t>
              </a:r>
            </a:p>
          </p:txBody>
        </p:sp>
      </p:grpSp>
      <p:grpSp>
        <p:nvGrpSpPr>
          <p:cNvPr id="142358" name="Group 22"/>
          <p:cNvGrpSpPr>
            <a:grpSpLocks/>
          </p:cNvGrpSpPr>
          <p:nvPr/>
        </p:nvGrpSpPr>
        <p:grpSpPr bwMode="auto">
          <a:xfrm rot="811241">
            <a:off x="5059363" y="2905125"/>
            <a:ext cx="4256087" cy="3324225"/>
            <a:chOff x="2953" y="1454"/>
            <a:chExt cx="2681" cy="2094"/>
          </a:xfrm>
        </p:grpSpPr>
        <p:pic>
          <p:nvPicPr>
            <p:cNvPr id="142355" name="Picture 19" descr="in_the_news_qx_me"/>
            <p:cNvPicPr>
              <a:picLocks noChangeAspect="1" noChangeArrowheads="1"/>
            </p:cNvPicPr>
            <p:nvPr/>
          </p:nvPicPr>
          <p:blipFill>
            <a:blip r:embed="rId2" cstate="print">
              <a:lum bright="52000" contrast="-48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7" t="5984" r="5173" b="4599"/>
            <a:stretch>
              <a:fillRect/>
            </a:stretch>
          </p:blipFill>
          <p:spPr bwMode="auto">
            <a:xfrm>
              <a:off x="2953" y="1454"/>
              <a:ext cx="2681" cy="2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48" name="Text Box 12"/>
            <p:cNvSpPr txBox="1">
              <a:spLocks noChangeArrowheads="1"/>
            </p:cNvSpPr>
            <p:nvPr/>
          </p:nvSpPr>
          <p:spPr bwMode="auto">
            <a:xfrm>
              <a:off x="3035" y="2092"/>
              <a:ext cx="1554" cy="1282"/>
            </a:xfrm>
            <a:prstGeom prst="rect">
              <a:avLst/>
            </a:prstGeom>
            <a:solidFill>
              <a:srgbClr val="D4ECF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in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195" tIns="36195" rIns="36195" bIns="36195"/>
            <a:lstStyle>
              <a:lvl1pPr marL="6350" indent="-63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54025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633413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303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42349" name="Rectangle 13"/>
            <p:cNvSpPr>
              <a:spLocks noChangeArrowheads="1"/>
            </p:cNvSpPr>
            <p:nvPr/>
          </p:nvSpPr>
          <p:spPr bwMode="auto">
            <a:xfrm>
              <a:off x="3063" y="2138"/>
              <a:ext cx="159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3"/>
                </a:buBlip>
              </a:pPr>
              <a:r>
                <a:rPr lang="en-GB" sz="1600">
                  <a:solidFill>
                    <a:srgbClr val="000000"/>
                  </a:solidFill>
                </a:rPr>
                <a:t>Of 1,000 small businesses surveyed those with a strategic business plan had 50% more revenue and profit than those who didn’t</a:t>
              </a:r>
            </a:p>
          </p:txBody>
        </p:sp>
      </p:grpSp>
      <p:grpSp>
        <p:nvGrpSpPr>
          <p:cNvPr id="142359" name="Group 23"/>
          <p:cNvGrpSpPr>
            <a:grpSpLocks/>
          </p:cNvGrpSpPr>
          <p:nvPr/>
        </p:nvGrpSpPr>
        <p:grpSpPr bwMode="auto">
          <a:xfrm>
            <a:off x="2563813" y="2827338"/>
            <a:ext cx="4256087" cy="3324225"/>
            <a:chOff x="2953" y="1454"/>
            <a:chExt cx="2681" cy="2094"/>
          </a:xfrm>
        </p:grpSpPr>
        <p:pic>
          <p:nvPicPr>
            <p:cNvPr id="142360" name="Picture 24" descr="in_the_news_qx_me"/>
            <p:cNvPicPr>
              <a:picLocks noChangeAspect="1" noChangeArrowheads="1"/>
            </p:cNvPicPr>
            <p:nvPr/>
          </p:nvPicPr>
          <p:blipFill>
            <a:blip r:embed="rId2" cstate="print">
              <a:lum bright="52000" contrast="-48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7" t="5984" r="5173" b="4599"/>
            <a:stretch>
              <a:fillRect/>
            </a:stretch>
          </p:blipFill>
          <p:spPr bwMode="auto">
            <a:xfrm>
              <a:off x="2953" y="1454"/>
              <a:ext cx="2681" cy="2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61" name="Text Box 25"/>
            <p:cNvSpPr txBox="1">
              <a:spLocks noChangeArrowheads="1"/>
            </p:cNvSpPr>
            <p:nvPr/>
          </p:nvSpPr>
          <p:spPr bwMode="auto">
            <a:xfrm>
              <a:off x="3035" y="2092"/>
              <a:ext cx="1554" cy="1282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in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195" tIns="36195" rIns="36195" bIns="36195"/>
            <a:lstStyle>
              <a:lvl1pPr marL="6350" indent="-63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54025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633413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303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42362" name="Rectangle 26"/>
            <p:cNvSpPr>
              <a:spLocks noChangeArrowheads="1"/>
            </p:cNvSpPr>
            <p:nvPr/>
          </p:nvSpPr>
          <p:spPr bwMode="auto">
            <a:xfrm>
              <a:off x="3063" y="2138"/>
              <a:ext cx="159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3"/>
                </a:buBlip>
              </a:pPr>
              <a:r>
                <a:rPr lang="en-GB" sz="1600">
                  <a:solidFill>
                    <a:srgbClr val="000000"/>
                  </a:solidFill>
                </a:rPr>
                <a:t>59% of businesses that started with a business plan felt </a:t>
              </a:r>
              <a:br>
                <a:rPr lang="en-GB" sz="1600">
                  <a:solidFill>
                    <a:srgbClr val="000000"/>
                  </a:solidFill>
                </a:rPr>
              </a:br>
              <a:r>
                <a:rPr lang="en-GB" sz="1600">
                  <a:solidFill>
                    <a:srgbClr val="000000"/>
                  </a:solidFill>
                </a:rPr>
                <a:t>that it had enabled them to grow larger within their first two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24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2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2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60" name="Line 16"/>
          <p:cNvSpPr>
            <a:spLocks noChangeShapeType="1"/>
          </p:cNvSpPr>
          <p:nvPr/>
        </p:nvSpPr>
        <p:spPr bwMode="auto">
          <a:xfrm>
            <a:off x="5538788" y="4672013"/>
            <a:ext cx="774700" cy="5524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4166" name="Line 22"/>
          <p:cNvSpPr>
            <a:spLocks noChangeShapeType="1"/>
          </p:cNvSpPr>
          <p:nvPr/>
        </p:nvSpPr>
        <p:spPr bwMode="auto">
          <a:xfrm flipH="1" flipV="1">
            <a:off x="2270125" y="4116388"/>
            <a:ext cx="685800" cy="47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4167" name="Line 23"/>
          <p:cNvSpPr>
            <a:spLocks noChangeShapeType="1"/>
          </p:cNvSpPr>
          <p:nvPr/>
        </p:nvSpPr>
        <p:spPr bwMode="auto">
          <a:xfrm>
            <a:off x="5954713" y="4132263"/>
            <a:ext cx="963612" cy="79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4147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73813" y="1758950"/>
            <a:ext cx="2152650" cy="1012825"/>
          </a:xfrm>
          <a:prstGeom prst="rect">
            <a:avLst/>
          </a:prstGeom>
          <a:solidFill>
            <a:srgbClr val="FFFF99">
              <a:alpha val="50000"/>
            </a:srgbClr>
          </a:solidFill>
          <a:ln w="6350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 b="1">
                <a:solidFill>
                  <a:srgbClr val="3333CC"/>
                </a:solidFill>
                <a:latin typeface="Comic Sans MS" pitchFamily="66" charset="0"/>
              </a:rPr>
              <a:t>Product and/or</a:t>
            </a:r>
            <a:br>
              <a:rPr lang="en-GB" sz="2000" b="1">
                <a:solidFill>
                  <a:srgbClr val="3333CC"/>
                </a:solidFill>
                <a:latin typeface="Comic Sans MS" pitchFamily="66" charset="0"/>
              </a:rPr>
            </a:br>
            <a:r>
              <a:rPr lang="en-GB" sz="2000" b="1">
                <a:solidFill>
                  <a:srgbClr val="3333CC"/>
                </a:solidFill>
                <a:latin typeface="Comic Sans MS" pitchFamily="66" charset="0"/>
              </a:rPr>
              <a:t>Services offered</a:t>
            </a:r>
            <a:endParaRPr lang="en-GB" sz="200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134148" name="Line 4"/>
          <p:cNvSpPr>
            <a:spLocks noChangeShapeType="1"/>
          </p:cNvSpPr>
          <p:nvPr/>
        </p:nvSpPr>
        <p:spPr bwMode="auto">
          <a:xfrm flipH="1">
            <a:off x="2717800" y="4625975"/>
            <a:ext cx="646113" cy="5286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4149" name="Line 5"/>
          <p:cNvSpPr>
            <a:spLocks noChangeShapeType="1"/>
          </p:cNvSpPr>
          <p:nvPr/>
        </p:nvSpPr>
        <p:spPr bwMode="auto">
          <a:xfrm flipV="1">
            <a:off x="5846763" y="2774950"/>
            <a:ext cx="1095375" cy="9223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4150" name="Line 6"/>
          <p:cNvSpPr>
            <a:spLocks noChangeShapeType="1"/>
          </p:cNvSpPr>
          <p:nvPr/>
        </p:nvSpPr>
        <p:spPr bwMode="auto">
          <a:xfrm flipH="1" flipV="1">
            <a:off x="4494213" y="2371725"/>
            <a:ext cx="14287" cy="9794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>
            <a:off x="2916238" y="3357563"/>
            <a:ext cx="3168650" cy="1530350"/>
          </a:xfrm>
          <a:prstGeom prst="ellipse">
            <a:avLst/>
          </a:prstGeom>
          <a:solidFill>
            <a:srgbClr val="D4ECF6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415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11138"/>
            <a:ext cx="8302625" cy="914400"/>
          </a:xfrm>
        </p:spPr>
        <p:txBody>
          <a:bodyPr/>
          <a:lstStyle/>
          <a:p>
            <a:r>
              <a:rPr lang="en-GB"/>
              <a:t>Contents of a Business Plan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3132138" y="3736975"/>
            <a:ext cx="2808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 b="1">
                <a:solidFill>
                  <a:srgbClr val="3333CC"/>
                </a:solidFill>
              </a:rPr>
              <a:t>Typical Contents</a:t>
            </a:r>
            <a:br>
              <a:rPr lang="en-GB" sz="2000" b="1">
                <a:solidFill>
                  <a:srgbClr val="3333CC"/>
                </a:solidFill>
              </a:rPr>
            </a:br>
            <a:r>
              <a:rPr lang="en-GB" sz="2000" b="1">
                <a:solidFill>
                  <a:srgbClr val="3333CC"/>
                </a:solidFill>
              </a:rPr>
              <a:t> of a Business Plan</a:t>
            </a:r>
          </a:p>
        </p:txBody>
      </p:sp>
      <p:sp>
        <p:nvSpPr>
          <p:cNvPr id="134154" name="Line 10"/>
          <p:cNvSpPr>
            <a:spLocks noChangeShapeType="1"/>
          </p:cNvSpPr>
          <p:nvPr/>
        </p:nvSpPr>
        <p:spPr bwMode="auto">
          <a:xfrm flipH="1" flipV="1">
            <a:off x="2359025" y="2554288"/>
            <a:ext cx="917575" cy="109061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4155" name="Text Box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15963" y="4905375"/>
            <a:ext cx="2001837" cy="708025"/>
          </a:xfrm>
          <a:prstGeom prst="rect">
            <a:avLst/>
          </a:prstGeom>
          <a:solidFill>
            <a:srgbClr val="FFFF99">
              <a:alpha val="50000"/>
            </a:srgbClr>
          </a:solidFill>
          <a:ln w="6350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 b="1">
                <a:solidFill>
                  <a:srgbClr val="3333CC"/>
                </a:solidFill>
                <a:latin typeface="Comic Sans MS" pitchFamily="66" charset="0"/>
              </a:rPr>
              <a:t>Financial Information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134156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35038" y="1846263"/>
            <a:ext cx="1911350" cy="708025"/>
          </a:xfrm>
          <a:prstGeom prst="rect">
            <a:avLst/>
          </a:prstGeom>
          <a:solidFill>
            <a:srgbClr val="FFFF99">
              <a:alpha val="50000"/>
            </a:srgbClr>
          </a:solidFill>
          <a:ln w="6350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 b="1">
                <a:solidFill>
                  <a:srgbClr val="3333CC"/>
                </a:solidFill>
                <a:latin typeface="Comic Sans MS" pitchFamily="66" charset="0"/>
              </a:rPr>
              <a:t>Your </a:t>
            </a:r>
            <a:br>
              <a:rPr lang="en-GB" sz="2000" b="1">
                <a:solidFill>
                  <a:srgbClr val="3333CC"/>
                </a:solidFill>
                <a:latin typeface="Comic Sans MS" pitchFamily="66" charset="0"/>
              </a:rPr>
            </a:br>
            <a:r>
              <a:rPr lang="en-GB" sz="2000" b="1">
                <a:solidFill>
                  <a:srgbClr val="3333CC"/>
                </a:solidFill>
                <a:latin typeface="Comic Sans MS" pitchFamily="66" charset="0"/>
              </a:rPr>
              <a:t>Details</a:t>
            </a:r>
          </a:p>
        </p:txBody>
      </p:sp>
      <p:sp>
        <p:nvSpPr>
          <p:cNvPr id="134157" name="Line 13"/>
          <p:cNvSpPr>
            <a:spLocks noChangeShapeType="1"/>
          </p:cNvSpPr>
          <p:nvPr/>
        </p:nvSpPr>
        <p:spPr bwMode="auto">
          <a:xfrm flipH="1">
            <a:off x="4479925" y="4883150"/>
            <a:ext cx="6350" cy="7810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4158" name="Text Box 1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311900" y="5135563"/>
            <a:ext cx="2089150" cy="403225"/>
          </a:xfrm>
          <a:prstGeom prst="rect">
            <a:avLst/>
          </a:prstGeom>
          <a:solidFill>
            <a:srgbClr val="FFFF99">
              <a:alpha val="50000"/>
            </a:srgbClr>
          </a:solidFill>
          <a:ln w="6350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 b="1">
                <a:solidFill>
                  <a:srgbClr val="3333CC"/>
                </a:solidFill>
                <a:latin typeface="Comic Sans MS" pitchFamily="66" charset="0"/>
              </a:rPr>
              <a:t>Customers</a:t>
            </a:r>
          </a:p>
        </p:txBody>
      </p:sp>
      <p:sp>
        <p:nvSpPr>
          <p:cNvPr id="134159" name="Text Box 1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505200" y="5667375"/>
            <a:ext cx="2025650" cy="403225"/>
          </a:xfrm>
          <a:prstGeom prst="rect">
            <a:avLst/>
          </a:prstGeom>
          <a:solidFill>
            <a:srgbClr val="FFFF99">
              <a:alpha val="50000"/>
            </a:srgbClr>
          </a:solidFill>
          <a:ln w="6350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 b="1">
                <a:solidFill>
                  <a:srgbClr val="3333CC"/>
                </a:solidFill>
                <a:latin typeface="Comic Sans MS" pitchFamily="66" charset="0"/>
              </a:rPr>
              <a:t>Competition</a:t>
            </a:r>
          </a:p>
        </p:txBody>
      </p:sp>
      <p:sp>
        <p:nvSpPr>
          <p:cNvPr id="134161" name="Text Box 1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571875" y="1673225"/>
            <a:ext cx="1871663" cy="708025"/>
          </a:xfrm>
          <a:prstGeom prst="rect">
            <a:avLst/>
          </a:prstGeom>
          <a:solidFill>
            <a:srgbClr val="FFFF99">
              <a:alpha val="50000"/>
            </a:srgbClr>
          </a:solidFill>
          <a:ln w="6350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 b="1">
                <a:solidFill>
                  <a:srgbClr val="3333CC"/>
                </a:solidFill>
                <a:latin typeface="Comic Sans MS" pitchFamily="66" charset="0"/>
              </a:rPr>
              <a:t>Business Objectives</a:t>
            </a:r>
            <a:endParaRPr lang="en-GB" sz="20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4164" name="Text Box 20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913563" y="3814763"/>
            <a:ext cx="2025650" cy="708025"/>
          </a:xfrm>
          <a:prstGeom prst="rect">
            <a:avLst/>
          </a:prstGeom>
          <a:solidFill>
            <a:srgbClr val="FFFF99">
              <a:alpha val="50000"/>
            </a:srgbClr>
          </a:solidFill>
          <a:ln w="6350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 b="1">
                <a:solidFill>
                  <a:srgbClr val="3333CC"/>
                </a:solidFill>
                <a:latin typeface="Comic Sans MS" pitchFamily="66" charset="0"/>
              </a:rPr>
              <a:t>Sales and Marketing</a:t>
            </a:r>
          </a:p>
        </p:txBody>
      </p:sp>
      <p:sp>
        <p:nvSpPr>
          <p:cNvPr id="134165" name="Text Box 2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65113" y="3897313"/>
            <a:ext cx="2025650" cy="403225"/>
          </a:xfrm>
          <a:prstGeom prst="rect">
            <a:avLst/>
          </a:prstGeom>
          <a:solidFill>
            <a:srgbClr val="FFFF99">
              <a:alpha val="50000"/>
            </a:srgbClr>
          </a:solidFill>
          <a:ln w="6350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 b="1">
                <a:solidFill>
                  <a:srgbClr val="3333CC"/>
                </a:solidFill>
                <a:latin typeface="Comic Sans MS" pitchFamily="66" charset="0"/>
              </a:rPr>
              <a:t>Key Personnel</a:t>
            </a:r>
          </a:p>
        </p:txBody>
      </p:sp>
    </p:spTree>
    <p:extLst>
      <p:ext uri="{BB962C8B-B14F-4D97-AF65-F5344CB8AC3E}">
        <p14:creationId xmlns:p14="http://schemas.microsoft.com/office/powerpoint/2010/main" val="10527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0" grpId="0" animBg="1"/>
      <p:bldP spid="134166" grpId="0" animBg="1"/>
      <p:bldP spid="134167" grpId="0" animBg="1"/>
      <p:bldP spid="134147" grpId="0" animBg="1"/>
      <p:bldP spid="134148" grpId="0" animBg="1"/>
      <p:bldP spid="134149" grpId="0" animBg="1"/>
      <p:bldP spid="134150" grpId="0" animBg="1"/>
      <p:bldP spid="134151" grpId="0" animBg="1"/>
      <p:bldP spid="134153" grpId="0"/>
      <p:bldP spid="134154" grpId="0" animBg="1"/>
      <p:bldP spid="134155" grpId="0" animBg="1"/>
      <p:bldP spid="134156" grpId="0" animBg="1"/>
      <p:bldP spid="134157" grpId="0" animBg="1"/>
      <p:bldP spid="134158" grpId="0" animBg="1"/>
      <p:bldP spid="134159" grpId="0" animBg="1"/>
      <p:bldP spid="134161" grpId="0" animBg="1"/>
      <p:bldP spid="134164" grpId="0" animBg="1"/>
      <p:bldP spid="1341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Your Details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268413"/>
            <a:ext cx="8496300" cy="4522787"/>
          </a:xfrm>
        </p:spPr>
        <p:txBody>
          <a:bodyPr/>
          <a:lstStyle/>
          <a:p>
            <a:r>
              <a:rPr lang="en-GB"/>
              <a:t>In order to provide you with continued support, the bank needs to know about </a:t>
            </a:r>
            <a:r>
              <a:rPr lang="en-GB">
                <a:solidFill>
                  <a:srgbClr val="FF0000"/>
                </a:solidFill>
              </a:rPr>
              <a:t>YOU</a:t>
            </a:r>
            <a:r>
              <a:rPr lang="en-GB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en-GB">
                <a:solidFill>
                  <a:schemeClr val="accent2"/>
                </a:solidFill>
              </a:rPr>
              <a:t>Name</a:t>
            </a:r>
          </a:p>
          <a:p>
            <a:pPr lvl="1"/>
            <a:r>
              <a:rPr lang="en-GB">
                <a:solidFill>
                  <a:schemeClr val="accent2"/>
                </a:solidFill>
              </a:rPr>
              <a:t>Address</a:t>
            </a:r>
          </a:p>
          <a:p>
            <a:pPr lvl="1"/>
            <a:r>
              <a:rPr lang="en-GB">
                <a:solidFill>
                  <a:schemeClr val="accent2"/>
                </a:solidFill>
              </a:rPr>
              <a:t>Telephone Number</a:t>
            </a:r>
            <a:br>
              <a:rPr lang="en-GB">
                <a:solidFill>
                  <a:schemeClr val="accent2"/>
                </a:solidFill>
              </a:rPr>
            </a:br>
            <a:endParaRPr lang="en-GB">
              <a:solidFill>
                <a:schemeClr val="accent2"/>
              </a:solidFill>
            </a:endParaRPr>
          </a:p>
          <a:p>
            <a:pPr lvl="1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33124" name="Picture 4" descr="backarrow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337300"/>
            <a:ext cx="4762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8" name="Picture 8" descr="envelope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1897063"/>
            <a:ext cx="1895475" cy="13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4121150" y="3825875"/>
            <a:ext cx="4772025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</a:rPr>
              <a:t>and</a:t>
            </a:r>
            <a:r>
              <a:rPr lang="en-GB" sz="2400">
                <a:solidFill>
                  <a:srgbClr val="3333CC"/>
                </a:solidFill>
              </a:rPr>
              <a:t> </a:t>
            </a:r>
            <a:r>
              <a:rPr lang="en-GB" sz="2400">
                <a:solidFill>
                  <a:srgbClr val="FF0000"/>
                </a:solidFill>
              </a:rPr>
              <a:t>YOUR BUSINESS!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5"/>
              </a:buBlip>
            </a:pPr>
            <a:r>
              <a:rPr lang="en-GB" sz="2000">
                <a:solidFill>
                  <a:srgbClr val="3333CC"/>
                </a:solidFill>
              </a:rPr>
              <a:t>Business Name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5"/>
              </a:buBlip>
            </a:pPr>
            <a:r>
              <a:rPr lang="en-GB" sz="2000">
                <a:solidFill>
                  <a:srgbClr val="3333CC"/>
                </a:solidFill>
              </a:rPr>
              <a:t>Business Address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5"/>
              </a:buBlip>
            </a:pPr>
            <a:r>
              <a:rPr lang="en-GB" sz="2000">
                <a:solidFill>
                  <a:srgbClr val="3333CC"/>
                </a:solidFill>
              </a:rPr>
              <a:t>Date Business Commences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5"/>
              </a:buBlip>
            </a:pPr>
            <a:r>
              <a:rPr lang="en-GB" sz="2000">
                <a:solidFill>
                  <a:srgbClr val="3333CC"/>
                </a:solidFill>
              </a:rPr>
              <a:t>Legal Ownership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5"/>
              </a:buBlip>
            </a:pPr>
            <a:r>
              <a:rPr lang="en-GB" sz="2000">
                <a:solidFill>
                  <a:srgbClr val="3333CC"/>
                </a:solidFill>
              </a:rPr>
              <a:t>Principal Activity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5"/>
              </a:buBlip>
            </a:pPr>
            <a:endParaRPr lang="en-GB" sz="2000">
              <a:solidFill>
                <a:srgbClr val="3333CC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5"/>
              </a:buBlip>
            </a:pPr>
            <a:endParaRPr lang="en-GB" sz="2000">
              <a:solidFill>
                <a:srgbClr val="3333CC"/>
              </a:solidFill>
            </a:endParaRPr>
          </a:p>
        </p:txBody>
      </p:sp>
      <p:pic>
        <p:nvPicPr>
          <p:cNvPr id="133130" name="Picture 10" descr="toy_store_kid_pogo_h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724275"/>
            <a:ext cx="333375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63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250825" y="1196975"/>
            <a:ext cx="8424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</a:rPr>
              <a:t>The objectives of a business outline what they want to achieve over different time spans: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04788" y="2486025"/>
            <a:ext cx="2366962" cy="1301750"/>
          </a:xfrm>
          <a:prstGeom prst="rect">
            <a:avLst/>
          </a:prstGeom>
          <a:solidFill>
            <a:srgbClr val="D4ECF6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>
                <a:solidFill>
                  <a:srgbClr val="3333CC"/>
                </a:solidFill>
              </a:rPr>
              <a:t>Short-Term</a:t>
            </a:r>
            <a:endParaRPr lang="en-GB" sz="1600">
              <a:solidFill>
                <a:srgbClr val="3333CC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Symbol" pitchFamily="18" charset="2"/>
              <a:buNone/>
            </a:pPr>
            <a:r>
              <a:rPr lang="en-GB">
                <a:solidFill>
                  <a:srgbClr val="000000"/>
                </a:solidFill>
              </a:rPr>
              <a:t>E.g. To survive, or to establish a reputation in the local area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201613" y="3848100"/>
            <a:ext cx="6811962" cy="1303338"/>
          </a:xfrm>
          <a:prstGeom prst="rect">
            <a:avLst/>
          </a:prstGeom>
          <a:solidFill>
            <a:srgbClr val="D4ECF6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>
                <a:solidFill>
                  <a:srgbClr val="3333CC"/>
                </a:solidFill>
              </a:rPr>
              <a:t>Medium-Term</a:t>
            </a:r>
            <a:endParaRPr lang="en-GB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Symbol" pitchFamily="18" charset="2"/>
              <a:buNone/>
            </a:pPr>
            <a:r>
              <a:rPr lang="en-GB">
                <a:solidFill>
                  <a:srgbClr val="000000"/>
                </a:solidFill>
              </a:rPr>
              <a:t>E.g. to achieve growth, perhaps by opening other branches</a:t>
            </a:r>
            <a:endParaRPr lang="en-GB" b="1" noProof="1">
              <a:solidFill>
                <a:srgbClr val="000000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04788" y="5216525"/>
            <a:ext cx="8777287" cy="1303338"/>
          </a:xfrm>
          <a:prstGeom prst="rect">
            <a:avLst/>
          </a:prstGeom>
          <a:solidFill>
            <a:srgbClr val="D4ECF6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>
                <a:solidFill>
                  <a:srgbClr val="3333CC"/>
                </a:solidFill>
              </a:rPr>
              <a:t>Long-Term</a:t>
            </a:r>
            <a:endParaRPr lang="en-GB" sz="160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ts val="1200"/>
              <a:buFont typeface="Symbol" pitchFamily="18" charset="2"/>
              <a:buNone/>
            </a:pPr>
            <a:r>
              <a:rPr lang="en-GB">
                <a:solidFill>
                  <a:srgbClr val="000000"/>
                </a:solidFill>
              </a:rPr>
              <a:t>E.g. to be an ethical business, or make charitable donations</a:t>
            </a: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grpSp>
        <p:nvGrpSpPr>
          <p:cNvPr id="144391" name="Group 7"/>
          <p:cNvGrpSpPr>
            <a:grpSpLocks/>
          </p:cNvGrpSpPr>
          <p:nvPr/>
        </p:nvGrpSpPr>
        <p:grpSpPr bwMode="auto">
          <a:xfrm>
            <a:off x="198438" y="1801813"/>
            <a:ext cx="8786812" cy="4802187"/>
            <a:chOff x="125" y="1135"/>
            <a:chExt cx="5535" cy="3025"/>
          </a:xfrm>
        </p:grpSpPr>
        <p:sp>
          <p:nvSpPr>
            <p:cNvPr id="144392" name="AutoShape 8"/>
            <p:cNvSpPr>
              <a:spLocks noChangeArrowheads="1"/>
            </p:cNvSpPr>
            <p:nvPr/>
          </p:nvSpPr>
          <p:spPr bwMode="auto">
            <a:xfrm>
              <a:off x="125" y="1135"/>
              <a:ext cx="5535" cy="517"/>
            </a:xfrm>
            <a:prstGeom prst="rightArrow">
              <a:avLst>
                <a:gd name="adj1" fmla="val 54528"/>
                <a:gd name="adj2" fmla="val 107754"/>
              </a:avLst>
            </a:prstGeom>
            <a:solidFill>
              <a:srgbClr val="FFFF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44393" name="Text Box 9"/>
            <p:cNvSpPr txBox="1">
              <a:spLocks noChangeArrowheads="1"/>
            </p:cNvSpPr>
            <p:nvPr/>
          </p:nvSpPr>
          <p:spPr bwMode="auto">
            <a:xfrm>
              <a:off x="149" y="1251"/>
              <a:ext cx="6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3333CC"/>
                  </a:solidFill>
                  <a:latin typeface="Comic Sans MS" pitchFamily="66" charset="0"/>
                </a:rPr>
                <a:t>Year:</a:t>
              </a:r>
              <a:endParaRPr lang="en-US" sz="24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sp>
          <p:nvSpPr>
            <p:cNvPr id="144394" name="Text Box 10"/>
            <p:cNvSpPr txBox="1">
              <a:spLocks noChangeArrowheads="1"/>
            </p:cNvSpPr>
            <p:nvPr/>
          </p:nvSpPr>
          <p:spPr bwMode="auto">
            <a:xfrm>
              <a:off x="1961" y="1251"/>
              <a:ext cx="5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3333CC"/>
                  </a:solidFill>
                  <a:latin typeface="Comic Sans MS" pitchFamily="66" charset="0"/>
                </a:rPr>
                <a:t>2</a:t>
              </a:r>
              <a:endParaRPr lang="en-US" sz="24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sp>
          <p:nvSpPr>
            <p:cNvPr id="144395" name="Text Box 11"/>
            <p:cNvSpPr txBox="1">
              <a:spLocks noChangeArrowheads="1"/>
            </p:cNvSpPr>
            <p:nvPr/>
          </p:nvSpPr>
          <p:spPr bwMode="auto">
            <a:xfrm>
              <a:off x="2824" y="1262"/>
              <a:ext cx="5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3333CC"/>
                  </a:solidFill>
                  <a:latin typeface="Comic Sans MS" pitchFamily="66" charset="0"/>
                </a:rPr>
                <a:t>3</a:t>
              </a:r>
              <a:endParaRPr lang="en-US" sz="24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sp>
          <p:nvSpPr>
            <p:cNvPr id="144396" name="Text Box 12"/>
            <p:cNvSpPr txBox="1">
              <a:spLocks noChangeArrowheads="1"/>
            </p:cNvSpPr>
            <p:nvPr/>
          </p:nvSpPr>
          <p:spPr bwMode="auto">
            <a:xfrm>
              <a:off x="3758" y="1261"/>
              <a:ext cx="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3333CC"/>
                  </a:solidFill>
                  <a:latin typeface="Comic Sans MS" pitchFamily="66" charset="0"/>
                </a:rPr>
                <a:t>4</a:t>
              </a:r>
              <a:endParaRPr lang="en-US" sz="24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sp>
          <p:nvSpPr>
            <p:cNvPr id="144397" name="Text Box 13"/>
            <p:cNvSpPr txBox="1">
              <a:spLocks noChangeArrowheads="1"/>
            </p:cNvSpPr>
            <p:nvPr/>
          </p:nvSpPr>
          <p:spPr bwMode="auto">
            <a:xfrm>
              <a:off x="4643" y="1261"/>
              <a:ext cx="6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3333CC"/>
                  </a:solidFill>
                  <a:latin typeface="Comic Sans MS" pitchFamily="66" charset="0"/>
                </a:rPr>
                <a:t>5</a:t>
              </a:r>
              <a:endParaRPr lang="en-US" sz="24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sp>
          <p:nvSpPr>
            <p:cNvPr id="144398" name="Text Box 14"/>
            <p:cNvSpPr txBox="1">
              <a:spLocks noChangeArrowheads="1"/>
            </p:cNvSpPr>
            <p:nvPr/>
          </p:nvSpPr>
          <p:spPr bwMode="auto">
            <a:xfrm>
              <a:off x="1136" y="1253"/>
              <a:ext cx="6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3333CC"/>
                  </a:solidFill>
                  <a:latin typeface="Comic Sans MS" pitchFamily="66" charset="0"/>
                </a:rPr>
                <a:t>1</a:t>
              </a:r>
              <a:endParaRPr lang="en-US" sz="24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sp>
          <p:nvSpPr>
            <p:cNvPr id="144399" name="Line 15"/>
            <p:cNvSpPr>
              <a:spLocks noChangeShapeType="1"/>
            </p:cNvSpPr>
            <p:nvPr/>
          </p:nvSpPr>
          <p:spPr bwMode="auto">
            <a:xfrm>
              <a:off x="1630" y="1252"/>
              <a:ext cx="0" cy="290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44400" name="Line 16"/>
            <p:cNvSpPr>
              <a:spLocks noChangeShapeType="1"/>
            </p:cNvSpPr>
            <p:nvPr/>
          </p:nvSpPr>
          <p:spPr bwMode="auto">
            <a:xfrm>
              <a:off x="2534" y="1255"/>
              <a:ext cx="0" cy="290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44401" name="Line 17"/>
            <p:cNvSpPr>
              <a:spLocks noChangeShapeType="1"/>
            </p:cNvSpPr>
            <p:nvPr/>
          </p:nvSpPr>
          <p:spPr bwMode="auto">
            <a:xfrm>
              <a:off x="3452" y="1254"/>
              <a:ext cx="0" cy="290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44402" name="Line 18"/>
            <p:cNvSpPr>
              <a:spLocks noChangeShapeType="1"/>
            </p:cNvSpPr>
            <p:nvPr/>
          </p:nvSpPr>
          <p:spPr bwMode="auto">
            <a:xfrm>
              <a:off x="4412" y="1255"/>
              <a:ext cx="0" cy="290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144404" name="Picture 20" descr="Animation Arrow Hitting Bullsey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2647950"/>
            <a:ext cx="1939925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405" name="Picture 21" descr="backarro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197600"/>
            <a:ext cx="4762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406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1775"/>
            <a:ext cx="7772400" cy="914400"/>
          </a:xfrm>
        </p:spPr>
        <p:txBody>
          <a:bodyPr/>
          <a:lstStyle/>
          <a:p>
            <a:r>
              <a:rPr lang="en-GB"/>
              <a:t>Business Objectives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7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43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43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443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3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43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43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443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3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43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43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443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3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bldLvl="4" autoUpdateAnimBg="0"/>
      <p:bldP spid="144388" grpId="0" build="allAtOnce" animBg="1"/>
      <p:bldP spid="144389" grpId="0" build="allAtOnce" animBg="1"/>
      <p:bldP spid="144390" grpId="0" build="allAtOnce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ECF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ECF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1167</Words>
  <Application>Microsoft Office PowerPoint</Application>
  <PresentationFormat>On-screen Show (4:3)</PresentationFormat>
  <Paragraphs>206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 Presentation</vt:lpstr>
      <vt:lpstr>Starter</vt:lpstr>
      <vt:lpstr>Business Planning</vt:lpstr>
      <vt:lpstr>Learning Objectives</vt:lpstr>
      <vt:lpstr>What you need to know</vt:lpstr>
      <vt:lpstr>What is a Business Plan?</vt:lpstr>
      <vt:lpstr>What's the Point?</vt:lpstr>
      <vt:lpstr>Contents of a Business Plan</vt:lpstr>
      <vt:lpstr>Your Details</vt:lpstr>
      <vt:lpstr>Business Objectives</vt:lpstr>
      <vt:lpstr>Products and Services to be Offered</vt:lpstr>
      <vt:lpstr>Sales and Marketing</vt:lpstr>
      <vt:lpstr>Customers</vt:lpstr>
      <vt:lpstr>Competition</vt:lpstr>
      <vt:lpstr>Financial Information</vt:lpstr>
      <vt:lpstr>Key Personnel</vt:lpstr>
      <vt:lpstr>Dragons Den</vt:lpstr>
      <vt:lpstr>Videos</vt:lpstr>
      <vt:lpstr>Why you should not write a business plan!</vt:lpstr>
      <vt:lpstr>Assessing Progress</vt:lpstr>
      <vt:lpstr>What support is available</vt:lpstr>
      <vt:lpstr>Review</vt:lpstr>
      <vt:lpstr>40 school boy errors</vt:lpstr>
      <vt:lpstr>Why Entrepreneurs Shouldn’t Write Business Plans </vt:lpstr>
      <vt:lpstr> Task 1 - a </vt:lpstr>
      <vt:lpstr>b) </vt:lpstr>
      <vt:lpstr>(c) </vt:lpstr>
      <vt:lpstr>(d)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Elaine</dc:creator>
  <cp:lastModifiedBy>Stephen Gouldthorpe</cp:lastModifiedBy>
  <cp:revision>38</cp:revision>
  <cp:lastPrinted>2013-11-08T10:35:04Z</cp:lastPrinted>
  <dcterms:created xsi:type="dcterms:W3CDTF">2012-01-08T16:57:22Z</dcterms:created>
  <dcterms:modified xsi:type="dcterms:W3CDTF">2013-11-15T10:32:48Z</dcterms:modified>
</cp:coreProperties>
</file>