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1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8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6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6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2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9CF8-96B1-40D0-9917-268356E13D74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1BFC-C501-4521-83E1-1A38940BE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6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sophyexperiments.com/fatman/Default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t="13484" r="9983" b="19894"/>
          <a:stretch/>
        </p:blipFill>
        <p:spPr>
          <a:xfrm>
            <a:off x="-1048" y="0"/>
            <a:ext cx="121930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167268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Welcome to BJ6</a:t>
            </a:r>
            <a:r>
              <a:rPr lang="en-US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 RS A Level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29" y="1757890"/>
            <a:ext cx="11419492" cy="36779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we do in A level RS lessons:</a:t>
            </a:r>
          </a:p>
          <a:p>
            <a:endParaRPr lang="en-US" sz="1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GB" sz="12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   Work really hard (sometimes anyway)!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8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GB" sz="28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Chat (Discuss lots of issues related to the subject  - and not!</a:t>
            </a: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)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endParaRPr lang="en-GB" sz="8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GB" sz="28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Drink coffee/tea/hot chocolate (occasionally, if someone is prepared to wash up!) 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Have a great time (current year 12s will tell you they really enjoy the subject)!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899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29"/>
            <a:ext cx="12192001" cy="68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Introduction to RS A Level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219" y="913762"/>
            <a:ext cx="11419492" cy="66479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u="sng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course has 3 elements:</a:t>
            </a:r>
          </a:p>
          <a:p>
            <a:endParaRPr lang="en-US" sz="1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Philosophy</a:t>
            </a:r>
            <a:r>
              <a:rPr lang="en-US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the study of the fundamental nature of knowledge, reality, and existence, especially when considered as an academic discipline.</a:t>
            </a:r>
            <a:endParaRPr lang="en-US" sz="28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en-US" sz="3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r>
              <a:rPr lang="en-US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(or Moral Philosophy) is concerned with questions of how people ought to act, and the search for a definition of right conduct (identified as the one causing the greatest good) and the good life (in the sense of a life worth living or a life that is satisfying or happy).</a:t>
            </a:r>
            <a:endParaRPr lang="en-US" sz="28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endParaRPr lang="en-US" sz="10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Buddhism</a:t>
            </a:r>
            <a:r>
              <a:rPr lang="en-US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a widespread Asian, non-theistic religion or philosophy, founded by </a:t>
            </a:r>
            <a:r>
              <a:rPr lang="en-GB" sz="28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Siddartha</a:t>
            </a:r>
            <a:r>
              <a:rPr lang="en-GB" sz="28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 Gautama in NE India in the 5th century BC. A path of spiritual development leading to Insight into the true nature of reality.</a:t>
            </a:r>
            <a:endParaRPr lang="en-US" sz="28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1927" t="25474" r="10900" b="8717"/>
          <a:stretch/>
        </p:blipFill>
        <p:spPr>
          <a:xfrm>
            <a:off x="11016605" y="241737"/>
            <a:ext cx="881106" cy="159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1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146" y="1395421"/>
            <a:ext cx="119082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</a:rPr>
              <a:t>How good are your ethics?    </a:t>
            </a:r>
            <a:r>
              <a:rPr lang="en-US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Would you kill the fat man?</a:t>
            </a:r>
            <a:endParaRPr lang="en-US" sz="4000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Introduction to RS A Level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4959" y="1087644"/>
            <a:ext cx="476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hlinkClick r:id="rId2"/>
              </a:rPr>
              <a:t>http://www.philosophyexperiments.com/fatman/Default.aspx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231228" y="2698509"/>
            <a:ext cx="119607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What is the purpose of the preliminary questions?</a:t>
            </a:r>
          </a:p>
          <a:p>
            <a:pPr marL="742950" indent="-742950">
              <a:buAutoNum type="arabicPeriod"/>
            </a:pPr>
            <a:r>
              <a:rPr lang="en-US" sz="32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Candy Buzz BTN" panose="020F0504010107060306" pitchFamily="34" charset="0"/>
              </a:rPr>
              <a:t>Are you surprised at the statistics on the graphs after the preliminary questions?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Were you surprised at your responses to the questions?</a:t>
            </a:r>
          </a:p>
          <a:p>
            <a:pPr marL="742950" indent="-742950">
              <a:buAutoNum type="arabicPeriod"/>
            </a:pPr>
            <a:r>
              <a:rPr lang="en-US" sz="32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Candy Buzz BTN" panose="020F0504010107060306" pitchFamily="34" charset="0"/>
              </a:rPr>
              <a:t>After completing the scenario questions, what were your inconsistencies?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What is this exercise telling us about morality?</a:t>
            </a:r>
            <a:endParaRPr lang="en-US" sz="3200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Candy Buzz BTN" panose="020F050401010706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83" b="29157"/>
          <a:stretch/>
        </p:blipFill>
        <p:spPr bwMode="auto">
          <a:xfrm>
            <a:off x="0" y="0"/>
            <a:ext cx="12190740" cy="687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6189" y="71271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latin typeface="Candy Buzz BTN" panose="020F0504010107060306" pitchFamily="34" charset="0"/>
              </a:rPr>
              <a:t>What is philosophy all about?  </a:t>
            </a:r>
            <a:endParaRPr lang="en-US" sz="3600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Introduction to RS A Level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 Boy BTN" panose="020C0904040107040205" pitchFamily="34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72" y="5794704"/>
            <a:ext cx="1828092" cy="1063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question marks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517" y="44451"/>
            <a:ext cx="997223" cy="17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8" y="5794704"/>
            <a:ext cx="590144" cy="9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question marks animated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86" y="5158672"/>
            <a:ext cx="2829876" cy="16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question marks animated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" y="-1580"/>
            <a:ext cx="1483539" cy="148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question marks animated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697" y="5527160"/>
            <a:ext cx="1349232" cy="13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8677" y="1626881"/>
            <a:ext cx="11938458" cy="47243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7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Split into two groups. </a:t>
            </a:r>
            <a:r>
              <a:rPr lang="en-US" sz="27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Candy Buzz BTN" panose="020F0504010107060306" pitchFamily="34" charset="0"/>
              </a:rPr>
              <a:t>Each group will be given a piece of paper with a question on. </a:t>
            </a:r>
          </a:p>
          <a:p>
            <a:r>
              <a:rPr lang="en-US" sz="27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 </a:t>
            </a:r>
            <a:r>
              <a:rPr lang="en-US" sz="27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    </a:t>
            </a:r>
            <a:r>
              <a:rPr lang="en-US" sz="27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Candy Buzz BTN" panose="020F0504010107060306" pitchFamily="34" charset="0"/>
              </a:rPr>
              <a:t>Only the first person is to read the question.</a:t>
            </a:r>
          </a:p>
          <a:p>
            <a:endParaRPr lang="en-US" sz="1000" cap="none" spc="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Candy Buzz BTN" panose="020F050401010706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7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On the line below write a response to the question (it cannot be a yes/no/don’t know answer). Fold over the question so only your answer can be seen – not the question.</a:t>
            </a:r>
          </a:p>
          <a:p>
            <a:endParaRPr lang="en-US" sz="100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Candy Buzz BTN" panose="020F050401010706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700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Candy Buzz BTN" panose="020F0504010107060306" pitchFamily="34" charset="0"/>
              </a:rPr>
              <a:t>Pass the paper on to the next person in the group. This person is to write a response to what the previous person has written. Fold over the paper so just your response can be seen. Repeat until everyone has written a response. Pass the sheet, still folded, back to the teacher.</a:t>
            </a:r>
          </a:p>
          <a:p>
            <a:endParaRPr lang="en-US" sz="1000" cap="none" spc="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Candy Buzz BTN" panose="020F0504010107060306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7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ndy Buzz BTN" panose="020F0504010107060306" pitchFamily="34" charset="0"/>
              </a:rPr>
              <a:t>What were the questions?</a:t>
            </a:r>
            <a:endParaRPr lang="en-US" sz="2700" cap="none" spc="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Candy Buzz BTN" panose="020F0504010107060306" pitchFamily="34" charset="0"/>
            </a:endParaRPr>
          </a:p>
          <a:p>
            <a:endParaRPr lang="en-US" sz="2800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Candy Buzz BTN" panose="020F0504010107060306" pitchFamily="34" charset="0"/>
            </a:endParaRPr>
          </a:p>
        </p:txBody>
      </p:sp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37" y="5848340"/>
            <a:ext cx="1765039" cy="1026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Introduction to RS A Level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2317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latin typeface="Candy Buzz BTN" panose="020F0504010107060306" pitchFamily="34" charset="0"/>
              </a:rPr>
              <a:t>How do Buddhist beliefs affect how a Buddhist lives?  </a:t>
            </a:r>
            <a:endParaRPr lang="en-US" sz="3600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/>
              <a:latin typeface="Candy Buzz BTN" panose="020F0504010107060306" pitchFamily="34" charset="0"/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1" y="2029104"/>
            <a:ext cx="3090709" cy="25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13629" y="2083614"/>
            <a:ext cx="64715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22225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Candy Buzz BTN" panose="020F0504010107060306" pitchFamily="34" charset="0"/>
              </a:rPr>
              <a:t>Play Snakes and Ladders!</a:t>
            </a:r>
          </a:p>
          <a:p>
            <a:endParaRPr lang="en-US" sz="3600" b="1" cap="none" spc="0" dirty="0">
              <a:ln w="22225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effectLst/>
              <a:latin typeface="Candy Buzz BTN" panose="020F0504010107060306" pitchFamily="34" charset="0"/>
            </a:endParaRPr>
          </a:p>
          <a:p>
            <a:r>
              <a:rPr lang="en-US" sz="3600" b="1" dirty="0" smtClean="0">
                <a:ln w="3175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Candy Buzz BTN" panose="020F0504010107060306" pitchFamily="34" charset="0"/>
              </a:rPr>
              <a:t>What did you learn about the Buddhist way of life from the game?</a:t>
            </a:r>
            <a:endParaRPr lang="en-US" sz="2800" b="1" cap="none" spc="0" dirty="0">
              <a:ln w="3175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effectLst/>
              <a:latin typeface="Candy Buzz BTN" panose="020F050401010706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 Boy BTN" panose="020C0904040107040205" pitchFamily="34" charset="0"/>
              </a:rPr>
              <a:t>Introduction to RS A Level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 Boy BTN" panose="020C0904040107040205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667" y="1057088"/>
            <a:ext cx="1145893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gradFill>
                  <a:gsLst>
                    <a:gs pos="26000">
                      <a:srgbClr val="C00000"/>
                    </a:gs>
                    <a:gs pos="46000">
                      <a:schemeClr val="bg1"/>
                    </a:gs>
                    <a:gs pos="75000">
                      <a:schemeClr val="bg1"/>
                    </a:gs>
                    <a:gs pos="79000">
                      <a:srgbClr val="C00000"/>
                    </a:gs>
                  </a:gsLst>
                  <a:lin ang="5400000" scaled="1"/>
                </a:gradFill>
                <a:latin typeface="Candy Buzz BTN" panose="020F0504010107060306" pitchFamily="34" charset="0"/>
              </a:rPr>
              <a:t>Independent Learning…</a:t>
            </a:r>
          </a:p>
          <a:p>
            <a:endParaRPr lang="en-US" sz="1100" b="1" dirty="0">
              <a:ln w="22225">
                <a:solidFill>
                  <a:srgbClr val="C00000"/>
                </a:solidFill>
                <a:prstDash val="solid"/>
              </a:ln>
              <a:gradFill>
                <a:gsLst>
                  <a:gs pos="26000">
                    <a:srgbClr val="C00000"/>
                  </a:gs>
                  <a:gs pos="46000">
                    <a:schemeClr val="bg1"/>
                  </a:gs>
                  <a:gs pos="75000">
                    <a:schemeClr val="bg1"/>
                  </a:gs>
                  <a:gs pos="79000">
                    <a:srgbClr val="C00000"/>
                  </a:gs>
                </a:gsLst>
                <a:lin ang="5400000" scaled="1"/>
              </a:gradFill>
              <a:latin typeface="Candy Buzz BTN" panose="020F0504010107060306" pitchFamily="34" charset="0"/>
            </a:endParaRPr>
          </a:p>
          <a:p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gradFill>
                  <a:gsLst>
                    <a:gs pos="26000">
                      <a:srgbClr val="C00000"/>
                    </a:gs>
                    <a:gs pos="46000">
                      <a:schemeClr val="bg1"/>
                    </a:gs>
                    <a:gs pos="75000">
                      <a:schemeClr val="bg1"/>
                    </a:gs>
                    <a:gs pos="79000">
                      <a:srgbClr val="C00000"/>
                    </a:gs>
                  </a:gsLst>
                  <a:lin ang="5400000" scaled="1"/>
                </a:gradFill>
                <a:latin typeface="Candy Buzz BTN" panose="020F0504010107060306" pitchFamily="34" charset="0"/>
              </a:rPr>
              <a:t>Between now and when you start the course in September – read!</a:t>
            </a:r>
          </a:p>
          <a:p>
            <a:endParaRPr lang="en-US" sz="800" b="1" dirty="0">
              <a:ln w="22225">
                <a:solidFill>
                  <a:srgbClr val="C00000"/>
                </a:solidFill>
                <a:prstDash val="solid"/>
              </a:ln>
              <a:gradFill>
                <a:gsLst>
                  <a:gs pos="26000">
                    <a:srgbClr val="C00000"/>
                  </a:gs>
                  <a:gs pos="46000">
                    <a:schemeClr val="bg1"/>
                  </a:gs>
                  <a:gs pos="75000">
                    <a:schemeClr val="bg1"/>
                  </a:gs>
                  <a:gs pos="79000">
                    <a:srgbClr val="C00000"/>
                  </a:gs>
                </a:gsLst>
                <a:lin ang="5400000" scaled="1"/>
              </a:gradFill>
              <a:latin typeface="Candy Buzz BTN" panose="020F0504010107060306" pitchFamily="34" charset="0"/>
            </a:endParaRPr>
          </a:p>
          <a:p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gradFill>
                  <a:gsLst>
                    <a:gs pos="26000">
                      <a:srgbClr val="C00000"/>
                    </a:gs>
                    <a:gs pos="46000">
                      <a:schemeClr val="bg1"/>
                    </a:gs>
                    <a:gs pos="75000">
                      <a:schemeClr val="bg1"/>
                    </a:gs>
                    <a:gs pos="79000">
                      <a:srgbClr val="C00000"/>
                    </a:gs>
                  </a:gsLst>
                  <a:lin ang="5400000" scaled="1"/>
                </a:gradFill>
                <a:latin typeface="Candy Buzz BTN" panose="020F0504010107060306" pitchFamily="34" charset="0"/>
              </a:rPr>
              <a:t>A very easily accessible novel that is an excellent introduction to philosophy is Sophie’s World.</a:t>
            </a:r>
          </a:p>
          <a:p>
            <a:endParaRPr lang="en-US" sz="1200" b="1" dirty="0">
              <a:ln w="22225">
                <a:solidFill>
                  <a:srgbClr val="C00000"/>
                </a:solidFill>
                <a:prstDash val="solid"/>
              </a:ln>
              <a:gradFill>
                <a:gsLst>
                  <a:gs pos="26000">
                    <a:srgbClr val="C00000"/>
                  </a:gs>
                  <a:gs pos="46000">
                    <a:schemeClr val="bg1"/>
                  </a:gs>
                  <a:gs pos="75000">
                    <a:schemeClr val="bg1"/>
                  </a:gs>
                  <a:gs pos="79000">
                    <a:srgbClr val="C00000"/>
                  </a:gs>
                </a:gsLst>
                <a:lin ang="5400000" scaled="1"/>
              </a:gradFill>
              <a:latin typeface="Candy Buzz BTN" panose="020F0504010107060306" pitchFamily="34" charset="0"/>
            </a:endParaRPr>
          </a:p>
          <a:p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gradFill>
                  <a:gsLst>
                    <a:gs pos="26000">
                      <a:srgbClr val="C00000"/>
                    </a:gs>
                    <a:gs pos="46000">
                      <a:schemeClr val="bg1"/>
                    </a:gs>
                    <a:gs pos="75000">
                      <a:schemeClr val="bg1"/>
                    </a:gs>
                    <a:gs pos="79000">
                      <a:srgbClr val="C00000"/>
                    </a:gs>
                  </a:gsLst>
                  <a:lin ang="5400000" scaled="1"/>
                </a:gradFill>
                <a:latin typeface="Candy Buzz BTN" panose="020F0504010107060306" pitchFamily="34" charset="0"/>
              </a:rPr>
              <a:t>Also Read about the basics of Buddhism.</a:t>
            </a:r>
          </a:p>
          <a:p>
            <a:r>
              <a:rPr lang="en-US" sz="4000" b="1" dirty="0" smtClean="0">
                <a:ln w="22225">
                  <a:solidFill>
                    <a:srgbClr val="C00000"/>
                  </a:solidFill>
                  <a:prstDash val="solid"/>
                </a:ln>
                <a:gradFill>
                  <a:gsLst>
                    <a:gs pos="26000">
                      <a:srgbClr val="C00000"/>
                    </a:gs>
                    <a:gs pos="46000">
                      <a:schemeClr val="bg1"/>
                    </a:gs>
                    <a:gs pos="75000">
                      <a:schemeClr val="bg1"/>
                    </a:gs>
                    <a:gs pos="79000">
                      <a:srgbClr val="C00000"/>
                    </a:gs>
                  </a:gsLst>
                  <a:lin ang="5400000" scaled="1"/>
                </a:gradFill>
                <a:latin typeface="Candy Buzz BTN" panose="020F0504010107060306" pitchFamily="34" charset="0"/>
              </a:rPr>
              <a:t>  </a:t>
            </a:r>
            <a:endParaRPr lang="en-US" sz="3200" cap="none" spc="0" dirty="0">
              <a:ln w="22225">
                <a:solidFill>
                  <a:srgbClr val="C00000"/>
                </a:solidFill>
                <a:prstDash val="solid"/>
              </a:ln>
              <a:gradFill>
                <a:gsLst>
                  <a:gs pos="26000">
                    <a:srgbClr val="C00000"/>
                  </a:gs>
                  <a:gs pos="46000">
                    <a:schemeClr val="bg1"/>
                  </a:gs>
                  <a:gs pos="75000">
                    <a:schemeClr val="bg1"/>
                  </a:gs>
                  <a:gs pos="79000">
                    <a:srgbClr val="C00000"/>
                  </a:gs>
                </a:gsLst>
                <a:lin ang="5400000" scaled="1"/>
              </a:gradFill>
              <a:effectLst/>
              <a:latin typeface="Candy Buzz BTN" panose="020F0504010107060306" pitchFamily="34" charset="0"/>
            </a:endParaRPr>
          </a:p>
        </p:txBody>
      </p:sp>
      <p:pic>
        <p:nvPicPr>
          <p:cNvPr id="8" name="Picture 4" descr="Image result for sophie's world jostein gaa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742">
            <a:off x="9257033" y="3893431"/>
            <a:ext cx="1683438" cy="23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4" t="23448" b="9656"/>
          <a:stretch/>
        </p:blipFill>
        <p:spPr bwMode="auto">
          <a:xfrm>
            <a:off x="2046801" y="4129445"/>
            <a:ext cx="2895589" cy="26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buddhism for she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540">
            <a:off x="158843" y="4432234"/>
            <a:ext cx="1915180" cy="23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buddhism for beginner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/>
          <a:stretch/>
        </p:blipFill>
        <p:spPr bwMode="auto">
          <a:xfrm rot="238415">
            <a:off x="4971193" y="4273519"/>
            <a:ext cx="2095500" cy="25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the little book of buddhis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70" y="5289877"/>
            <a:ext cx="1157832" cy="15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493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Apple Boy BTN</vt:lpstr>
      <vt:lpstr>Candy Buzz BTN</vt:lpstr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MICHAEL HAUGHTON</cp:lastModifiedBy>
  <cp:revision>26</cp:revision>
  <dcterms:created xsi:type="dcterms:W3CDTF">2017-07-04T10:32:08Z</dcterms:created>
  <dcterms:modified xsi:type="dcterms:W3CDTF">2019-01-03T21:23:10Z</dcterms:modified>
</cp:coreProperties>
</file>