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42"/>
  </p:notesMasterIdLst>
  <p:sldIdLst>
    <p:sldId id="256" r:id="rId4"/>
    <p:sldId id="266" r:id="rId5"/>
    <p:sldId id="258" r:id="rId6"/>
    <p:sldId id="274" r:id="rId7"/>
    <p:sldId id="304" r:id="rId8"/>
    <p:sldId id="269" r:id="rId9"/>
    <p:sldId id="305" r:id="rId10"/>
    <p:sldId id="306" r:id="rId11"/>
    <p:sldId id="307" r:id="rId12"/>
    <p:sldId id="301" r:id="rId13"/>
    <p:sldId id="308" r:id="rId14"/>
    <p:sldId id="309" r:id="rId15"/>
    <p:sldId id="317" r:id="rId16"/>
    <p:sldId id="310" r:id="rId17"/>
    <p:sldId id="302" r:id="rId18"/>
    <p:sldId id="319" r:id="rId19"/>
    <p:sldId id="311" r:id="rId20"/>
    <p:sldId id="312" r:id="rId21"/>
    <p:sldId id="318" r:id="rId22"/>
    <p:sldId id="313" r:id="rId23"/>
    <p:sldId id="303" r:id="rId24"/>
    <p:sldId id="314" r:id="rId25"/>
    <p:sldId id="315" r:id="rId26"/>
    <p:sldId id="316" r:id="rId27"/>
    <p:sldId id="300" r:id="rId28"/>
    <p:sldId id="286" r:id="rId29"/>
    <p:sldId id="287" r:id="rId30"/>
    <p:sldId id="299" r:id="rId31"/>
    <p:sldId id="288" r:id="rId32"/>
    <p:sldId id="289" r:id="rId33"/>
    <p:sldId id="291" r:id="rId34"/>
    <p:sldId id="292" r:id="rId35"/>
    <p:sldId id="293" r:id="rId36"/>
    <p:sldId id="295" r:id="rId37"/>
    <p:sldId id="296" r:id="rId38"/>
    <p:sldId id="297" r:id="rId39"/>
    <p:sldId id="263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70" d="100"/>
          <a:sy n="70" d="100"/>
        </p:scale>
        <p:origin x="10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true</a:t>
            </a:r>
          </a:p>
          <a:p>
            <a:r>
              <a:rPr lang="en-GB" dirty="0" smtClean="0"/>
              <a:t>2 true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4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4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0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04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3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30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75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61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02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44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19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9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heguardian.com/law/2016/nov/30/kelloggs-unilever-nestle-child-labour-palm-oil-wilmar-amnesty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2/mar/30/apple-factories-china-foxconn-aud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V58kK4r26y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guardian.com/business/2017/jan/26/nigerian-oil-pollution-shell-uk-corporation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aicsnKF3vx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heguardian.com/sustainable-business/2015/feb/09/corporate-ngo-campaign-environment-climate-chang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wNN-Yl-SB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zhHj_ddSR0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dependent.co.uk/news/business/news/worlds-largest-corporations-more-money-countries-world-combined-apple-walmart-shell-global-justice-a7245991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businessinsider.com/the-top-10-corporate-social-media-disasters-2013-11?IR=T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JWPdFjU10jU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Pk0jwbDh7Q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lDT5Jop_FZY" TargetMode="Externa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DwsC5Vi8f4A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heguardian.com/politics/2014/mar/12/lobbying-10-ways-corprations-influence-government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eguardian.com/world/2014/sep/17/brazil-petrobras-scandal-oil-general-electio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4.4.3 Controlling MNCs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Legal control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Legal controls to control MNC activity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If a country introduces laws to reduce pollution or protect children from child labour then this will all cost the MNC money to improve their </a:t>
            </a:r>
            <a:r>
              <a:rPr lang="en-GB" dirty="0" smtClean="0"/>
              <a:t>practices</a:t>
            </a:r>
          </a:p>
          <a:p>
            <a:r>
              <a:rPr lang="en-GB" dirty="0" smtClean="0"/>
              <a:t>Quite often the MNC may ignore or flout these regulations </a:t>
            </a:r>
          </a:p>
          <a:p>
            <a:r>
              <a:rPr lang="en-GB" dirty="0" smtClean="0"/>
              <a:t>Prime example is the Deepwater Horizon where the US government legally made BP pay compensation to Mexicans affected by the disaster (see video at end of PowerPoint)</a:t>
            </a:r>
            <a:endParaRPr lang="en-GB" dirty="0"/>
          </a:p>
        </p:txBody>
      </p:sp>
      <p:pic>
        <p:nvPicPr>
          <p:cNvPr id="10" name="Content Placeholder 9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9047" y="1825625"/>
            <a:ext cx="4887905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5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Benefits of the use of legal </a:t>
            </a:r>
            <a:r>
              <a:rPr lang="en-GB" dirty="0"/>
              <a:t>controls </a:t>
            </a:r>
            <a:r>
              <a:rPr lang="en-GB" dirty="0" smtClean="0"/>
              <a:t>to control MNC activity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Laws can be passed at any point to control the actions of a MNC which are already established in a country</a:t>
            </a:r>
          </a:p>
          <a:p>
            <a:r>
              <a:rPr lang="en-GB" dirty="0" smtClean="0"/>
              <a:t>Laws mean that consumers have some rights against the MNC as in the McLibel case – see next slide</a:t>
            </a:r>
          </a:p>
          <a:p>
            <a:r>
              <a:rPr lang="en-GB" dirty="0" smtClean="0"/>
              <a:t>However even if laws are introduced they may still be broken by the MNCs – see Apple Foxconn video</a:t>
            </a:r>
            <a:endParaRPr lang="en-GB" dirty="0"/>
          </a:p>
        </p:txBody>
      </p:sp>
      <p:pic>
        <p:nvPicPr>
          <p:cNvPr id="2" name="Content Placeholder 1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6782" y="1825625"/>
            <a:ext cx="4772435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7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McLibel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Video</a:t>
            </a:r>
            <a:r>
              <a:rPr lang="en-GB" dirty="0" smtClean="0"/>
              <a:t> (over 1 hour but great)</a:t>
            </a:r>
          </a:p>
          <a:p>
            <a:pPr marL="0" indent="0">
              <a:buNone/>
            </a:pPr>
            <a:r>
              <a:rPr lang="en-GB" b="1" i="1" dirty="0" smtClean="0"/>
              <a:t>McDonald's </a:t>
            </a:r>
            <a:r>
              <a:rPr lang="en-GB" b="1" i="1" dirty="0"/>
              <a:t>Corporation v Steel &amp; Morris</a:t>
            </a:r>
            <a:r>
              <a:rPr lang="en-GB" dirty="0"/>
              <a:t> [1997] </a:t>
            </a:r>
            <a:r>
              <a:rPr lang="en-GB" dirty="0" smtClean="0"/>
              <a:t>known </a:t>
            </a:r>
            <a:r>
              <a:rPr lang="en-GB" dirty="0"/>
              <a:t>as "the </a:t>
            </a:r>
            <a:r>
              <a:rPr lang="en-GB" b="1" dirty="0"/>
              <a:t>McLibel</a:t>
            </a:r>
            <a:r>
              <a:rPr lang="en-GB" dirty="0"/>
              <a:t> case" was an English lawsuit for libel filed </a:t>
            </a:r>
            <a:r>
              <a:rPr lang="en-GB" dirty="0" smtClean="0"/>
              <a:t>by McDonald's </a:t>
            </a:r>
            <a:r>
              <a:rPr lang="en-GB" dirty="0"/>
              <a:t> against </a:t>
            </a:r>
            <a:r>
              <a:rPr lang="en-GB" dirty="0" smtClean="0"/>
              <a:t>environment</a:t>
            </a:r>
            <a:r>
              <a:rPr lang="en-GB" dirty="0"/>
              <a:t> activists Helen Steel and David </a:t>
            </a:r>
            <a:r>
              <a:rPr lang="en-GB" dirty="0" smtClean="0"/>
              <a:t>Morris, the </a:t>
            </a:r>
            <a:r>
              <a:rPr lang="en-GB" dirty="0"/>
              <a:t>original case lasted ten years, making it the longest-running case in English history</a:t>
            </a:r>
          </a:p>
          <a:p>
            <a:endParaRPr lang="en-GB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120" y="2191956"/>
            <a:ext cx="3096344" cy="2172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32" y="2185395"/>
            <a:ext cx="2304256" cy="335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Drawbacks </a:t>
            </a:r>
            <a:r>
              <a:rPr lang="en-GB" dirty="0"/>
              <a:t>of the use of </a:t>
            </a:r>
            <a:r>
              <a:rPr lang="en-GB" dirty="0" smtClean="0"/>
              <a:t>legal </a:t>
            </a:r>
            <a:r>
              <a:rPr lang="en-GB" dirty="0"/>
              <a:t>controls</a:t>
            </a:r>
            <a:r>
              <a:rPr lang="en-GB" dirty="0" smtClean="0"/>
              <a:t> </a:t>
            </a:r>
            <a:r>
              <a:rPr lang="en-GB" dirty="0"/>
              <a:t>to control MNC 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MNC may simply move production to a country where there are less laws and restrictions</a:t>
            </a:r>
          </a:p>
          <a:p>
            <a:r>
              <a:rPr lang="en-GB" dirty="0"/>
              <a:t>The host nation does not want to lose the economic input of the MNC so this deters laws being passed</a:t>
            </a:r>
          </a:p>
          <a:p>
            <a:r>
              <a:rPr lang="en-GB" dirty="0" smtClean="0"/>
              <a:t>MNCs can afford expensive legal defence of any challenge</a:t>
            </a:r>
          </a:p>
        </p:txBody>
      </p:sp>
      <p:pic>
        <p:nvPicPr>
          <p:cNvPr id="5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2520" y="1825625"/>
            <a:ext cx="4820959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1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Pressure groups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Research task – 1 lesson – fact sheet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b="1" dirty="0"/>
              <a:t>Pressure groups</a:t>
            </a:r>
            <a:endParaRPr lang="en-GB" b="1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1) What is a pressure group?</a:t>
            </a:r>
          </a:p>
          <a:p>
            <a:pPr marL="0" indent="0">
              <a:buNone/>
            </a:pPr>
            <a:r>
              <a:rPr lang="en-GB" dirty="0" smtClean="0"/>
              <a:t>2) Overview of your chosen pressure group e.g. methods and history</a:t>
            </a:r>
          </a:p>
          <a:p>
            <a:pPr marL="0" indent="0">
              <a:buNone/>
            </a:pPr>
            <a:r>
              <a:rPr lang="en-GB" dirty="0" smtClean="0"/>
              <a:t>3)Any current actions e.g. War on Want McD campaign</a:t>
            </a:r>
          </a:p>
          <a:p>
            <a:pPr marL="0" indent="0">
              <a:buNone/>
            </a:pPr>
            <a:r>
              <a:rPr lang="en-GB" dirty="0" smtClean="0"/>
              <a:t>4) Any evidence to support </a:t>
            </a:r>
            <a:r>
              <a:rPr lang="en-US" dirty="0" smtClean="0"/>
              <a:t>pressure groups controlling the </a:t>
            </a:r>
            <a:r>
              <a:rPr lang="en-US" dirty="0"/>
              <a:t>actions of MNCs?</a:t>
            </a:r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Greenpeace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War on Want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Friends of the Earth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Amnesty International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Oxfam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6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Pressure groups to control MNC activity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Pressure groups are organisations which campaign for changes in the law or new legislation in specific areas. </a:t>
            </a:r>
            <a:endParaRPr lang="en-GB" dirty="0" smtClean="0"/>
          </a:p>
          <a:p>
            <a:r>
              <a:rPr lang="en-GB" dirty="0" smtClean="0"/>
              <a:t>Pressure groups </a:t>
            </a:r>
            <a:r>
              <a:rPr lang="en-GB" dirty="0"/>
              <a:t>can have a strong influence on public opinion and behaviour of </a:t>
            </a:r>
            <a:r>
              <a:rPr lang="en-GB" dirty="0" smtClean="0"/>
              <a:t>MNC, </a:t>
            </a:r>
            <a:r>
              <a:rPr lang="en-GB" dirty="0"/>
              <a:t>if they want to avoid a PR </a:t>
            </a:r>
            <a:r>
              <a:rPr lang="en-GB" dirty="0" smtClean="0"/>
              <a:t>disaster</a:t>
            </a:r>
            <a:endParaRPr lang="en-GB" dirty="0"/>
          </a:p>
          <a:p>
            <a:r>
              <a:rPr lang="en-GB" dirty="0"/>
              <a:t>Pressure groups such as </a:t>
            </a:r>
          </a:p>
          <a:p>
            <a:pPr lvl="1"/>
            <a:r>
              <a:rPr lang="en-GB" dirty="0"/>
              <a:t>Greenpeace</a:t>
            </a:r>
          </a:p>
          <a:p>
            <a:pPr lvl="1"/>
            <a:r>
              <a:rPr lang="en-GB" dirty="0"/>
              <a:t>WWF</a:t>
            </a:r>
          </a:p>
          <a:p>
            <a:pPr lvl="1"/>
            <a:r>
              <a:rPr lang="en-GB" dirty="0"/>
              <a:t>Friends of the Earth</a:t>
            </a:r>
          </a:p>
          <a:p>
            <a:pPr lvl="1"/>
            <a:r>
              <a:rPr lang="en-GB" dirty="0"/>
              <a:t>War on Want</a:t>
            </a:r>
          </a:p>
          <a:p>
            <a:endParaRPr lang="en-GB" dirty="0"/>
          </a:p>
        </p:txBody>
      </p:sp>
      <p:pic>
        <p:nvPicPr>
          <p:cNvPr id="6" name="Content Placeholder 1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6471" y="1825625"/>
            <a:ext cx="507305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0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Benefits of the use of pressure </a:t>
            </a:r>
            <a:r>
              <a:rPr lang="en-GB" dirty="0"/>
              <a:t>groups </a:t>
            </a:r>
            <a:r>
              <a:rPr lang="en-GB" dirty="0" smtClean="0"/>
              <a:t>to control MNC activity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Pressure groups can raise public awareness of MNCs activities in host countries</a:t>
            </a:r>
          </a:p>
          <a:p>
            <a:r>
              <a:rPr lang="en-GB" dirty="0" smtClean="0"/>
              <a:t>Pressure groups can create PR problems for MNCs peacefully, which can lead to a change in their behaviour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6695" y="1825625"/>
            <a:ext cx="397261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3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Pressure groups examples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1908753"/>
            <a:ext cx="5073869" cy="3993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306206" y="1908751"/>
            <a:ext cx="5047593" cy="3993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76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4090"/>
            <a:ext cx="10515600" cy="3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Drawbacks </a:t>
            </a:r>
            <a:r>
              <a:rPr lang="en-GB" dirty="0"/>
              <a:t>of the use of </a:t>
            </a:r>
            <a:r>
              <a:rPr lang="en-GB" dirty="0" smtClean="0"/>
              <a:t>pressure </a:t>
            </a:r>
            <a:r>
              <a:rPr lang="en-GB" dirty="0"/>
              <a:t>groups </a:t>
            </a:r>
            <a:r>
              <a:rPr lang="en-GB" dirty="0" smtClean="0"/>
              <a:t>to </a:t>
            </a:r>
            <a:r>
              <a:rPr lang="en-GB" dirty="0"/>
              <a:t>control MNC 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pressure group needs to be large and organised if it is to have any impact on changing the activities of the MNCs</a:t>
            </a:r>
          </a:p>
          <a:p>
            <a:r>
              <a:rPr lang="en-GB" dirty="0" smtClean="0"/>
              <a:t>The size and wealth of the largest MNCs mean they can easily counter or quieten pressure group activity</a:t>
            </a:r>
            <a:endParaRPr lang="en-GB" dirty="0"/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7501" y="1825625"/>
            <a:ext cx="4590998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50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Social media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Social media to control MNC activity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Tools such as Twitter </a:t>
            </a:r>
            <a:r>
              <a:rPr lang="en-GB" dirty="0" smtClean="0"/>
              <a:t>can see </a:t>
            </a:r>
            <a:r>
              <a:rPr lang="en-GB" dirty="0"/>
              <a:t>the swift mobilisation of public opinion and hence </a:t>
            </a:r>
            <a:r>
              <a:rPr lang="en-GB" dirty="0" smtClean="0"/>
              <a:t>pressure on MNCs to change their behaviour</a:t>
            </a:r>
            <a:endParaRPr lang="en-GB" dirty="0"/>
          </a:p>
          <a:p>
            <a:r>
              <a:rPr lang="en-GB" dirty="0"/>
              <a:t>Social media can turn a product scare </a:t>
            </a:r>
            <a:r>
              <a:rPr lang="en-GB" dirty="0" smtClean="0"/>
              <a:t>into </a:t>
            </a:r>
            <a:r>
              <a:rPr lang="en-GB" dirty="0"/>
              <a:t>a national crisis within </a:t>
            </a:r>
            <a:r>
              <a:rPr lang="en-GB" dirty="0" smtClean="0"/>
              <a:t>hours</a:t>
            </a:r>
          </a:p>
          <a:p>
            <a:r>
              <a:rPr lang="en-GB" dirty="0" smtClean="0"/>
              <a:t>Social media networks can be used to orchestrate a boycott which will affect the sales and reputation of the MNC</a:t>
            </a:r>
            <a:endParaRPr lang="en-GB" dirty="0"/>
          </a:p>
          <a:p>
            <a:endParaRPr lang="en-GB" dirty="0"/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9269" y="1825625"/>
            <a:ext cx="4627462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72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Benefits of the use of social </a:t>
            </a:r>
            <a:r>
              <a:rPr lang="en-GB" dirty="0"/>
              <a:t>media </a:t>
            </a:r>
            <a:r>
              <a:rPr lang="en-GB" dirty="0" smtClean="0"/>
              <a:t>to control MNC activity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Social media can be a very powerful way to change the behaviour of MNCs</a:t>
            </a:r>
          </a:p>
          <a:p>
            <a:r>
              <a:rPr lang="en-GB" dirty="0" smtClean="0"/>
              <a:t>For example twitter can put pressure on large corporations</a:t>
            </a:r>
            <a:endParaRPr lang="en-GB" dirty="0"/>
          </a:p>
          <a:p>
            <a:r>
              <a:rPr lang="en-GB" dirty="0" smtClean="0"/>
              <a:t>Trip Advisor has become a very powerful way for customers to alter policy, activity and services of large hotel chains</a:t>
            </a:r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93928"/>
            <a:ext cx="5181600" cy="32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Drawbacks </a:t>
            </a:r>
            <a:r>
              <a:rPr lang="en-GB" dirty="0"/>
              <a:t>of the use of </a:t>
            </a:r>
            <a:r>
              <a:rPr lang="en-GB" dirty="0" smtClean="0"/>
              <a:t>social </a:t>
            </a:r>
            <a:r>
              <a:rPr lang="en-GB" dirty="0"/>
              <a:t>media </a:t>
            </a:r>
            <a:r>
              <a:rPr lang="en-GB" dirty="0" smtClean="0"/>
              <a:t>to </a:t>
            </a:r>
            <a:r>
              <a:rPr lang="en-GB" dirty="0"/>
              <a:t>control MNC 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Social media can only effect short-term change the Internet is a dynamic medium, fickle customers become bored easily and move on to the next scandal</a:t>
            </a:r>
          </a:p>
          <a:p>
            <a:r>
              <a:rPr lang="en-GB" dirty="0" smtClean="0"/>
              <a:t>A MNC can just dust itself down and carry on with very little impact on their activities</a:t>
            </a:r>
            <a:endParaRPr lang="en-GB" dirty="0"/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346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social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62" y="5056062"/>
            <a:ext cx="3603876" cy="1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11" y="1417638"/>
            <a:ext cx="8346178" cy="51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8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7" y="-97971"/>
            <a:ext cx="2569028" cy="6662057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Case study for question 1</a:t>
            </a:r>
            <a:endParaRPr lang="en-GB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917371" y="1257267"/>
            <a:ext cx="9046806" cy="3706619"/>
            <a:chOff x="-393" y="820"/>
            <a:chExt cx="6546" cy="2682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393" y="820"/>
              <a:ext cx="6546" cy="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3" y="820"/>
              <a:ext cx="6552" cy="26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28" y="108444"/>
            <a:ext cx="9067810" cy="512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3" y="2133973"/>
            <a:ext cx="11286175" cy="1414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6857" y="37338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[10]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a) Factors to consider: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4400" dirty="0"/>
              <a:t>political influence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4400" dirty="0"/>
              <a:t>legal control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4400" dirty="0"/>
              <a:t>pressure groups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4400" dirty="0"/>
              <a:t>social media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e.g. pressure groups, legislation 	</a:t>
            </a:r>
          </a:p>
          <a:p>
            <a:pPr marL="0" indent="0">
              <a:buNone/>
            </a:pPr>
            <a:r>
              <a:rPr lang="en-GB" dirty="0"/>
              <a:t>e.g. the work of ASH is referred to or any other specific example from the evidence or their own knowledge that is relevant. 	</a:t>
            </a:r>
          </a:p>
          <a:p>
            <a:pPr marL="0" indent="0">
              <a:buNone/>
            </a:pPr>
            <a:r>
              <a:rPr lang="en-GB" dirty="0"/>
              <a:t>e.g. government legislation, pressure group activity, public pressure, media influence could impact on sales and lead to multinationals changing their operations 	</a:t>
            </a:r>
          </a:p>
          <a:p>
            <a:pPr marL="0" indent="0">
              <a:buNone/>
            </a:pPr>
            <a:r>
              <a:rPr lang="en-GB" dirty="0"/>
              <a:t>e.g. Some countries may actually benefit so much from multinationals that little is actually done to attempt to control them</a:t>
            </a:r>
          </a:p>
        </p:txBody>
      </p:sp>
    </p:spTree>
    <p:extLst>
      <p:ext uri="{BB962C8B-B14F-4D97-AF65-F5344CB8AC3E}">
        <p14:creationId xmlns:p14="http://schemas.microsoft.com/office/powerpoint/2010/main" val="26109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326571"/>
            <a:ext cx="2285999" cy="598714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Case study for question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15219"/>
            <a:ext cx="9315495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2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774167" y="2119583"/>
            <a:ext cx="10550945" cy="1118303"/>
            <a:chOff x="927" y="1954"/>
            <a:chExt cx="3906" cy="414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927" y="1954"/>
              <a:ext cx="390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1954"/>
              <a:ext cx="3912" cy="4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442025" y="354874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[12]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25624"/>
            <a:ext cx="11898085" cy="4956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dirty="0"/>
              <a:t>e.g. a MNC is a business that operates in more than one </a:t>
            </a:r>
            <a:r>
              <a:rPr lang="en-GB" sz="3600" dirty="0" smtClean="0"/>
              <a:t>country. e.g</a:t>
            </a:r>
            <a:r>
              <a:rPr lang="en-GB" sz="3600" dirty="0"/>
              <a:t>. MNCs can be controlled by </a:t>
            </a:r>
            <a:r>
              <a:rPr lang="en-GB" sz="3600" dirty="0" smtClean="0"/>
              <a:t>laws e.g</a:t>
            </a:r>
            <a:r>
              <a:rPr lang="en-GB" sz="3600" dirty="0"/>
              <a:t>. that BP is being made to pay compensation by the US government.  Or uses another example from their own knowledge </a:t>
            </a:r>
            <a:r>
              <a:rPr lang="en-GB" sz="3600" dirty="0" smtClean="0"/>
              <a:t> e.g</a:t>
            </a:r>
            <a:r>
              <a:rPr lang="en-GB" sz="3600" dirty="0"/>
              <a:t>. Starbucks and paying tax after public pressure </a:t>
            </a:r>
          </a:p>
          <a:p>
            <a:pPr marL="0" indent="0">
              <a:buNone/>
            </a:pPr>
            <a:r>
              <a:rPr lang="en-GB" sz="3600" b="1" dirty="0"/>
              <a:t>The actions of MNCs can be controlled </a:t>
            </a:r>
            <a:r>
              <a:rPr lang="en-GB" sz="3600" b="1" dirty="0" smtClean="0"/>
              <a:t>by:</a:t>
            </a:r>
            <a:endParaRPr lang="en-GB" sz="3600" b="1" dirty="0"/>
          </a:p>
          <a:p>
            <a:pPr marL="0" indent="0">
              <a:buNone/>
            </a:pPr>
            <a:r>
              <a:rPr lang="en-GB" sz="3600" dirty="0"/>
              <a:t>e.g. legal challenges/rulings/court cases brought by governments to force MNCs to change behaviour. </a:t>
            </a:r>
            <a:r>
              <a:rPr lang="en-GB" sz="3600" dirty="0" smtClean="0"/>
              <a:t> e.g</a:t>
            </a:r>
            <a:r>
              <a:rPr lang="en-GB" sz="3600" dirty="0"/>
              <a:t>. campaigns by pressure groups forcing compliance. </a:t>
            </a:r>
            <a:r>
              <a:rPr lang="en-GB" sz="3600" dirty="0" smtClean="0"/>
              <a:t> e.g</a:t>
            </a:r>
            <a:r>
              <a:rPr lang="en-GB" sz="3600" dirty="0"/>
              <a:t>. public opinion and boycotts which impact on sales and bring pressure to bear. </a:t>
            </a:r>
            <a:r>
              <a:rPr lang="en-GB" sz="3600" dirty="0" smtClean="0"/>
              <a:t> e.g</a:t>
            </a:r>
            <a:r>
              <a:rPr lang="en-GB" sz="3600" dirty="0"/>
              <a:t>. pressure groups that launch a campaign against the actions of a MNC to change behaviour. </a:t>
            </a:r>
            <a:r>
              <a:rPr lang="en-GB" sz="3600" dirty="0" smtClean="0"/>
              <a:t> e.g</a:t>
            </a:r>
            <a:r>
              <a:rPr lang="en-GB" sz="3600" dirty="0"/>
              <a:t>. adverse media coverage that mobilises public opinion against the MNC. </a:t>
            </a:r>
            <a:r>
              <a:rPr lang="en-GB" sz="3600" dirty="0" smtClean="0"/>
              <a:t> e.g</a:t>
            </a:r>
            <a:r>
              <a:rPr lang="en-GB" sz="3600" dirty="0"/>
              <a:t>. use of social networks to orchestrate a boycott that could hit sales.	</a:t>
            </a:r>
          </a:p>
          <a:p>
            <a:pPr marL="0" indent="0">
              <a:buNone/>
            </a:pPr>
            <a:r>
              <a:rPr lang="en-GB" sz="3600" b="1" dirty="0"/>
              <a:t>Begins to discuss the other side of the arguments which look at the extent to which these tactics will actually be effective in controlling the actions of </a:t>
            </a:r>
            <a:r>
              <a:rPr lang="en-GB" sz="3600" b="1" dirty="0" smtClean="0"/>
              <a:t>MNCs</a:t>
            </a:r>
            <a:r>
              <a:rPr lang="en-GB" sz="3600" b="1" dirty="0"/>
              <a:t>:</a:t>
            </a:r>
          </a:p>
          <a:p>
            <a:pPr marL="0" indent="0">
              <a:buNone/>
            </a:pPr>
            <a:r>
              <a:rPr lang="en-GB" sz="3600" dirty="0"/>
              <a:t>e.g. MNCs can employ effective legal backing to overthrow legal challenges. </a:t>
            </a:r>
            <a:r>
              <a:rPr lang="en-GB" sz="3600" dirty="0" smtClean="0"/>
              <a:t> e.g</a:t>
            </a:r>
            <a:r>
              <a:rPr lang="en-GB" sz="3600" dirty="0"/>
              <a:t>. overriding economic considerations can persuade governments not to be too harsh on MNC behaviour. </a:t>
            </a:r>
            <a:r>
              <a:rPr lang="en-GB" sz="3600" dirty="0" smtClean="0"/>
              <a:t> e.g</a:t>
            </a:r>
            <a:r>
              <a:rPr lang="en-GB" sz="3600" dirty="0"/>
              <a:t>. an awareness that it depends on the strength of the government - the USA and China are likely to be more effective at controlling MNCs than Nigeria or Malawi. </a:t>
            </a:r>
            <a:r>
              <a:rPr lang="en-GB" sz="3600" dirty="0" smtClean="0"/>
              <a:t> e.g</a:t>
            </a:r>
            <a:r>
              <a:rPr lang="en-GB" sz="3600" dirty="0"/>
              <a:t>. the effectiveness of consumer pressure will depend on whether the MNC sells to the public and has a positive image to protect such as Disney, in which case it is more likely to change its behaviour, or whether it has little or no direct public involvement such as a mining company like Freeport </a:t>
            </a:r>
            <a:r>
              <a:rPr lang="en-GB" sz="3300" dirty="0"/>
              <a:t>	</a:t>
            </a:r>
          </a:p>
          <a:p>
            <a:pPr marL="0" indent="0">
              <a:buNone/>
            </a:pPr>
            <a:r>
              <a:rPr lang="en-GB" sz="3300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24" y="1403172"/>
            <a:ext cx="9315495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3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696143" y="2390161"/>
            <a:ext cx="10515027" cy="1093268"/>
            <a:chOff x="657" y="1858"/>
            <a:chExt cx="5136" cy="534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657" y="1858"/>
              <a:ext cx="513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858"/>
              <a:ext cx="5141" cy="5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0417629" y="379911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1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69028" y="1504724"/>
            <a:ext cx="7235825" cy="5089525"/>
            <a:chOff x="385" y="845"/>
            <a:chExt cx="4558" cy="3206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5" y="845"/>
              <a:ext cx="4558" cy="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845"/>
              <a:ext cx="4563" cy="32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92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MNC</a:t>
            </a:r>
            <a:r>
              <a:rPr lang="en-GB" dirty="0"/>
              <a:t>; multi national corporation, a large business that trades in more than one country for example </a:t>
            </a:r>
            <a:r>
              <a:rPr lang="en-GB" dirty="0" smtClean="0"/>
              <a:t>McDonald's</a:t>
            </a:r>
            <a:r>
              <a:rPr lang="en-GB" dirty="0"/>
              <a:t>, Nike and Coca-Cola</a:t>
            </a:r>
          </a:p>
          <a:p>
            <a:r>
              <a:rPr lang="en-GB" b="1" dirty="0"/>
              <a:t>Pressure group</a:t>
            </a:r>
            <a:r>
              <a:rPr lang="en-GB" dirty="0"/>
              <a:t>; A group that wants to influence government or organisations to make them change a policy or behaviour</a:t>
            </a:r>
          </a:p>
          <a:p>
            <a:r>
              <a:rPr lang="en-GB" b="1" dirty="0"/>
              <a:t>Social </a:t>
            </a:r>
            <a:r>
              <a:rPr lang="en-GB" b="1" dirty="0" smtClean="0"/>
              <a:t>media</a:t>
            </a:r>
            <a:r>
              <a:rPr lang="en-GB" dirty="0"/>
              <a:t>; are computer-mediated tools that allow people to create, share or exchange information, ideas, and pictures/videos in virtual communities and networks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 smtClean="0"/>
              <a:t>True or false?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Walmart </a:t>
            </a:r>
            <a:r>
              <a:rPr lang="en-GB" b="1" dirty="0"/>
              <a:t>is larger in terms of income than Austria, South Africa and Qatar</a:t>
            </a:r>
            <a:r>
              <a:rPr lang="en-GB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Six British multinationals 'did not pay any UK corporation tax in 2014'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Control of MNCs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The activities of MNCs can be controlled (to some extent). This depends on; the MNC in question, the activities of the MNC and the country where this is all taking place.</a:t>
            </a:r>
          </a:p>
          <a:p>
            <a:r>
              <a:rPr lang="en-GB" dirty="0" smtClean="0"/>
              <a:t>There are lots of </a:t>
            </a:r>
            <a:r>
              <a:rPr lang="en-GB" dirty="0" smtClean="0"/>
              <a:t>methods, </a:t>
            </a:r>
            <a:r>
              <a:rPr lang="en-GB" dirty="0" smtClean="0"/>
              <a:t>but the main four that your exam board would like you to know about 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000" dirty="0"/>
              <a:t>political influence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000" dirty="0"/>
              <a:t>legal control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000" dirty="0"/>
              <a:t>pressure groups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000" dirty="0"/>
              <a:t>social </a:t>
            </a:r>
            <a:r>
              <a:rPr lang="en-GB" sz="3000" dirty="0" smtClean="0"/>
              <a:t>media</a:t>
            </a:r>
            <a:endParaRPr lang="en-GB" sz="26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You need to know about these methods, some examples and benefits and drawbacks of each method. Some good sample questions at the end to help you practice this. </a:t>
            </a:r>
          </a:p>
        </p:txBody>
      </p:sp>
    </p:spTree>
    <p:extLst>
      <p:ext uri="{BB962C8B-B14F-4D97-AF65-F5344CB8AC3E}">
        <p14:creationId xmlns:p14="http://schemas.microsoft.com/office/powerpoint/2010/main" val="1186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Political influence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Political influence to control MNC activity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Governments can apply pressure to attempt to change the behaviour of MNCs </a:t>
            </a:r>
          </a:p>
          <a:p>
            <a:r>
              <a:rPr lang="en-GB" dirty="0" smtClean="0"/>
              <a:t>For example MNCs have been avoiding paying tax in the UK</a:t>
            </a:r>
          </a:p>
          <a:p>
            <a:pPr lvl="1"/>
            <a:r>
              <a:rPr lang="en-GB" dirty="0" smtClean="0"/>
              <a:t>Starbucks</a:t>
            </a:r>
          </a:p>
          <a:p>
            <a:pPr lvl="1"/>
            <a:r>
              <a:rPr lang="en-GB" dirty="0" smtClean="0"/>
              <a:t>Google</a:t>
            </a:r>
          </a:p>
          <a:p>
            <a:pPr lvl="1"/>
            <a:r>
              <a:rPr lang="en-GB" dirty="0" smtClean="0"/>
              <a:t>Amazon</a:t>
            </a:r>
          </a:p>
          <a:p>
            <a:r>
              <a:rPr lang="en-GB" dirty="0" smtClean="0"/>
              <a:t>Since </a:t>
            </a:r>
            <a:r>
              <a:rPr lang="en-GB" dirty="0"/>
              <a:t>2012, when the </a:t>
            </a:r>
            <a:r>
              <a:rPr lang="en-GB" dirty="0" smtClean="0"/>
              <a:t>UK Chancellor at the time, put </a:t>
            </a:r>
            <a:r>
              <a:rPr lang="en-GB" dirty="0"/>
              <a:t>tax avoidance on the G20 agenda, the UK has helped reform international tax rules and led the way with action to prevent corporations from paying little or no </a:t>
            </a:r>
            <a:r>
              <a:rPr lang="en-GB" dirty="0" smtClean="0"/>
              <a:t>taxes</a:t>
            </a:r>
            <a:endParaRPr lang="en-GB" dirty="0"/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44814"/>
            <a:ext cx="5181600" cy="3312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2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Benefits of the use of political influence to control MNC activity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MNCs may wish to get political approval from the governments of the host nations, this may help trade and setting up in a new country</a:t>
            </a:r>
          </a:p>
          <a:p>
            <a:r>
              <a:rPr lang="en-GB" dirty="0" smtClean="0"/>
              <a:t>If the MNC gains political approval they may find trading smoother and less troublesome</a:t>
            </a:r>
          </a:p>
          <a:p>
            <a:endParaRPr lang="en-GB" dirty="0"/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1674" y="1825625"/>
            <a:ext cx="43426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Drawbacks </a:t>
            </a:r>
            <a:r>
              <a:rPr lang="en-GB" dirty="0">
                <a:solidFill>
                  <a:schemeClr val="bg1"/>
                </a:solidFill>
              </a:rPr>
              <a:t>of the use of political influence to control MNC 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Politicians can be bribed, not such an issue in the UK but quite common in other countries</a:t>
            </a:r>
            <a:endParaRPr lang="en-GB" dirty="0"/>
          </a:p>
          <a:p>
            <a:r>
              <a:rPr lang="en-GB" dirty="0" smtClean="0"/>
              <a:t>Some MNCs bring so much wealth and employment to an economy that a weaker government might ignore unethical activities, for example:</a:t>
            </a:r>
          </a:p>
          <a:p>
            <a:pPr lvl="1"/>
            <a:r>
              <a:rPr lang="en-GB" dirty="0" smtClean="0"/>
              <a:t>Brazil</a:t>
            </a:r>
          </a:p>
          <a:p>
            <a:pPr lvl="1"/>
            <a:r>
              <a:rPr lang="en-GB" dirty="0" smtClean="0"/>
              <a:t>Nigeria</a:t>
            </a:r>
          </a:p>
          <a:p>
            <a:pPr lvl="1"/>
            <a:r>
              <a:rPr lang="en-GB" dirty="0" smtClean="0"/>
              <a:t>Mali</a:t>
            </a:r>
            <a:endParaRPr lang="en-GB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1992" y="1825625"/>
            <a:ext cx="436201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1233</Words>
  <Application>Microsoft Office PowerPoint</Application>
  <PresentationFormat>Widescreen</PresentationFormat>
  <Paragraphs>159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Wingdings</vt:lpstr>
      <vt:lpstr>Office Theme</vt:lpstr>
      <vt:lpstr>6_Office Theme</vt:lpstr>
      <vt:lpstr>1_Office Theme</vt:lpstr>
      <vt:lpstr>PowerPoint Presentation</vt:lpstr>
      <vt:lpstr>Worksheet</vt:lpstr>
      <vt:lpstr>From Edexcel</vt:lpstr>
      <vt:lpstr>Starter</vt:lpstr>
      <vt:lpstr>Control of MNCs</vt:lpstr>
      <vt:lpstr>PowerPoint Presentation</vt:lpstr>
      <vt:lpstr>Political influence to control MNC activity</vt:lpstr>
      <vt:lpstr>Benefits of the use of political influence to control MNC activity</vt:lpstr>
      <vt:lpstr>Drawbacks of the use of political influence to control MNC activity</vt:lpstr>
      <vt:lpstr>PowerPoint Presentation</vt:lpstr>
      <vt:lpstr>Legal controls to control MNC activity</vt:lpstr>
      <vt:lpstr>Benefits of the use of legal controls to control MNC activity</vt:lpstr>
      <vt:lpstr>McLibel</vt:lpstr>
      <vt:lpstr>Drawbacks of the use of legal controls to control MNC activity</vt:lpstr>
      <vt:lpstr>PowerPoint Presentation</vt:lpstr>
      <vt:lpstr>Research task – 1 lesson – fact sheet</vt:lpstr>
      <vt:lpstr>Pressure groups to control MNC activity</vt:lpstr>
      <vt:lpstr>Benefits of the use of pressure groups to control MNC activity</vt:lpstr>
      <vt:lpstr>Pressure groups examples</vt:lpstr>
      <vt:lpstr>Drawbacks of the use of pressure groups to control MNC activity</vt:lpstr>
      <vt:lpstr>PowerPoint Presentation</vt:lpstr>
      <vt:lpstr>Social media to control MNC activity</vt:lpstr>
      <vt:lpstr>Benefits of the use of social media to control MNC activity</vt:lpstr>
      <vt:lpstr>Drawbacks of the use of social media to control MNC activity</vt:lpstr>
      <vt:lpstr>Revision Video </vt:lpstr>
      <vt:lpstr>Sample Edexcel A2 questions</vt:lpstr>
      <vt:lpstr>Case study for question 1</vt:lpstr>
      <vt:lpstr>PowerPoint Presentation</vt:lpstr>
      <vt:lpstr>Sample question 1</vt:lpstr>
      <vt:lpstr>Answer sample question 1</vt:lpstr>
      <vt:lpstr>Case study for question 2</vt:lpstr>
      <vt:lpstr>Sample question 2</vt:lpstr>
      <vt:lpstr>Answer sample question 2</vt:lpstr>
      <vt:lpstr>Case study for question 3</vt:lpstr>
      <vt:lpstr>Sample question 3</vt:lpstr>
      <vt:lpstr>Answer sample question 1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 Hilton</cp:lastModifiedBy>
  <cp:revision>96</cp:revision>
  <dcterms:created xsi:type="dcterms:W3CDTF">2017-05-29T18:04:54Z</dcterms:created>
  <dcterms:modified xsi:type="dcterms:W3CDTF">2018-10-31T15:26:05Z</dcterms:modified>
</cp:coreProperties>
</file>