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58" r:id="rId4"/>
    <p:sldId id="259" r:id="rId5"/>
    <p:sldId id="260" r:id="rId6"/>
    <p:sldId id="265" r:id="rId7"/>
    <p:sldId id="271" r:id="rId8"/>
    <p:sldId id="272" r:id="rId9"/>
    <p:sldId id="273" r:id="rId10"/>
    <p:sldId id="276" r:id="rId11"/>
    <p:sldId id="280" r:id="rId12"/>
    <p:sldId id="275" r:id="rId13"/>
    <p:sldId id="277" r:id="rId14"/>
    <p:sldId id="278" r:id="rId15"/>
    <p:sldId id="281" r:id="rId16"/>
    <p:sldId id="282" r:id="rId17"/>
    <p:sldId id="284" r:id="rId18"/>
    <p:sldId id="285" r:id="rId19"/>
    <p:sldId id="286" r:id="rId20"/>
    <p:sldId id="287" r:id="rId21"/>
    <p:sldId id="263"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6</a:t>
            </a:fld>
            <a:endParaRPr lang="en-GB"/>
          </a:p>
        </p:txBody>
      </p:sp>
    </p:spTree>
    <p:extLst>
      <p:ext uri="{BB962C8B-B14F-4D97-AF65-F5344CB8AC3E}">
        <p14:creationId xmlns:p14="http://schemas.microsoft.com/office/powerpoint/2010/main" val="412964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ULA-UI8_UGc"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BrkYfgjfD6k"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J3oGW8lo6FM"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q_ScTqq50K8"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4JYUo9WKkao"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d3Dv55PGG0w" TargetMode="Externa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5sMXR7rK40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elegraph.co.uk/finance/newsbysector/retailandconsumer/10208880/ModelZone-collapse-leaves-debts-of-11m.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9CtM0vCOCDg" TargetMode="External"/><Relationship Id="rId2" Type="http://schemas.openxmlformats.org/officeDocument/2006/relationships/hyperlink" Target="https://www.youtube.com/watch?v=UlQd6mD7w8E"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325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9800" dirty="0" smtClean="0"/>
              <a:t>2.3.3 Business Failure</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#3 Failure to innovate</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GB" dirty="0"/>
              <a:t>Kodak the camera film producers knew that digital was coming, they even marketed that they were going digital </a:t>
            </a:r>
            <a:endParaRPr lang="en-GB" dirty="0" smtClean="0"/>
          </a:p>
          <a:p>
            <a:r>
              <a:rPr lang="en-GB" dirty="0" smtClean="0"/>
              <a:t>Kodak  </a:t>
            </a:r>
            <a:r>
              <a:rPr lang="en-GB" dirty="0"/>
              <a:t>failed to move fast enough into the digital world and didn’t recognise it as a disruptive technology</a:t>
            </a:r>
          </a:p>
          <a:p>
            <a:r>
              <a:rPr lang="en-GB" dirty="0"/>
              <a:t>Those who wanted to innovate were too low down the hierarchy and were not listened to</a:t>
            </a:r>
          </a:p>
          <a:p>
            <a:r>
              <a:rPr lang="en-GB" dirty="0"/>
              <a:t>With 90% of the roll film market </a:t>
            </a:r>
            <a:r>
              <a:rPr lang="en-GB" dirty="0" smtClean="0"/>
              <a:t>Kodak </a:t>
            </a:r>
            <a:r>
              <a:rPr lang="en-GB" dirty="0"/>
              <a:t>had become a complacent monopolist</a:t>
            </a:r>
          </a:p>
          <a:p>
            <a:endParaRPr lang="en-GB"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1825626"/>
            <a:ext cx="1700981" cy="153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35949" y="3435349"/>
            <a:ext cx="4127159" cy="274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65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#4 Poor management of working capital</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Management of working capital is critical if a business is to survive</a:t>
            </a:r>
          </a:p>
          <a:p>
            <a:r>
              <a:rPr lang="en-GB" dirty="0"/>
              <a:t>Working capital performance is a measure of efficiency that compares a businesses’ assets to its liabilities</a:t>
            </a:r>
          </a:p>
          <a:p>
            <a:r>
              <a:rPr lang="en-GB" dirty="0"/>
              <a:t>Inability to manage </a:t>
            </a:r>
            <a:r>
              <a:rPr lang="en-GB" dirty="0" err="1"/>
              <a:t>cashflow</a:t>
            </a:r>
            <a:r>
              <a:rPr lang="en-GB" dirty="0"/>
              <a:t> is the most common reason businesses fail. Many profitable and seemingly successful businesses have gone ‘belly-up’ because they haven’t had enough cash to pay their bills on demand.</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2579282"/>
            <a:ext cx="5165363" cy="2892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311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External causes of business failure</a:t>
            </a:r>
            <a:endParaRPr lang="en-GB" dirty="0"/>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Business failure can also be down to external factors beyond the control of the business, these are the two your exam board wish you to be able to discuss;</a:t>
            </a:r>
          </a:p>
          <a:p>
            <a:endParaRPr lang="en-GB" dirty="0" smtClean="0"/>
          </a:p>
          <a:p>
            <a:pPr marL="514350" indent="-514350">
              <a:buFont typeface="+mj-lt"/>
              <a:buAutoNum type="arabicPeriod"/>
            </a:pPr>
            <a:r>
              <a:rPr lang="en-GB" dirty="0" smtClean="0"/>
              <a:t>Economic recession</a:t>
            </a:r>
          </a:p>
          <a:p>
            <a:pPr marL="514350" indent="-514350">
              <a:buFont typeface="+mj-lt"/>
              <a:buAutoNum type="arabicPeriod"/>
            </a:pPr>
            <a:r>
              <a:rPr lang="en-GB" dirty="0" smtClean="0"/>
              <a:t>Strong pound – reduced export demand</a:t>
            </a:r>
          </a:p>
        </p:txBody>
      </p:sp>
    </p:spTree>
    <p:extLst>
      <p:ext uri="{BB962C8B-B14F-4D97-AF65-F5344CB8AC3E}">
        <p14:creationId xmlns:p14="http://schemas.microsoft.com/office/powerpoint/2010/main" val="160764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#1 Economic recession</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As a country enters economic recession, customers start to save rather than buy</a:t>
            </a:r>
          </a:p>
          <a:p>
            <a:r>
              <a:rPr lang="en-GB" dirty="0" smtClean="0"/>
              <a:t>They put off decisions to purchase large expensive items and they also switch to buying more inferior goods</a:t>
            </a:r>
          </a:p>
          <a:p>
            <a:r>
              <a:rPr lang="en-GB" dirty="0" smtClean="0"/>
              <a:t>These buying decisions means that some businesses fail in a recession – whereas others might prosper</a:t>
            </a:r>
            <a:endParaRPr lang="en-GB"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115564"/>
            <a:ext cx="5181600" cy="3771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461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#2 Strong pound</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a:t>Strong pound means that manufacturing businesses who heavily export will be affected</a:t>
            </a:r>
          </a:p>
          <a:p>
            <a:r>
              <a:rPr lang="en-GB" dirty="0"/>
              <a:t>It means their goods and products that they manufacture will cost their customers more</a:t>
            </a:r>
          </a:p>
          <a:p>
            <a:r>
              <a:rPr lang="en-GB" dirty="0"/>
              <a:t>Some businesses shift production overseas to counter this effect but not all can afford to do this</a:t>
            </a:r>
          </a:p>
          <a:p>
            <a:endParaRPr lang="en-GB" dirty="0"/>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170084"/>
            <a:ext cx="5181600" cy="3662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545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125"/>
            <a:ext cx="1051560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Sample questions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smtClean="0"/>
              <a:t>There are no specific sample questions for this topic</a:t>
            </a:r>
          </a:p>
          <a:p>
            <a:r>
              <a:rPr lang="en-GB" dirty="0" smtClean="0"/>
              <a:t>However it is one of those topics that you will need to know about for the exams, as it could be useful as part of a question on paper 2 or paper 3</a:t>
            </a:r>
          </a:p>
          <a:p>
            <a:r>
              <a:rPr lang="en-GB" dirty="0" smtClean="0"/>
              <a:t>Try the business failure challenges on the next few slides</a:t>
            </a:r>
            <a:endParaRPr lang="en-GB"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565090"/>
            <a:ext cx="5181600" cy="287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385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150240" cy="1325563"/>
          </a:xfrm>
          <a:solidFill>
            <a:srgbClr val="7030A0"/>
          </a:solidFill>
        </p:spPr>
        <p:txBody>
          <a:bodyPr/>
          <a:lstStyle/>
          <a:p>
            <a:r>
              <a:rPr lang="en-GB" dirty="0" smtClean="0">
                <a:solidFill>
                  <a:schemeClr val="bg1"/>
                </a:solidFill>
              </a:rPr>
              <a:t>#1 Challenge </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GB" dirty="0" smtClean="0">
                <a:solidFill>
                  <a:srgbClr val="FF0000"/>
                </a:solidFill>
              </a:rPr>
              <a:t>Carry out some research into Patisserie Valerie</a:t>
            </a:r>
            <a:endParaRPr lang="en-GB" dirty="0">
              <a:solidFill>
                <a:srgbClr val="FF0000"/>
              </a:solidFill>
            </a:endParaRPr>
          </a:p>
          <a:p>
            <a:r>
              <a:rPr lang="en-GB" dirty="0"/>
              <a:t>1) What kind of business was this?</a:t>
            </a:r>
          </a:p>
          <a:p>
            <a:r>
              <a:rPr lang="en-GB" dirty="0"/>
              <a:t>2) What was the business failure? What went wrong?</a:t>
            </a:r>
          </a:p>
          <a:p>
            <a:r>
              <a:rPr lang="en-GB" dirty="0"/>
              <a:t>3) Was anyone to blame?</a:t>
            </a:r>
          </a:p>
          <a:p>
            <a:r>
              <a:rPr lang="en-GB" dirty="0"/>
              <a:t>4) Does Patisserie Valerie still trade anywhere?</a:t>
            </a:r>
          </a:p>
          <a:p>
            <a:r>
              <a:rPr lang="en-GB" dirty="0"/>
              <a:t>5) What is the status of the company now</a:t>
            </a:r>
          </a:p>
          <a:p>
            <a:endParaRPr lang="en-GB" dirty="0"/>
          </a:p>
          <a:p>
            <a:r>
              <a:rPr lang="en-GB" dirty="0" smtClean="0"/>
              <a:t>Good place to start is this </a:t>
            </a:r>
            <a:r>
              <a:rPr lang="en-GB" dirty="0" smtClean="0">
                <a:hlinkClick r:id="rId2"/>
              </a:rPr>
              <a:t>clip</a:t>
            </a:r>
            <a:endParaRPr lang="en-GB" dirty="0"/>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518075"/>
            <a:ext cx="5181600" cy="2966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patisserie valeri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10022" y="180652"/>
            <a:ext cx="3774849" cy="169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57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150240" cy="1325563"/>
          </a:xfrm>
          <a:solidFill>
            <a:srgbClr val="7030A0"/>
          </a:solidFill>
        </p:spPr>
        <p:txBody>
          <a:bodyPr/>
          <a:lstStyle/>
          <a:p>
            <a:r>
              <a:rPr lang="en-GB" dirty="0" smtClean="0">
                <a:solidFill>
                  <a:schemeClr val="bg1"/>
                </a:solidFill>
              </a:rPr>
              <a:t>#2 Challenge </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GB" dirty="0" smtClean="0">
                <a:solidFill>
                  <a:srgbClr val="FF0000"/>
                </a:solidFill>
              </a:rPr>
              <a:t>Carry out some research into Jamie’s Italian restaurants </a:t>
            </a:r>
            <a:endParaRPr lang="en-GB" dirty="0">
              <a:solidFill>
                <a:srgbClr val="FF0000"/>
              </a:solidFill>
            </a:endParaRPr>
          </a:p>
          <a:p>
            <a:r>
              <a:rPr lang="en-GB" dirty="0" smtClean="0"/>
              <a:t>1) What kind of business was this?</a:t>
            </a:r>
          </a:p>
          <a:p>
            <a:r>
              <a:rPr lang="en-GB" dirty="0" smtClean="0"/>
              <a:t>2) What was the business failure? What went wrong?</a:t>
            </a:r>
          </a:p>
          <a:p>
            <a:r>
              <a:rPr lang="en-GB" dirty="0" smtClean="0"/>
              <a:t>3) Was anyone to blame?</a:t>
            </a:r>
          </a:p>
          <a:p>
            <a:r>
              <a:rPr lang="en-GB" dirty="0"/>
              <a:t>4</a:t>
            </a:r>
            <a:r>
              <a:rPr lang="en-GB" dirty="0" smtClean="0"/>
              <a:t>) Does Jamie Oliver still have restaurants anywhere?</a:t>
            </a:r>
          </a:p>
          <a:p>
            <a:r>
              <a:rPr lang="en-GB" dirty="0" smtClean="0"/>
              <a:t>5) What is the status of the company now?</a:t>
            </a:r>
          </a:p>
          <a:p>
            <a:endParaRPr lang="en-GB" dirty="0"/>
          </a:p>
          <a:p>
            <a:r>
              <a:rPr lang="en-GB" dirty="0" smtClean="0"/>
              <a:t>Good place to start is this </a:t>
            </a:r>
            <a:r>
              <a:rPr lang="en-GB" dirty="0" smtClean="0">
                <a:hlinkClick r:id="rId2"/>
              </a:rPr>
              <a:t>clip</a:t>
            </a: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5963" y="285174"/>
            <a:ext cx="3123585" cy="1485464"/>
          </a:xfrm>
          <a:prstGeom prst="rect">
            <a:avLst/>
          </a:prstGeom>
        </p:spPr>
      </p:pic>
      <p:pic>
        <p:nvPicPr>
          <p:cNvPr id="7" name="Content Placeholder 6"/>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502654"/>
            <a:ext cx="5181600" cy="299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1911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150240" cy="1325563"/>
          </a:xfrm>
          <a:solidFill>
            <a:srgbClr val="7030A0"/>
          </a:solidFill>
        </p:spPr>
        <p:txBody>
          <a:bodyPr/>
          <a:lstStyle/>
          <a:p>
            <a:r>
              <a:rPr lang="en-GB" dirty="0" smtClean="0">
                <a:solidFill>
                  <a:schemeClr val="bg1"/>
                </a:solidFill>
              </a:rPr>
              <a:t>#3 Challenge </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GB" dirty="0" smtClean="0">
                <a:solidFill>
                  <a:srgbClr val="FF0000"/>
                </a:solidFill>
              </a:rPr>
              <a:t>Carry out some research into BHS</a:t>
            </a:r>
            <a:endParaRPr lang="en-GB" dirty="0">
              <a:solidFill>
                <a:srgbClr val="FF0000"/>
              </a:solidFill>
            </a:endParaRPr>
          </a:p>
          <a:p>
            <a:r>
              <a:rPr lang="en-GB" dirty="0" smtClean="0"/>
              <a:t>1) What kind of business was this?</a:t>
            </a:r>
          </a:p>
          <a:p>
            <a:r>
              <a:rPr lang="en-GB" dirty="0" smtClean="0"/>
              <a:t>2) What was the business failure? What went wrong?</a:t>
            </a:r>
          </a:p>
          <a:p>
            <a:r>
              <a:rPr lang="en-GB" dirty="0" smtClean="0"/>
              <a:t>3) Was anyone to blame?</a:t>
            </a:r>
          </a:p>
          <a:p>
            <a:r>
              <a:rPr lang="en-GB" dirty="0"/>
              <a:t>4</a:t>
            </a:r>
            <a:r>
              <a:rPr lang="en-GB" dirty="0" smtClean="0"/>
              <a:t>) Does BHS still trade anywhere?</a:t>
            </a:r>
          </a:p>
          <a:p>
            <a:r>
              <a:rPr lang="en-GB" dirty="0" smtClean="0"/>
              <a:t>5) What is the status of the company now?</a:t>
            </a:r>
          </a:p>
          <a:p>
            <a:endParaRPr lang="en-GB" dirty="0"/>
          </a:p>
          <a:p>
            <a:r>
              <a:rPr lang="en-GB" dirty="0" smtClean="0"/>
              <a:t>Good place to start is this </a:t>
            </a:r>
            <a:r>
              <a:rPr lang="en-GB" dirty="0" smtClean="0">
                <a:hlinkClick r:id="rId2"/>
              </a:rPr>
              <a:t>clip</a:t>
            </a:r>
            <a:endParaRPr lang="en-GB" dirty="0"/>
          </a:p>
        </p:txBody>
      </p:sp>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89192"/>
            <a:ext cx="5181600" cy="3424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1717" y="241067"/>
            <a:ext cx="2772083" cy="1449621"/>
          </a:xfrm>
          <a:prstGeom prst="rect">
            <a:avLst/>
          </a:prstGeom>
        </p:spPr>
      </p:pic>
    </p:spTree>
    <p:extLst>
      <p:ext uri="{BB962C8B-B14F-4D97-AF65-F5344CB8AC3E}">
        <p14:creationId xmlns:p14="http://schemas.microsoft.com/office/powerpoint/2010/main" val="210176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150240" cy="1325563"/>
          </a:xfrm>
          <a:solidFill>
            <a:srgbClr val="7030A0"/>
          </a:solidFill>
        </p:spPr>
        <p:txBody>
          <a:bodyPr/>
          <a:lstStyle/>
          <a:p>
            <a:r>
              <a:rPr lang="en-GB" dirty="0" smtClean="0">
                <a:solidFill>
                  <a:schemeClr val="bg1"/>
                </a:solidFill>
              </a:rPr>
              <a:t>#4 Challenge </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GB" dirty="0" smtClean="0">
                <a:solidFill>
                  <a:srgbClr val="FF0000"/>
                </a:solidFill>
              </a:rPr>
              <a:t>Carry out some research into Toys R US</a:t>
            </a:r>
            <a:endParaRPr lang="en-GB" dirty="0">
              <a:solidFill>
                <a:srgbClr val="FF0000"/>
              </a:solidFill>
            </a:endParaRPr>
          </a:p>
          <a:p>
            <a:r>
              <a:rPr lang="en-GB" dirty="0" smtClean="0"/>
              <a:t>1) What kind of business was this?</a:t>
            </a:r>
          </a:p>
          <a:p>
            <a:r>
              <a:rPr lang="en-GB" dirty="0" smtClean="0"/>
              <a:t>2) What was the business failure? What went wrong?</a:t>
            </a:r>
          </a:p>
          <a:p>
            <a:r>
              <a:rPr lang="en-GB" dirty="0" smtClean="0"/>
              <a:t>3) Was anyone to blame?</a:t>
            </a:r>
          </a:p>
          <a:p>
            <a:r>
              <a:rPr lang="en-GB" dirty="0"/>
              <a:t>4</a:t>
            </a:r>
            <a:r>
              <a:rPr lang="en-GB" dirty="0" smtClean="0"/>
              <a:t>) Does Toys R US still trade anywhere?</a:t>
            </a:r>
          </a:p>
          <a:p>
            <a:r>
              <a:rPr lang="en-GB" dirty="0" smtClean="0"/>
              <a:t>5) What is the status of the company now?</a:t>
            </a:r>
          </a:p>
          <a:p>
            <a:endParaRPr lang="en-GB" dirty="0"/>
          </a:p>
          <a:p>
            <a:r>
              <a:rPr lang="en-GB" dirty="0" smtClean="0"/>
              <a:t>Good place to start is this </a:t>
            </a:r>
            <a:r>
              <a:rPr lang="en-GB" dirty="0" smtClean="0">
                <a:hlinkClick r:id="rId2"/>
              </a:rPr>
              <a:t>clip</a:t>
            </a:r>
            <a:endParaRPr lang="en-GB" dirty="0"/>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762868"/>
            <a:ext cx="5181600" cy="2476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88440" y="365125"/>
            <a:ext cx="3795658" cy="1205322"/>
          </a:xfrm>
          <a:prstGeom prst="rect">
            <a:avLst/>
          </a:prstGeom>
        </p:spPr>
      </p:pic>
    </p:spTree>
    <p:extLst>
      <p:ext uri="{BB962C8B-B14F-4D97-AF65-F5344CB8AC3E}">
        <p14:creationId xmlns:p14="http://schemas.microsoft.com/office/powerpoint/2010/main" val="289034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2863163"/>
            <a:ext cx="10515600" cy="2276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3377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150240" cy="1325563"/>
          </a:xfrm>
          <a:solidFill>
            <a:srgbClr val="7030A0"/>
          </a:solidFill>
        </p:spPr>
        <p:txBody>
          <a:bodyPr/>
          <a:lstStyle/>
          <a:p>
            <a:r>
              <a:rPr lang="en-GB" dirty="0" smtClean="0">
                <a:solidFill>
                  <a:schemeClr val="bg1"/>
                </a:solidFill>
              </a:rPr>
              <a:t>#5 Challenge </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GB" dirty="0" smtClean="0">
                <a:solidFill>
                  <a:srgbClr val="FF0000"/>
                </a:solidFill>
              </a:rPr>
              <a:t>Carry out some research into </a:t>
            </a:r>
            <a:r>
              <a:rPr lang="en-GB" dirty="0" err="1" smtClean="0">
                <a:solidFill>
                  <a:srgbClr val="FF0000"/>
                </a:solidFill>
              </a:rPr>
              <a:t>Poundworld</a:t>
            </a:r>
            <a:endParaRPr lang="en-GB" dirty="0">
              <a:solidFill>
                <a:srgbClr val="FF0000"/>
              </a:solidFill>
            </a:endParaRPr>
          </a:p>
          <a:p>
            <a:r>
              <a:rPr lang="en-GB" dirty="0" smtClean="0"/>
              <a:t>1) What kind of business was this?</a:t>
            </a:r>
          </a:p>
          <a:p>
            <a:r>
              <a:rPr lang="en-GB" dirty="0" smtClean="0"/>
              <a:t>2) What was the business failure? What went wrong?</a:t>
            </a:r>
          </a:p>
          <a:p>
            <a:r>
              <a:rPr lang="en-GB" dirty="0" smtClean="0"/>
              <a:t>3) Was anyone to blame?</a:t>
            </a:r>
          </a:p>
          <a:p>
            <a:r>
              <a:rPr lang="en-GB" dirty="0"/>
              <a:t>4</a:t>
            </a:r>
            <a:r>
              <a:rPr lang="en-GB" dirty="0" smtClean="0"/>
              <a:t>) Does </a:t>
            </a:r>
            <a:r>
              <a:rPr lang="en-GB" dirty="0" err="1" smtClean="0"/>
              <a:t>Poundworld</a:t>
            </a:r>
            <a:r>
              <a:rPr lang="en-GB" dirty="0" smtClean="0"/>
              <a:t> still trade anywhere?</a:t>
            </a:r>
          </a:p>
          <a:p>
            <a:r>
              <a:rPr lang="en-GB" dirty="0" smtClean="0"/>
              <a:t>5) What is the status of the company now?</a:t>
            </a:r>
          </a:p>
          <a:p>
            <a:endParaRPr lang="en-GB" dirty="0"/>
          </a:p>
          <a:p>
            <a:r>
              <a:rPr lang="en-GB" dirty="0" smtClean="0"/>
              <a:t>Good place to start is this </a:t>
            </a:r>
            <a:r>
              <a:rPr lang="en-GB" dirty="0" smtClean="0">
                <a:hlinkClick r:id="rId2"/>
              </a:rPr>
              <a:t>clip</a:t>
            </a:r>
            <a:endParaRPr lang="en-GB" dirty="0"/>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531953"/>
            <a:ext cx="5181600" cy="2938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6532" y="365124"/>
            <a:ext cx="4229177" cy="1325563"/>
          </a:xfrm>
          <a:prstGeom prst="rect">
            <a:avLst/>
          </a:prstGeom>
        </p:spPr>
      </p:pic>
    </p:spTree>
    <p:extLst>
      <p:ext uri="{BB962C8B-B14F-4D97-AF65-F5344CB8AC3E}">
        <p14:creationId xmlns:p14="http://schemas.microsoft.com/office/powerpoint/2010/main" val="382526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b="1" dirty="0"/>
              <a:t>Business failure; </a:t>
            </a:r>
            <a:r>
              <a:rPr lang="en-GB" dirty="0"/>
              <a:t>The end of trading for a business</a:t>
            </a:r>
          </a:p>
          <a:p>
            <a:r>
              <a:rPr lang="en-GB" b="1" dirty="0"/>
              <a:t>Financial failure; </a:t>
            </a:r>
            <a:r>
              <a:rPr lang="en-GB" dirty="0"/>
              <a:t>The end of trading due to mismanagement of the business finances</a:t>
            </a:r>
          </a:p>
          <a:p>
            <a:r>
              <a:rPr lang="en-GB" b="1" dirty="0"/>
              <a:t>Non-financial failure;  </a:t>
            </a:r>
            <a:r>
              <a:rPr lang="en-GB" dirty="0"/>
              <a:t>The end of trading due to a factor beyond the finances of the business</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spTree>
    <p:extLst>
      <p:ext uri="{BB962C8B-B14F-4D97-AF65-F5344CB8AC3E}">
        <p14:creationId xmlns:p14="http://schemas.microsoft.com/office/powerpoint/2010/main" val="398195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3600" dirty="0"/>
              <a:t>a) Internal and external causes of business failure:</a:t>
            </a:r>
          </a:p>
          <a:p>
            <a:pPr lvl="1"/>
            <a:r>
              <a:rPr lang="en-GB" sz="3200" dirty="0" smtClean="0"/>
              <a:t>financial </a:t>
            </a:r>
            <a:r>
              <a:rPr lang="en-GB" sz="3200" dirty="0"/>
              <a:t>factors</a:t>
            </a:r>
          </a:p>
          <a:p>
            <a:pPr lvl="1"/>
            <a:r>
              <a:rPr lang="en-GB" sz="3200" dirty="0" smtClean="0"/>
              <a:t>non-financial </a:t>
            </a:r>
            <a:r>
              <a:rPr lang="en-GB" sz="3200" dirty="0"/>
              <a:t>factors</a:t>
            </a:r>
          </a:p>
        </p:txBody>
      </p:sp>
    </p:spTree>
    <p:extLst>
      <p:ext uri="{BB962C8B-B14F-4D97-AF65-F5344CB8AC3E}">
        <p14:creationId xmlns:p14="http://schemas.microsoft.com/office/powerpoint/2010/main" val="189927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smtClean="0"/>
              <a:t>Question: Why do you think Blockbuster no longer trades?</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Watch the </a:t>
            </a:r>
            <a:r>
              <a:rPr lang="en-GB" dirty="0" smtClean="0">
                <a:hlinkClick r:id="rId2"/>
              </a:rPr>
              <a:t>clip</a:t>
            </a:r>
            <a:r>
              <a:rPr lang="en-GB" dirty="0" smtClean="0"/>
              <a:t> and then try and answer the question again.</a:t>
            </a:r>
            <a:endParaRPr lang="en-GB" dirty="0"/>
          </a:p>
        </p:txBody>
      </p:sp>
      <p:pic>
        <p:nvPicPr>
          <p:cNvPr id="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1770" y="2523468"/>
            <a:ext cx="5000010" cy="281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30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Business Failure</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Business failure is when a business ceases to trade or when a business does not trade in a profitable way or when a business makes a terrible decision</a:t>
            </a:r>
          </a:p>
        </p:txBody>
      </p:sp>
    </p:spTree>
    <p:extLst>
      <p:ext uri="{BB962C8B-B14F-4D97-AF65-F5344CB8AC3E}">
        <p14:creationId xmlns:p14="http://schemas.microsoft.com/office/powerpoint/2010/main" val="212933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Autofit/>
          </a:bodyPr>
          <a:lstStyle/>
          <a:p>
            <a:r>
              <a:rPr lang="en-GB" sz="5400" b="1" dirty="0">
                <a:solidFill>
                  <a:srgbClr val="0070C0"/>
                </a:solidFill>
              </a:rPr>
              <a:t>Internal and external causes of business failure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Internal causes of business failure</a:t>
            </a:r>
            <a:endParaRPr lang="en-GB" dirty="0"/>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Business failure can be down to factors inside the business, there are many of these such factors, but the ones your exam board would like you to be able to discuss are:</a:t>
            </a:r>
          </a:p>
          <a:p>
            <a:pPr marL="0" indent="0">
              <a:buNone/>
            </a:pPr>
            <a:endParaRPr lang="en-GB" dirty="0" smtClean="0"/>
          </a:p>
          <a:p>
            <a:pPr marL="514350" indent="-514350">
              <a:buFont typeface="+mj-lt"/>
              <a:buAutoNum type="arabicPeriod"/>
            </a:pPr>
            <a:r>
              <a:rPr lang="en-GB" dirty="0" smtClean="0"/>
              <a:t>Poor efficiency</a:t>
            </a:r>
          </a:p>
          <a:p>
            <a:pPr marL="514350" indent="-514350">
              <a:buFont typeface="+mj-lt"/>
              <a:buAutoNum type="arabicPeriod"/>
            </a:pPr>
            <a:r>
              <a:rPr lang="en-GB" dirty="0" smtClean="0"/>
              <a:t>Poor marketing</a:t>
            </a:r>
          </a:p>
          <a:p>
            <a:pPr marL="514350" indent="-514350">
              <a:buFont typeface="+mj-lt"/>
              <a:buAutoNum type="arabicPeriod"/>
            </a:pPr>
            <a:r>
              <a:rPr lang="en-GB" dirty="0" smtClean="0"/>
              <a:t>Failure to innovate</a:t>
            </a:r>
          </a:p>
          <a:p>
            <a:pPr marL="514350" indent="-514350">
              <a:buFont typeface="+mj-lt"/>
              <a:buAutoNum type="arabicPeriod"/>
            </a:pPr>
            <a:r>
              <a:rPr lang="en-GB" dirty="0" smtClean="0"/>
              <a:t>Bad management of working capital</a:t>
            </a:r>
            <a:endParaRPr lang="en-GB" dirty="0"/>
          </a:p>
        </p:txBody>
      </p:sp>
    </p:spTree>
    <p:extLst>
      <p:ext uri="{BB962C8B-B14F-4D97-AF65-F5344CB8AC3E}">
        <p14:creationId xmlns:p14="http://schemas.microsoft.com/office/powerpoint/2010/main" val="167128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#1 Poor efficiency</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err="1"/>
              <a:t>Modelzone</a:t>
            </a:r>
            <a:r>
              <a:rPr lang="en-GB" dirty="0"/>
              <a:t> was started by David Mordecai in 1987 in </a:t>
            </a:r>
            <a:r>
              <a:rPr lang="en-GB" dirty="0" smtClean="0"/>
              <a:t>Brighton</a:t>
            </a:r>
          </a:p>
          <a:p>
            <a:r>
              <a:rPr lang="en-GB" dirty="0" smtClean="0"/>
              <a:t>In </a:t>
            </a:r>
            <a:r>
              <a:rPr lang="en-GB" dirty="0"/>
              <a:t>2013 </a:t>
            </a:r>
            <a:r>
              <a:rPr lang="en-GB" dirty="0" err="1"/>
              <a:t>Modelzone</a:t>
            </a:r>
            <a:r>
              <a:rPr lang="en-GB" dirty="0"/>
              <a:t> closed leaving £9million of debt unpaid to Lloyds bank</a:t>
            </a:r>
          </a:p>
          <a:p>
            <a:r>
              <a:rPr lang="en-GB" dirty="0"/>
              <a:t>47 stores closed and 387 workers lost their jobs</a:t>
            </a:r>
          </a:p>
          <a:p>
            <a:r>
              <a:rPr lang="en-GB" dirty="0"/>
              <a:t>This was due to an aggressive and disastrous expansion plan </a:t>
            </a:r>
          </a:p>
          <a:p>
            <a:r>
              <a:rPr lang="en-GB" dirty="0"/>
              <a:t>The store opened 15 new shops between 2010 and 2012 but did not have the sales to sustain </a:t>
            </a:r>
            <a:r>
              <a:rPr lang="en-GB" dirty="0" smtClean="0"/>
              <a:t>it, </a:t>
            </a:r>
            <a:r>
              <a:rPr lang="en-GB" dirty="0"/>
              <a:t>as online trade was taking the business</a:t>
            </a:r>
          </a:p>
          <a:p>
            <a:r>
              <a:rPr lang="en-GB" dirty="0"/>
              <a:t>Reason for </a:t>
            </a:r>
            <a:r>
              <a:rPr lang="en-GB" dirty="0" smtClean="0"/>
              <a:t>failure: Unrealistic </a:t>
            </a:r>
            <a:r>
              <a:rPr lang="en-GB" dirty="0"/>
              <a:t>sales forecasts </a:t>
            </a:r>
            <a:r>
              <a:rPr lang="en-GB" dirty="0" smtClean="0"/>
              <a:t>which lead </a:t>
            </a:r>
            <a:r>
              <a:rPr lang="en-GB" dirty="0"/>
              <a:t>to over expansion</a:t>
            </a:r>
          </a:p>
          <a:p>
            <a:endParaRPr lang="en-GB" dirty="0"/>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70439" y="1825625"/>
            <a:ext cx="4385121"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564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#2 Poor marketing</a:t>
            </a:r>
            <a:endParaRPr lang="en-GB" dirty="0"/>
          </a:p>
        </p:txBody>
      </p:sp>
      <p:sp>
        <p:nvSpPr>
          <p:cNvPr id="4" name="Content Placeholder 3"/>
          <p:cNvSpPr>
            <a:spLocks noGrp="1"/>
          </p:cNvSpPr>
          <p:nvPr>
            <p:ph sz="half" idx="1"/>
          </p:nvPr>
        </p:nvSpPr>
        <p:spPr/>
        <p:txBody>
          <a:bodyPr/>
          <a:lstStyle/>
          <a:p>
            <a:r>
              <a:rPr lang="en-GB" dirty="0"/>
              <a:t>Sunny delight originally marketed as a heathy drink for kids, it was placed next to orange juice but was a totally artificial product</a:t>
            </a:r>
          </a:p>
          <a:p>
            <a:r>
              <a:rPr lang="en-GB" dirty="0"/>
              <a:t>The ad agency called it “an own goal</a:t>
            </a:r>
            <a:r>
              <a:rPr lang="en-GB" dirty="0" smtClean="0"/>
              <a:t>”, watch the advert </a:t>
            </a:r>
            <a:r>
              <a:rPr lang="en-GB" dirty="0" smtClean="0">
                <a:hlinkClick r:id="rId2"/>
              </a:rPr>
              <a:t>HERE</a:t>
            </a:r>
            <a:endParaRPr lang="en-GB" dirty="0"/>
          </a:p>
          <a:p>
            <a:endParaRPr lang="en-GB" dirty="0"/>
          </a:p>
        </p:txBody>
      </p:sp>
      <p:pic>
        <p:nvPicPr>
          <p:cNvPr id="6" name="Content Placeholder 5">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373424"/>
            <a:ext cx="5181600" cy="3197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5509" y="4818743"/>
            <a:ext cx="1475965" cy="1906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528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975</Words>
  <Application>Microsoft Office PowerPoint</Application>
  <PresentationFormat>Widescreen</PresentationFormat>
  <Paragraphs>117</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Worksheet</vt:lpstr>
      <vt:lpstr>From Edexcel</vt:lpstr>
      <vt:lpstr>Starter</vt:lpstr>
      <vt:lpstr>Definition: Business Failure</vt:lpstr>
      <vt:lpstr>PowerPoint Presentation</vt:lpstr>
      <vt:lpstr>Internal causes of business failure</vt:lpstr>
      <vt:lpstr>#1 Poor efficiency</vt:lpstr>
      <vt:lpstr>#2 Poor marketing</vt:lpstr>
      <vt:lpstr>#3 Failure to innovate</vt:lpstr>
      <vt:lpstr>#4 Poor management of working capital</vt:lpstr>
      <vt:lpstr>External causes of business failure</vt:lpstr>
      <vt:lpstr>#1 Economic recession</vt:lpstr>
      <vt:lpstr>#2 Strong pound</vt:lpstr>
      <vt:lpstr>Sample questions</vt:lpstr>
      <vt:lpstr>#1 Challenge </vt:lpstr>
      <vt:lpstr>#2 Challenge </vt:lpstr>
      <vt:lpstr>#3 Challenge </vt:lpstr>
      <vt:lpstr>#4 Challenge </vt:lpstr>
      <vt:lpstr>#5 Challenge </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cp:lastModifiedBy>
  <cp:revision>53</cp:revision>
  <dcterms:created xsi:type="dcterms:W3CDTF">2017-05-29T18:04:54Z</dcterms:created>
  <dcterms:modified xsi:type="dcterms:W3CDTF">2019-11-10T15:55:12Z</dcterms:modified>
</cp:coreProperties>
</file>