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75" r:id="rId2"/>
    <p:sldId id="282" r:id="rId3"/>
    <p:sldId id="269" r:id="rId4"/>
    <p:sldId id="272" r:id="rId5"/>
    <p:sldId id="273" r:id="rId6"/>
    <p:sldId id="271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86" r:id="rId17"/>
    <p:sldId id="274" r:id="rId18"/>
    <p:sldId id="285" r:id="rId19"/>
  </p:sldIdLst>
  <p:sldSz cx="9144000" cy="6858000" type="screen4x3"/>
  <p:notesSz cx="7099300" cy="102235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FF0000"/>
    <a:srgbClr val="FFCC99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87" d="100"/>
          <a:sy n="87" d="100"/>
        </p:scale>
        <p:origin x="-106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214" y="-114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2" tIns="47350" rIns="94702" bIns="4735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2" tIns="47350" rIns="94702" bIns="4735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2" tIns="47350" rIns="94702" bIns="4735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2" tIns="47350" rIns="94702" bIns="4735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B4A6EBA3-5193-4038-AA3B-2B630CC38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02" tIns="47350" rIns="94702" bIns="4735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02" tIns="47350" rIns="94702" bIns="47350" rtlCol="0"/>
          <a:lstStyle>
            <a:lvl1pPr algn="r">
              <a:defRPr sz="1200"/>
            </a:lvl1pPr>
          </a:lstStyle>
          <a:p>
            <a:pPr>
              <a:defRPr/>
            </a:pPr>
            <a:fld id="{F444CB97-4507-4376-B1E0-87CE3CA54C15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2" tIns="47350" rIns="94702" bIns="4735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4702" tIns="47350" rIns="94702" bIns="4735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702" tIns="47350" rIns="94702" bIns="4735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4702" tIns="47350" rIns="94702" bIns="47350" rtlCol="0" anchor="b"/>
          <a:lstStyle>
            <a:lvl1pPr algn="r">
              <a:defRPr sz="1200"/>
            </a:lvl1pPr>
          </a:lstStyle>
          <a:p>
            <a:pPr>
              <a:defRPr/>
            </a:pPr>
            <a:fld id="{45102CFB-A3DA-42BA-B88A-95D529F25D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6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811EE-E1D4-4F3E-B0AB-45C67D3E0C99}" type="slidenum">
              <a:rPr lang="en-GB" smtClean="0"/>
              <a:pPr eaLnBrk="1" hangingPunct="1"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D9380-0B84-4B28-8FA3-E3C926A4354B}" type="slidenum">
              <a:rPr lang="en-GB" smtClean="0"/>
              <a:pPr eaLnBrk="1" hangingPunct="1"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783A0F-5313-4B88-8519-57C62984252B}" type="slidenum">
              <a:rPr lang="en-GB" smtClean="0"/>
              <a:pPr eaLnBrk="1" hangingPunct="1"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6F7F1-7372-47B9-8CF7-F6474E45934D}" type="slidenum">
              <a:rPr lang="en-GB" smtClean="0"/>
              <a:pPr eaLnBrk="1" hangingPunct="1"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8DCBDB-0313-431E-98EC-E67108E10BA5}" type="slidenum">
              <a:rPr lang="en-GB" smtClean="0"/>
              <a:pPr eaLnBrk="1" hangingPunct="1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AE219A-435A-4387-AFD7-9E12B0DCA008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DAAC3D-01F0-420B-A387-6F49BF5025E8}" type="slidenum">
              <a:rPr lang="en-GB" smtClean="0"/>
              <a:pPr eaLnBrk="1" hangingPunct="1"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94BFEF-ED74-4951-A095-3B56673D5C05}" type="slidenum">
              <a:rPr lang="en-GB" smtClean="0"/>
              <a:pPr eaLnBrk="1" hangingPunct="1"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14085-88B4-457A-A081-5BEEBA0F2809}" type="slidenum">
              <a:rPr lang="en-GB" smtClean="0"/>
              <a:pPr eaLnBrk="1" hangingPunct="1"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52435-D213-4168-A662-D357BAFE99CF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CF321F-190E-4F4A-A2A1-DBA8BCCCFC27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47E314-55A0-42F0-9E84-35CC3320AEF8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5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1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279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68413"/>
            <a:ext cx="7696200" cy="4522787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100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7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88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5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1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13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292725" y="6608763"/>
            <a:ext cx="3851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u="none" dirty="0">
                <a:latin typeface="Times New Roman" pitchFamily="18" charset="0"/>
              </a:rPr>
              <a:t> © Business Studies Online: Slide </a:t>
            </a:r>
            <a:fld id="{92A3B0DF-262E-406F-A0AD-7534E4C7B81F}" type="slidenum">
              <a:rPr lang="en-US" sz="1200" u="none">
                <a:latin typeface="Times New Roman" pitchFamily="18" charset="0"/>
              </a:rPr>
              <a:pPr algn="r" eaLnBrk="0" hangingPunct="0">
                <a:defRPr/>
              </a:pPr>
              <a:t>‹#›</a:t>
            </a:fld>
            <a:endParaRPr lang="en-US" sz="1200" u="none" dirty="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4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2765" b="20398"/>
          <a:stretch>
            <a:fillRect/>
          </a:stretch>
        </p:blipFill>
        <p:spPr bwMode="auto">
          <a:xfrm>
            <a:off x="539750" y="1773238"/>
            <a:ext cx="80660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775" y="1195388"/>
            <a:ext cx="8461375" cy="865187"/>
          </a:xfrm>
          <a:noFill/>
        </p:spPr>
        <p:txBody>
          <a:bodyPr/>
          <a:lstStyle/>
          <a:p>
            <a:r>
              <a:rPr lang="en-GB" smtClean="0"/>
              <a:t>Traditionally the key single economies have been: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50825"/>
            <a:ext cx="83169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The Key Players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508625" y="6296025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u="none">
                <a:solidFill>
                  <a:schemeClr val="accent2"/>
                </a:solidFill>
              </a:rPr>
              <a:t>Data Source: The World Bank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763713" y="2519363"/>
            <a:ext cx="1924050" cy="1989137"/>
            <a:chOff x="-355" y="2747"/>
            <a:chExt cx="1573" cy="1573"/>
          </a:xfrm>
        </p:grpSpPr>
        <p:pic>
          <p:nvPicPr>
            <p:cNvPr id="2056" name="Picture 55" descr="thumbtack_white_sticky_not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5" y="2747"/>
              <a:ext cx="1573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7" name="Rectangle 57"/>
            <p:cNvSpPr>
              <a:spLocks noChangeArrowheads="1"/>
            </p:cNvSpPr>
            <p:nvPr/>
          </p:nvSpPr>
          <p:spPr bwMode="auto">
            <a:xfrm rot="-283325">
              <a:off x="-89" y="3058"/>
              <a:ext cx="1001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u="none">
                  <a:latin typeface="Comic Sans MS" pitchFamily="66" charset="0"/>
                </a:rPr>
                <a:t>But things are changing!</a:t>
              </a:r>
            </a:p>
          </p:txBody>
        </p:sp>
      </p:grp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468313" y="1773238"/>
            <a:ext cx="8280400" cy="45354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u="none"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  <p:bldP spid="36878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4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8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10255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Opportunities</a:t>
              </a:r>
            </a:p>
          </p:txBody>
        </p:sp>
      </p:grp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89646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Opportunities For UK Firms</a:t>
            </a:r>
          </a:p>
        </p:txBody>
      </p:sp>
      <p:pic>
        <p:nvPicPr>
          <p:cNvPr id="40027" name="Picture 91" descr="yellow_line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427">
            <a:off x="395288" y="1557338"/>
            <a:ext cx="43211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28" name="Picture 92" descr="yellow_line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210">
            <a:off x="4168775" y="1628775"/>
            <a:ext cx="43211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0" name="Text Box 94"/>
          <p:cNvSpPr txBox="1">
            <a:spLocks noChangeArrowheads="1"/>
          </p:cNvSpPr>
          <p:nvPr/>
        </p:nvSpPr>
        <p:spPr bwMode="auto">
          <a:xfrm rot="394151">
            <a:off x="1516063" y="16589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rot="415408">
            <a:off x="755650" y="1804988"/>
            <a:ext cx="33131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 u="none"/>
              <a:t>The emergence of China as an economic power has had positive impacts on the UK: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 rot="415408">
            <a:off x="904875" y="2960688"/>
            <a:ext cx="35544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China’s move towards a market economy has required a concerted effort to build relationships with other countries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This has brought new opportunities to UK businesses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China’s manufacturing base means that it is a cheap and reliable supplier of components to UK firms</a:t>
            </a:r>
          </a:p>
        </p:txBody>
      </p:sp>
      <p:sp>
        <p:nvSpPr>
          <p:cNvPr id="40036" name="Text Box 100"/>
          <p:cNvSpPr txBox="1">
            <a:spLocks noChangeArrowheads="1"/>
          </p:cNvSpPr>
          <p:nvPr/>
        </p:nvSpPr>
        <p:spPr bwMode="auto">
          <a:xfrm rot="-337032">
            <a:off x="4140200" y="1773238"/>
            <a:ext cx="4067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-273839">
            <a:off x="4457700" y="1995488"/>
            <a:ext cx="36750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 u="none"/>
              <a:t>The change in India’s economy has also presented a number of opportunities for UK firms: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-282462">
            <a:off x="4837113" y="3133725"/>
            <a:ext cx="35544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Indian based multinationals have increased their presence in the UK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Well known UK brands Jaguar, Land Rover and Tetley are all owned by the Indian company Tata</a:t>
            </a:r>
            <a:br>
              <a:rPr lang="en-GB" sz="1400" u="none"/>
            </a:br>
            <a:endParaRPr lang="en-GB" sz="1400" u="none"/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As with China, increased purchasing power means more opportunities for UK firms to sell in India</a:t>
            </a:r>
          </a:p>
        </p:txBody>
      </p:sp>
      <p:pic>
        <p:nvPicPr>
          <p:cNvPr id="40040" name="Picture 104" descr="File:Tata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259">
            <a:off x="5016500" y="4297363"/>
            <a:ext cx="10128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44" name="Picture 108" descr="c431360_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b="17334"/>
          <a:stretch>
            <a:fillRect/>
          </a:stretch>
        </p:blipFill>
        <p:spPr bwMode="auto">
          <a:xfrm rot="499539">
            <a:off x="1149350" y="4111625"/>
            <a:ext cx="6397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0" grpId="0"/>
      <p:bldP spid="5" grpId="0"/>
      <p:bldP spid="2" grpId="0"/>
      <p:bldP spid="4003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4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8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11280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Threats</a:t>
              </a:r>
            </a:p>
          </p:txBody>
        </p:sp>
      </p:grpSp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2413"/>
            <a:ext cx="89646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Threats For UK Firms</a:t>
            </a:r>
          </a:p>
        </p:txBody>
      </p:sp>
      <p:pic>
        <p:nvPicPr>
          <p:cNvPr id="41049" name="Picture 89" descr="yellow_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539750" y="1914525"/>
            <a:ext cx="43211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1" name="Picture 91" descr="yellow_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544">
            <a:off x="4500563" y="1557338"/>
            <a:ext cx="43211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-180000">
            <a:off x="598488" y="2149475"/>
            <a:ext cx="3910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 u="none"/>
              <a:t>China also presents a number of threats for UK firms:</a:t>
            </a:r>
          </a:p>
        </p:txBody>
      </p:sp>
      <p:sp>
        <p:nvSpPr>
          <p:cNvPr id="41055" name="Text Box 95"/>
          <p:cNvSpPr txBox="1">
            <a:spLocks noChangeArrowheads="1"/>
          </p:cNvSpPr>
          <p:nvPr/>
        </p:nvSpPr>
        <p:spPr bwMode="auto">
          <a:xfrm rot="21420000">
            <a:off x="471488" y="2024063"/>
            <a:ext cx="4076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 rot="-180000">
            <a:off x="993775" y="2822575"/>
            <a:ext cx="35544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Although the Chinese economy is moving towards being market-based many business remain state-owned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This means that it is difficult to penetrate the market – even for firms such as Tesco</a:t>
            </a:r>
            <a:br>
              <a:rPr lang="en-GB" sz="1400" u="none"/>
            </a:br>
            <a:endParaRPr lang="en-GB" sz="1400" u="none"/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Copyright laws are not properly enforced in China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Sir James Dyson openly criticised the Chinese government about this</a:t>
            </a:r>
            <a:br>
              <a:rPr lang="en-GB" sz="1400" u="none"/>
            </a:br>
            <a:r>
              <a:rPr lang="en-GB" sz="1400" u="none"/>
              <a:t>issue in December 2011</a:t>
            </a:r>
          </a:p>
        </p:txBody>
      </p:sp>
      <p:pic>
        <p:nvPicPr>
          <p:cNvPr id="41058" name="Picture 98" descr="File:James Dys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000">
            <a:off x="1514475" y="5768975"/>
            <a:ext cx="5683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0" name="Picture 100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91"/>
          <a:stretch>
            <a:fillRect/>
          </a:stretch>
        </p:blipFill>
        <p:spPr bwMode="auto">
          <a:xfrm rot="-252635">
            <a:off x="1155700" y="4302125"/>
            <a:ext cx="8588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1" name="Text Box 101"/>
          <p:cNvSpPr txBox="1">
            <a:spLocks noChangeArrowheads="1"/>
          </p:cNvSpPr>
          <p:nvPr/>
        </p:nvSpPr>
        <p:spPr bwMode="auto">
          <a:xfrm rot="341564">
            <a:off x="4778375" y="1730375"/>
            <a:ext cx="4067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324463">
            <a:off x="4792663" y="1879600"/>
            <a:ext cx="3910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sz="2000" u="none"/>
              <a:t>UK firms also face a number of threats from India: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323881">
            <a:off x="5033963" y="2509838"/>
            <a:ext cx="35544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</a:pPr>
            <a:endParaRPr lang="en-GB" sz="2000" b="1" u="none">
              <a:solidFill>
                <a:schemeClr val="accent2"/>
              </a:solidFill>
            </a:endParaRP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Cheaper salaries and property costs meant many UK firms relocated elements of their business to India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This trend has started to be reversed, as costs in India rise.  E.g Santander moved it’s call centres back to the UK in 2011</a:t>
            </a:r>
          </a:p>
          <a:p>
            <a:pPr marL="285750" lvl="1" indent="-28575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1600" u="none">
                <a:solidFill>
                  <a:schemeClr val="accent2"/>
                </a:solidFill>
              </a:rPr>
              <a:t>Laws, regulations and rules are often changed, and are tougher for foreign firms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</a:pPr>
            <a:r>
              <a:rPr lang="en-GB" sz="1400" u="none"/>
              <a:t>This can make it challenging to operate in India</a:t>
            </a:r>
          </a:p>
        </p:txBody>
      </p:sp>
      <p:pic>
        <p:nvPicPr>
          <p:cNvPr id="41067" name="Picture 107" descr="stick_figure_customer_service_400_cl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546">
            <a:off x="4916488" y="3692525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55" grpId="0"/>
      <p:bldP spid="2" grpId="0"/>
      <p:bldP spid="41061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395288" y="1989138"/>
            <a:ext cx="8280400" cy="45354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u="none">
              <a:latin typeface="Tempus Sans ITC" pitchFamily="82" charset="0"/>
            </a:endParaRPr>
          </a:p>
        </p:txBody>
      </p:sp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9677" r="2180" b="21001"/>
          <a:stretch>
            <a:fillRect/>
          </a:stretch>
        </p:blipFill>
        <p:spPr bwMode="auto">
          <a:xfrm>
            <a:off x="827088" y="2062163"/>
            <a:ext cx="74168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195388"/>
            <a:ext cx="8461375" cy="865187"/>
          </a:xfrm>
          <a:noFill/>
        </p:spPr>
        <p:txBody>
          <a:bodyPr/>
          <a:lstStyle/>
          <a:p>
            <a:r>
              <a:rPr lang="en-GB" smtClean="0"/>
              <a:t>The structure of these BRIC economies is very different to the structure of the UK: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52413"/>
            <a:ext cx="83169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The Structure of the BRIC Economies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435600" y="6308725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b="1" u="none">
                <a:solidFill>
                  <a:schemeClr val="accent2"/>
                </a:solidFill>
              </a:rPr>
              <a:t>Data Source: CIA World Factbook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1476375" y="5510213"/>
            <a:ext cx="93503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>
                <a:latin typeface="Trebuchet MS" pitchFamily="34" charset="0"/>
              </a:rPr>
              <a:t>UK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2843213" y="5510213"/>
            <a:ext cx="7921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>
                <a:latin typeface="Trebuchet MS" pitchFamily="34" charset="0"/>
              </a:rPr>
              <a:t>China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4067175" y="5510213"/>
            <a:ext cx="9366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>
                <a:latin typeface="Trebuchet MS" pitchFamily="34" charset="0"/>
              </a:rPr>
              <a:t>Brazil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5364163" y="5510213"/>
            <a:ext cx="9366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>
                <a:latin typeface="Trebuchet MS" pitchFamily="34" charset="0"/>
              </a:rPr>
              <a:t>India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6659563" y="5510213"/>
            <a:ext cx="9366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>
                <a:latin typeface="Trebuchet MS" pitchFamily="34" charset="0"/>
              </a:rPr>
              <a:t>Russia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1987" grpId="0" build="p"/>
      <p:bldP spid="41989" grpId="0"/>
      <p:bldP spid="42006" grpId="0" animBg="1"/>
      <p:bldP spid="42007" grpId="0" animBg="1"/>
      <p:bldP spid="42011" grpId="0" animBg="1"/>
      <p:bldP spid="42012" grpId="0" animBg="1"/>
      <p:bldP spid="420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comparison- China and India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1" y="1181098"/>
            <a:ext cx="7778628" cy="303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7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FDI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8" y="1297442"/>
            <a:ext cx="8352506" cy="488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Visible Exports - 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6" y="1209674"/>
            <a:ext cx="8073798" cy="485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why and a how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786"/>
            <a:ext cx="9144000" cy="37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The Future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3800"/>
            <a:ext cx="7696200" cy="1011238"/>
          </a:xfrm>
          <a:noFill/>
        </p:spPr>
        <p:txBody>
          <a:bodyPr/>
          <a:lstStyle/>
          <a:p>
            <a:r>
              <a:rPr lang="en-GB" smtClean="0"/>
              <a:t>The importance of the BRIC economies is expected to grow:</a:t>
            </a:r>
          </a:p>
        </p:txBody>
      </p:sp>
      <p:pic>
        <p:nvPicPr>
          <p:cNvPr id="35844" name="Picture 4" descr="Top_five_largest_economies_in_2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820896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00563" y="6308725"/>
            <a:ext cx="3600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u="none">
                <a:solidFill>
                  <a:schemeClr val="accent2"/>
                </a:solidFill>
              </a:rPr>
              <a:t>Source: http://en.wikipedia.org/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971550" y="2060575"/>
            <a:ext cx="7056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u="none"/>
              <a:t>Predicted Changes in the Size of </a:t>
            </a:r>
            <a:br>
              <a:rPr lang="en-GB" b="1" u="none"/>
            </a:br>
            <a:r>
              <a:rPr lang="en-GB" b="1" u="none"/>
              <a:t>Various Economies 2010-2050</a:t>
            </a: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395288" y="2062163"/>
            <a:ext cx="8280400" cy="44624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 u="none">
              <a:latin typeface="Tempus Sans ITC" pitchFamily="8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35845" grpId="0"/>
      <p:bldP spid="3584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Balance of payments deficit: </a:t>
            </a:r>
            <a:r>
              <a:rPr lang="en-GB" dirty="0"/>
              <a:t>imports outweigh exports; if </a:t>
            </a:r>
            <a:r>
              <a:rPr lang="en-GB" dirty="0" smtClean="0"/>
              <a:t>it continues </a:t>
            </a:r>
            <a:r>
              <a:rPr lang="en-GB" dirty="0"/>
              <a:t>indefinitely, it means ever greater build-up of </a:t>
            </a:r>
            <a:r>
              <a:rPr lang="en-GB" dirty="0" smtClean="0"/>
              <a:t>foreign currency </a:t>
            </a:r>
            <a:r>
              <a:rPr lang="en-GB" dirty="0"/>
              <a:t>debt.</a:t>
            </a:r>
          </a:p>
          <a:p>
            <a:r>
              <a:rPr lang="en-GB" dirty="0">
                <a:solidFill>
                  <a:srgbClr val="FF0000"/>
                </a:solidFill>
              </a:rPr>
              <a:t>Fixed capital formation</a:t>
            </a:r>
            <a:r>
              <a:rPr lang="en-GB" dirty="0"/>
              <a:t>: an economist's way of </a:t>
            </a:r>
            <a:r>
              <a:rPr lang="en-GB" dirty="0" smtClean="0"/>
              <a:t>saying investment </a:t>
            </a:r>
            <a:r>
              <a:rPr lang="en-GB" dirty="0"/>
              <a:t>in long-term assets, such as roads or buildings.</a:t>
            </a:r>
          </a:p>
          <a:p>
            <a:r>
              <a:rPr lang="en-GB" dirty="0">
                <a:solidFill>
                  <a:srgbClr val="FF0000"/>
                </a:solidFill>
              </a:rPr>
              <a:t>Invisible export</a:t>
            </a:r>
            <a:r>
              <a:rPr lang="en-GB" dirty="0"/>
              <a:t>: the sale of a service to an overseas customer,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" y="1184502"/>
            <a:ext cx="8406493" cy="521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3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268413"/>
            <a:ext cx="8461375" cy="5329237"/>
          </a:xfrm>
          <a:noFill/>
        </p:spPr>
        <p:txBody>
          <a:bodyPr/>
          <a:lstStyle/>
          <a:p>
            <a:r>
              <a:rPr lang="en-GB" smtClean="0"/>
              <a:t>There are 4 emerging economic powers…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That are deemed to be at a similar stage of advanced development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That are predicted to be wealthier that the current major economic powers by 2050</a:t>
            </a:r>
          </a:p>
          <a:p>
            <a:pPr lvl="1"/>
            <a:endParaRPr lang="en-GB" smtClean="0"/>
          </a:p>
          <a:p>
            <a:r>
              <a:rPr lang="en-GB" smtClean="0"/>
              <a:t>The economies in question are: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lvl="1"/>
            <a:r>
              <a:rPr lang="en-GB" smtClean="0"/>
              <a:t> </a:t>
            </a:r>
            <a:r>
              <a:rPr lang="en-GB" smtClean="0">
                <a:solidFill>
                  <a:schemeClr val="accent2"/>
                </a:solidFill>
              </a:rPr>
              <a:t>Commonly referred to as the BRIC economies</a:t>
            </a:r>
          </a:p>
        </p:txBody>
      </p:sp>
      <p:sp>
        <p:nvSpPr>
          <p:cNvPr id="18" name="AutoShape 36"/>
          <p:cNvSpPr>
            <a:spLocks noChangeArrowheads="1"/>
          </p:cNvSpPr>
          <p:nvPr/>
        </p:nvSpPr>
        <p:spPr bwMode="auto">
          <a:xfrm>
            <a:off x="250825" y="3573463"/>
            <a:ext cx="8785225" cy="25923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u="none">
              <a:latin typeface="Tempus Sans ITC" pitchFamily="82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2413"/>
            <a:ext cx="83169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The Emerging Economies</a:t>
            </a:r>
          </a:p>
        </p:txBody>
      </p:sp>
      <p:pic>
        <p:nvPicPr>
          <p:cNvPr id="12292" name="Picture 4" descr="brazil_flag_perspective_anim_300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23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russia_flag_perspective_anim_300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623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india_flag_perspective_anim_300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6623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hina_flag_perspective_anim_300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623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50825" y="5505450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Brazil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411413" y="5505450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Russia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0" y="5505450"/>
            <a:ext cx="2087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804025" y="5505450"/>
            <a:ext cx="208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8" grpId="0" animBg="1"/>
      <p:bldP spid="12301" grpId="0"/>
      <p:bldP spid="12302" grpId="0"/>
      <p:bldP spid="12303" grpId="0"/>
      <p:bldP spid="123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4184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Brazil</a:t>
              </a:r>
            </a:p>
          </p:txBody>
        </p:sp>
      </p:grpSp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Brazil’s Profile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71550" y="1628775"/>
            <a:ext cx="7440613" cy="4321175"/>
            <a:chOff x="612" y="1026"/>
            <a:chExt cx="4687" cy="2722"/>
          </a:xfrm>
        </p:grpSpPr>
        <p:pic>
          <p:nvPicPr>
            <p:cNvPr id="4181" name="Picture 7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148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82" name="Picture 8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39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508625" y="5372100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u="none">
                <a:solidFill>
                  <a:schemeClr val="accent2"/>
                </a:solidFill>
              </a:rPr>
              <a:t>Source: www.wto.org</a:t>
            </a:r>
          </a:p>
        </p:txBody>
      </p:sp>
      <p:pic>
        <p:nvPicPr>
          <p:cNvPr id="33880" name="Picture 88" descr="badge_button_brazil_flag_400_clr"/>
          <p:cNvPicPr>
            <a:picLocks noChangeAspect="1" noChangeArrowheads="1"/>
          </p:cNvPicPr>
          <p:nvPr/>
        </p:nvPicPr>
        <p:blipFill>
          <a:blip r:embed="rId6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060575"/>
            <a:ext cx="33829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893" name="Group 101"/>
          <p:cNvGraphicFramePr>
            <a:graphicFrameLocks noGrp="1"/>
          </p:cNvGraphicFramePr>
          <p:nvPr/>
        </p:nvGraphicFramePr>
        <p:xfrm>
          <a:off x="1258888" y="2038350"/>
          <a:ext cx="6840537" cy="3336926"/>
        </p:xfrm>
        <a:graphic>
          <a:graphicData uri="http://schemas.openxmlformats.org/drawingml/2006/table">
            <a:tbl>
              <a:tblPr/>
              <a:tblGrid>
                <a:gridCol w="2678112"/>
                <a:gridCol w="909638"/>
                <a:gridCol w="977900"/>
                <a:gridCol w="835025"/>
                <a:gridCol w="720725"/>
                <a:gridCol w="719137"/>
              </a:tblGrid>
              <a:tr h="243886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BRAZIL: BASIC INDICATORS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Population (thousands,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194 946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 in world trade (2010)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2 087 890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Merchandise 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PPP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2 169 180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account balance (million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- 47 365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Commercial services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per capita (US$, 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2 189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to GDP ratio (2008-2010)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23.8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1914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percentage change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42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2005-2010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GDP (2005=100)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9056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3894" name="Picture 102" descr="Brazil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197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5208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Russia</a:t>
              </a:r>
            </a:p>
          </p:txBody>
        </p:sp>
      </p:grp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Russia’s Profile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71550" y="1628775"/>
            <a:ext cx="7440613" cy="4321175"/>
            <a:chOff x="612" y="1026"/>
            <a:chExt cx="4687" cy="2722"/>
          </a:xfrm>
        </p:grpSpPr>
        <p:pic>
          <p:nvPicPr>
            <p:cNvPr id="5205" name="Picture 7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148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06" name="Picture 8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39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508625" y="5372100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u="none">
                <a:solidFill>
                  <a:schemeClr val="accent2"/>
                </a:solidFill>
              </a:rPr>
              <a:t>Source: www.wto.org</a:t>
            </a:r>
          </a:p>
        </p:txBody>
      </p:sp>
      <p:pic>
        <p:nvPicPr>
          <p:cNvPr id="34905" name="Picture 89" descr="badge_button_russia_flag_400_clr"/>
          <p:cNvPicPr>
            <a:picLocks noChangeAspect="1" noChangeArrowheads="1"/>
          </p:cNvPicPr>
          <p:nvPr/>
        </p:nvPicPr>
        <p:blipFill>
          <a:blip r:embed="rId6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060575"/>
            <a:ext cx="33829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916" name="Group 100"/>
          <p:cNvGraphicFramePr>
            <a:graphicFrameLocks noGrp="1"/>
          </p:cNvGraphicFramePr>
          <p:nvPr/>
        </p:nvGraphicFramePr>
        <p:xfrm>
          <a:off x="1258888" y="2038350"/>
          <a:ext cx="6840537" cy="3336926"/>
        </p:xfrm>
        <a:graphic>
          <a:graphicData uri="http://schemas.openxmlformats.org/drawingml/2006/table">
            <a:tbl>
              <a:tblPr/>
              <a:tblGrid>
                <a:gridCol w="2678112"/>
                <a:gridCol w="909638"/>
                <a:gridCol w="977900"/>
                <a:gridCol w="835025"/>
                <a:gridCol w="720725"/>
                <a:gridCol w="719137"/>
              </a:tblGrid>
              <a:tr h="243886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BRAZIL: BASIC INDICATORS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Population (thousands,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141 750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 in world trade (2010)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1 479 819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Merchandise 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PPP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2 812 383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account balance (million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71 129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Commercial services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per capita (US$, 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5 279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to GDP ratio (2008-2010)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51.5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1914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percentage change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42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2005-2010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GDP (2005=100)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9056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4906" name="Picture 90" descr="Russia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197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6232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India</a:t>
              </a:r>
            </a:p>
          </p:txBody>
        </p:sp>
      </p:grp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India’s Profile</a:t>
            </a:r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971550" y="1628775"/>
            <a:ext cx="7440613" cy="4321175"/>
            <a:chOff x="612" y="1026"/>
            <a:chExt cx="4687" cy="2722"/>
          </a:xfrm>
        </p:grpSpPr>
        <p:pic>
          <p:nvPicPr>
            <p:cNvPr id="6229" name="Picture 6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30" name="Picture 7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84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88" name="Picture 88" descr="badge_button_india_flag_400_clr"/>
          <p:cNvPicPr>
            <a:picLocks noChangeAspect="1" noChangeArrowheads="1"/>
          </p:cNvPicPr>
          <p:nvPr/>
        </p:nvPicPr>
        <p:blipFill>
          <a:blip r:embed="rId6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2013"/>
            <a:ext cx="33131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94" name="Text Box 194"/>
          <p:cNvSpPr txBox="1">
            <a:spLocks noChangeArrowheads="1"/>
          </p:cNvSpPr>
          <p:nvPr/>
        </p:nvSpPr>
        <p:spPr bwMode="auto">
          <a:xfrm>
            <a:off x="5508625" y="5373688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u="none">
                <a:solidFill>
                  <a:schemeClr val="accent2"/>
                </a:solidFill>
              </a:rPr>
              <a:t>Source: www.wto.org</a:t>
            </a:r>
          </a:p>
        </p:txBody>
      </p:sp>
      <p:graphicFrame>
        <p:nvGraphicFramePr>
          <p:cNvPr id="26346" name="Group 746"/>
          <p:cNvGraphicFramePr>
            <a:graphicFrameLocks noGrp="1"/>
          </p:cNvGraphicFramePr>
          <p:nvPr/>
        </p:nvGraphicFramePr>
        <p:xfrm>
          <a:off x="1258888" y="2060575"/>
          <a:ext cx="6840537" cy="3336926"/>
        </p:xfrm>
        <a:graphic>
          <a:graphicData uri="http://schemas.openxmlformats.org/drawingml/2006/table">
            <a:tbl>
              <a:tblPr/>
              <a:tblGrid>
                <a:gridCol w="2678112"/>
                <a:gridCol w="909638"/>
                <a:gridCol w="977900"/>
                <a:gridCol w="835025"/>
                <a:gridCol w="720725"/>
                <a:gridCol w="719137"/>
              </a:tblGrid>
              <a:tr h="243886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INDIA: BASIC INDICATORS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Population (thousands,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1 170 938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 in world trade (2010)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1 729 010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Merchandise 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PPP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4 198 609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account balance (million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- 51 781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Commercial services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per capita (US$, 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595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to GDP ratio (2008-2010)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47.7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1914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percentage change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42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2005-2010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GDP (2005=100)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-7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9056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174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6347" name="Picture 747" descr="India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21375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7256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China</a:t>
              </a:r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588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China’s Profile</a:t>
            </a:r>
          </a:p>
        </p:txBody>
      </p:sp>
      <p:grpSp>
        <p:nvGrpSpPr>
          <p:cNvPr id="5" name="Group 3387"/>
          <p:cNvGrpSpPr>
            <a:grpSpLocks/>
          </p:cNvGrpSpPr>
          <p:nvPr/>
        </p:nvGrpSpPr>
        <p:grpSpPr bwMode="auto">
          <a:xfrm>
            <a:off x="971550" y="1628775"/>
            <a:ext cx="7440613" cy="4321175"/>
            <a:chOff x="612" y="1026"/>
            <a:chExt cx="4687" cy="2722"/>
          </a:xfrm>
        </p:grpSpPr>
        <p:pic>
          <p:nvPicPr>
            <p:cNvPr id="7253" name="Picture 9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148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54" name="Picture 10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39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769" name="Picture 3265" descr="badge_button_china_flag_400_clr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62163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79" name="Text Box 3275"/>
          <p:cNvSpPr txBox="1">
            <a:spLocks noChangeArrowheads="1"/>
          </p:cNvSpPr>
          <p:nvPr/>
        </p:nvSpPr>
        <p:spPr bwMode="auto">
          <a:xfrm>
            <a:off x="5508625" y="5372100"/>
            <a:ext cx="2663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GB" sz="900" u="none">
                <a:solidFill>
                  <a:schemeClr val="accent2"/>
                </a:solidFill>
              </a:rPr>
              <a:t>Source: www.wto.org</a:t>
            </a:r>
          </a:p>
        </p:txBody>
      </p:sp>
      <p:graphicFrame>
        <p:nvGraphicFramePr>
          <p:cNvPr id="25191" name="Group 3687"/>
          <p:cNvGraphicFramePr>
            <a:graphicFrameLocks noGrp="1"/>
          </p:cNvGraphicFramePr>
          <p:nvPr/>
        </p:nvGraphicFramePr>
        <p:xfrm>
          <a:off x="1258888" y="2060575"/>
          <a:ext cx="6840537" cy="3336926"/>
        </p:xfrm>
        <a:graphic>
          <a:graphicData uri="http://schemas.openxmlformats.org/drawingml/2006/table">
            <a:tbl>
              <a:tblPr/>
              <a:tblGrid>
                <a:gridCol w="2678112"/>
                <a:gridCol w="909638"/>
                <a:gridCol w="977900"/>
                <a:gridCol w="835025"/>
                <a:gridCol w="720725"/>
                <a:gridCol w="719137"/>
              </a:tblGrid>
              <a:tr h="243886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CHINA: BASIC INDICATORS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27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Population (thousands,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1 338 300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 in world trade (2010)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5 878 629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Merchandise 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GDP (million current PPP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10 084 764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account balance (million US$, 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305 370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Commercial services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per capita (US$, 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2 135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excluding intra-EU trade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Trade to GDP ratio (2008-2010)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55.4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319148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percentage change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42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2005-2010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GB" sz="10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Real GDP (2005=100)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469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9056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Imports of goods and services (volume, 2005=100)</a:t>
                      </a:r>
                      <a:endParaRPr kumimoji="0" lang="en-GB" sz="10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168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5192" name="Picture 3688" descr="China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197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33151">
            <a:off x="-6350" y="1193800"/>
            <a:ext cx="9150350" cy="5834063"/>
            <a:chOff x="-4" y="677"/>
            <a:chExt cx="5768" cy="3720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8209" name="TextBox 16"/>
            <p:cNvSpPr txBox="1">
              <a:spLocks noChangeArrowheads="1"/>
            </p:cNvSpPr>
            <p:nvPr/>
          </p:nvSpPr>
          <p:spPr bwMode="auto">
            <a:xfrm>
              <a:off x="3739" y="677"/>
              <a:ext cx="114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1400" u="none">
                  <a:solidFill>
                    <a:schemeClr val="accent2"/>
                  </a:solidFill>
                  <a:latin typeface="Tekton Pro Cond" pitchFamily="34" charset="0"/>
                </a:rPr>
                <a:t>Purchasing Power</a:t>
              </a:r>
            </a:p>
          </p:txBody>
        </p:sp>
      </p:grp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8125"/>
            <a:ext cx="89646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Emerging Economies &amp; Purchasing Power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71550" y="1628775"/>
            <a:ext cx="7440613" cy="4321175"/>
            <a:chOff x="612" y="1026"/>
            <a:chExt cx="4687" cy="2722"/>
          </a:xfrm>
        </p:grpSpPr>
        <p:pic>
          <p:nvPicPr>
            <p:cNvPr id="8206" name="Picture 7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148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8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39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79" name="Rectangle 57"/>
          <p:cNvSpPr>
            <a:spLocks noChangeArrowheads="1"/>
          </p:cNvSpPr>
          <p:nvPr/>
        </p:nvSpPr>
        <p:spPr bwMode="auto">
          <a:xfrm>
            <a:off x="1166813" y="2747963"/>
            <a:ext cx="36639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u="none">
                <a:solidFill>
                  <a:srgbClr val="000000"/>
                </a:solidFill>
              </a:rPr>
              <a:t>China’s rapid economic growth over the last 30 years has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meant that those living in the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main cities have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experienced increased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purchasing power,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creating demand for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more luxury goods.</a:t>
            </a:r>
          </a:p>
          <a:p>
            <a:endParaRPr lang="en-GB" u="none">
              <a:solidFill>
                <a:srgbClr val="000000"/>
              </a:solidFill>
            </a:endParaRPr>
          </a:p>
          <a:p>
            <a:r>
              <a:rPr lang="en-GB" u="none">
                <a:solidFill>
                  <a:srgbClr val="000000"/>
                </a:solidFill>
              </a:rPr>
              <a:t>However much</a:t>
            </a:r>
            <a:br>
              <a:rPr lang="en-GB" u="none">
                <a:solidFill>
                  <a:srgbClr val="000000"/>
                </a:solidFill>
              </a:rPr>
            </a:br>
            <a:r>
              <a:rPr lang="en-GB" u="none">
                <a:solidFill>
                  <a:srgbClr val="000000"/>
                </a:solidFill>
              </a:rPr>
              <a:t>of the rural areas remain poor.</a:t>
            </a:r>
            <a:endParaRPr lang="en-GB" u="none">
              <a:latin typeface="Comic Sans MS" pitchFamily="66" charset="0"/>
            </a:endParaRPr>
          </a:p>
        </p:txBody>
      </p:sp>
      <p:sp>
        <p:nvSpPr>
          <p:cNvPr id="37981" name="Rectangle 57"/>
          <p:cNvSpPr>
            <a:spLocks noChangeArrowheads="1"/>
          </p:cNvSpPr>
          <p:nvPr/>
        </p:nvSpPr>
        <p:spPr bwMode="auto">
          <a:xfrm>
            <a:off x="5724525" y="2852738"/>
            <a:ext cx="2447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u="none">
                <a:solidFill>
                  <a:srgbClr val="000000"/>
                </a:solidFill>
              </a:rPr>
              <a:t>India is the 4</a:t>
            </a:r>
            <a:r>
              <a:rPr lang="en-GB" u="none" baseline="30000">
                <a:solidFill>
                  <a:srgbClr val="000000"/>
                </a:solidFill>
              </a:rPr>
              <a:t>th</a:t>
            </a:r>
            <a:r>
              <a:rPr lang="en-GB" u="none">
                <a:solidFill>
                  <a:srgbClr val="000000"/>
                </a:solidFill>
              </a:rPr>
              <a:t> largest global economy in terms of purchasing power parity.  As such there is a strong and growing middle class.</a:t>
            </a:r>
          </a:p>
        </p:txBody>
      </p:sp>
      <p:pic>
        <p:nvPicPr>
          <p:cNvPr id="37982" name="Picture 94" descr="china_flag_perspective_anim_300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83" name="Text Box 95"/>
          <p:cNvSpPr txBox="1">
            <a:spLocks noChangeArrowheads="1"/>
          </p:cNvSpPr>
          <p:nvPr/>
        </p:nvSpPr>
        <p:spPr bwMode="auto">
          <a:xfrm>
            <a:off x="1403350" y="1989138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China</a:t>
            </a:r>
          </a:p>
        </p:txBody>
      </p:sp>
      <p:pic>
        <p:nvPicPr>
          <p:cNvPr id="37984" name="Picture 96" descr="chinese_yuan_falling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930525"/>
            <a:ext cx="29765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85" name="Picture 97" descr="india_flag_perspective_anim_300_cl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511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86" name="Text Box 98"/>
          <p:cNvSpPr txBox="1">
            <a:spLocks noChangeArrowheads="1"/>
          </p:cNvSpPr>
          <p:nvPr/>
        </p:nvSpPr>
        <p:spPr bwMode="auto">
          <a:xfrm>
            <a:off x="4787900" y="1989138"/>
            <a:ext cx="2087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u="non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</a:t>
            </a:r>
          </a:p>
        </p:txBody>
      </p:sp>
      <p:sp>
        <p:nvSpPr>
          <p:cNvPr id="37987" name="Rectangle 57"/>
          <p:cNvSpPr>
            <a:spLocks noChangeArrowheads="1"/>
          </p:cNvSpPr>
          <p:nvPr/>
        </p:nvSpPr>
        <p:spPr bwMode="auto">
          <a:xfrm>
            <a:off x="4716463" y="4652963"/>
            <a:ext cx="345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u="none">
                <a:solidFill>
                  <a:srgbClr val="000000"/>
                </a:solidFill>
              </a:rPr>
              <a:t>This has led to a growing market for luxury items in urban areas, though poverty is a major</a:t>
            </a:r>
          </a:p>
        </p:txBody>
      </p:sp>
      <p:sp>
        <p:nvSpPr>
          <p:cNvPr id="37988" name="Rectangle 57"/>
          <p:cNvSpPr>
            <a:spLocks noChangeArrowheads="1"/>
          </p:cNvSpPr>
          <p:nvPr/>
        </p:nvSpPr>
        <p:spPr bwMode="auto">
          <a:xfrm>
            <a:off x="4738688" y="5478463"/>
            <a:ext cx="3455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u="none">
                <a:solidFill>
                  <a:srgbClr val="000000"/>
                </a:solidFill>
              </a:rPr>
              <a:t>issue in  rural areas.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9" grpId="0"/>
      <p:bldP spid="37981" grpId="0"/>
      <p:bldP spid="37983" grpId="0"/>
      <p:bldP spid="37986" grpId="0"/>
      <p:bldP spid="37987" grpId="0"/>
      <p:bldP spid="379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33151">
            <a:off x="-6350" y="1195388"/>
            <a:ext cx="9150350" cy="5832475"/>
            <a:chOff x="-4" y="678"/>
            <a:chExt cx="5768" cy="3719"/>
          </a:xfrm>
        </p:grpSpPr>
        <p:grpSp>
          <p:nvGrpSpPr>
            <p:cNvPr id="3" name="Group 13"/>
            <p:cNvGrpSpPr/>
            <p:nvPr/>
          </p:nvGrpSpPr>
          <p:grpSpPr>
            <a:xfrm>
              <a:off x="0" y="641"/>
              <a:ext cx="5760" cy="3751"/>
              <a:chOff x="0" y="-108826"/>
              <a:chExt cx="9143999" cy="6966827"/>
            </a:xfr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6000000" scaled="0"/>
            </a:gradFill>
          </p:grpSpPr>
          <p:sp>
            <p:nvSpPr>
              <p:cNvPr id="15" name="Freeform 14"/>
              <p:cNvSpPr/>
              <p:nvPr/>
            </p:nvSpPr>
            <p:spPr>
              <a:xfrm>
                <a:off x="0" y="1"/>
                <a:ext cx="9143999" cy="6858000"/>
              </a:xfrm>
              <a:custGeom>
                <a:avLst/>
                <a:gdLst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562975"/>
                  <a:gd name="connsiteY0" fmla="*/ 0 h 6858000"/>
                  <a:gd name="connsiteX1" fmla="*/ 8562975 w 8562975"/>
                  <a:gd name="connsiteY1" fmla="*/ 0 h 6858000"/>
                  <a:gd name="connsiteX2" fmla="*/ 8562975 w 8562975"/>
                  <a:gd name="connsiteY2" fmla="*/ 6858000 h 6858000"/>
                  <a:gd name="connsiteX3" fmla="*/ 0 w 8562975"/>
                  <a:gd name="connsiteY3" fmla="*/ 6858000 h 6858000"/>
                  <a:gd name="connsiteX4" fmla="*/ 0 w 8562975"/>
                  <a:gd name="connsiteY4" fmla="*/ 0 h 6858000"/>
                  <a:gd name="connsiteX0" fmla="*/ 0 w 8899525"/>
                  <a:gd name="connsiteY0" fmla="*/ 0 h 7112001"/>
                  <a:gd name="connsiteX1" fmla="*/ 8899525 w 8899525"/>
                  <a:gd name="connsiteY1" fmla="*/ 254001 h 7112001"/>
                  <a:gd name="connsiteX2" fmla="*/ 8899525 w 8899525"/>
                  <a:gd name="connsiteY2" fmla="*/ 7112001 h 7112001"/>
                  <a:gd name="connsiteX3" fmla="*/ 336550 w 8899525"/>
                  <a:gd name="connsiteY3" fmla="*/ 7112001 h 7112001"/>
                  <a:gd name="connsiteX4" fmla="*/ 0 w 8899525"/>
                  <a:gd name="connsiteY4" fmla="*/ 0 h 7112001"/>
                  <a:gd name="connsiteX0" fmla="*/ 0 w 8655050"/>
                  <a:gd name="connsiteY0" fmla="*/ 0 h 6858000"/>
                  <a:gd name="connsiteX1" fmla="*/ 8655050 w 8655050"/>
                  <a:gd name="connsiteY1" fmla="*/ 0 h 6858000"/>
                  <a:gd name="connsiteX2" fmla="*/ 8655050 w 8655050"/>
                  <a:gd name="connsiteY2" fmla="*/ 6858000 h 6858000"/>
                  <a:gd name="connsiteX3" fmla="*/ 92075 w 8655050"/>
                  <a:gd name="connsiteY3" fmla="*/ 6858000 h 6858000"/>
                  <a:gd name="connsiteX4" fmla="*/ 0 w 8655050"/>
                  <a:gd name="connsiteY4" fmla="*/ 0 h 6858000"/>
                  <a:gd name="connsiteX0" fmla="*/ 92076 w 8747126"/>
                  <a:gd name="connsiteY0" fmla="*/ 0 h 6858000"/>
                  <a:gd name="connsiteX1" fmla="*/ 8747126 w 8747126"/>
                  <a:gd name="connsiteY1" fmla="*/ 0 h 6858000"/>
                  <a:gd name="connsiteX2" fmla="*/ 8747126 w 8747126"/>
                  <a:gd name="connsiteY2" fmla="*/ 6858000 h 6858000"/>
                  <a:gd name="connsiteX3" fmla="*/ 0 w 8747126"/>
                  <a:gd name="connsiteY3" fmla="*/ 6559549 h 6858000"/>
                  <a:gd name="connsiteX4" fmla="*/ 92076 w 8747126"/>
                  <a:gd name="connsiteY4" fmla="*/ 0 h 6858000"/>
                  <a:gd name="connsiteX0" fmla="*/ 244476 w 8899526"/>
                  <a:gd name="connsiteY0" fmla="*/ 0 h 6858000"/>
                  <a:gd name="connsiteX1" fmla="*/ 8899526 w 8899526"/>
                  <a:gd name="connsiteY1" fmla="*/ 0 h 6858000"/>
                  <a:gd name="connsiteX2" fmla="*/ 8899526 w 8899526"/>
                  <a:gd name="connsiteY2" fmla="*/ 6858000 h 6858000"/>
                  <a:gd name="connsiteX3" fmla="*/ 0 w 8899526"/>
                  <a:gd name="connsiteY3" fmla="*/ 6857999 h 6858000"/>
                  <a:gd name="connsiteX4" fmla="*/ 244476 w 8899526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899526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899526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91440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267825"/>
                  <a:gd name="connsiteY0" fmla="*/ 1 h 6858001"/>
                  <a:gd name="connsiteX1" fmla="*/ 9267825 w 9267825"/>
                  <a:gd name="connsiteY1" fmla="*/ 0 h 6858001"/>
                  <a:gd name="connsiteX2" fmla="*/ 8991600 w 9267825"/>
                  <a:gd name="connsiteY2" fmla="*/ 6858001 h 6858001"/>
                  <a:gd name="connsiteX3" fmla="*/ 0 w 9267825"/>
                  <a:gd name="connsiteY3" fmla="*/ 6858000 h 6858001"/>
                  <a:gd name="connsiteX4" fmla="*/ 244476 w 9267825"/>
                  <a:gd name="connsiteY4" fmla="*/ 1 h 6858001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0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80745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244476 w 8991600"/>
                  <a:gd name="connsiteY0" fmla="*/ 0 h 6858000"/>
                  <a:gd name="connsiteX1" fmla="*/ 8991600 w 8991600"/>
                  <a:gd name="connsiteY1" fmla="*/ 206374 h 6858000"/>
                  <a:gd name="connsiteX2" fmla="*/ 8991600 w 8991600"/>
                  <a:gd name="connsiteY2" fmla="*/ 6858000 h 6858000"/>
                  <a:gd name="connsiteX3" fmla="*/ 0 w 8991600"/>
                  <a:gd name="connsiteY3" fmla="*/ 6857999 h 6858000"/>
                  <a:gd name="connsiteX4" fmla="*/ 244476 w 8991600"/>
                  <a:gd name="connsiteY4" fmla="*/ 0 h 6858000"/>
                  <a:gd name="connsiteX0" fmla="*/ 244476 w 9144000"/>
                  <a:gd name="connsiteY0" fmla="*/ 0 h 6858000"/>
                  <a:gd name="connsiteX1" fmla="*/ 9144000 w 9144000"/>
                  <a:gd name="connsiteY1" fmla="*/ 114299 h 6858000"/>
                  <a:gd name="connsiteX2" fmla="*/ 8991600 w 9144000"/>
                  <a:gd name="connsiteY2" fmla="*/ 6858000 h 6858000"/>
                  <a:gd name="connsiteX3" fmla="*/ 0 w 9144000"/>
                  <a:gd name="connsiteY3" fmla="*/ 6857999 h 6858000"/>
                  <a:gd name="connsiteX4" fmla="*/ 244476 w 9144000"/>
                  <a:gd name="connsiteY4" fmla="*/ 0 h 6858000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368301 w 9267825"/>
                  <a:gd name="connsiteY0" fmla="*/ 0 h 7111999"/>
                  <a:gd name="connsiteX1" fmla="*/ 9267825 w 9267825"/>
                  <a:gd name="connsiteY1" fmla="*/ 114299 h 7111999"/>
                  <a:gd name="connsiteX2" fmla="*/ 9115425 w 9267825"/>
                  <a:gd name="connsiteY2" fmla="*/ 6858000 h 7111999"/>
                  <a:gd name="connsiteX3" fmla="*/ 0 w 9267825"/>
                  <a:gd name="connsiteY3" fmla="*/ 7111999 h 7111999"/>
                  <a:gd name="connsiteX4" fmla="*/ 368301 w 9267825"/>
                  <a:gd name="connsiteY4" fmla="*/ 0 h 7111999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651624 h 6858000"/>
                  <a:gd name="connsiteX4" fmla="*/ 244475 w 9143999"/>
                  <a:gd name="connsiteY4" fmla="*/ 0 h 6858000"/>
                  <a:gd name="connsiteX0" fmla="*/ 244475 w 9143999"/>
                  <a:gd name="connsiteY0" fmla="*/ 0 h 6858000"/>
                  <a:gd name="connsiteX1" fmla="*/ 9143999 w 9143999"/>
                  <a:gd name="connsiteY1" fmla="*/ 114299 h 6858000"/>
                  <a:gd name="connsiteX2" fmla="*/ 8991599 w 9143999"/>
                  <a:gd name="connsiteY2" fmla="*/ 6858000 h 6858000"/>
                  <a:gd name="connsiteX3" fmla="*/ 0 w 9143999"/>
                  <a:gd name="connsiteY3" fmla="*/ 6857999 h 6858000"/>
                  <a:gd name="connsiteX4" fmla="*/ 244475 w 9143999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3999" h="6858000">
                    <a:moveTo>
                      <a:pt x="244475" y="0"/>
                    </a:moveTo>
                    <a:cubicBezTo>
                      <a:pt x="4897614" y="801511"/>
                      <a:pt x="5664552" y="585963"/>
                      <a:pt x="9143999" y="114299"/>
                    </a:cubicBezTo>
                    <a:cubicBezTo>
                      <a:pt x="8687505" y="2604558"/>
                      <a:pt x="7971718" y="3806825"/>
                      <a:pt x="8991599" y="6858000"/>
                    </a:cubicBezTo>
                    <a:cubicBezTo>
                      <a:pt x="5713941" y="5779911"/>
                      <a:pt x="3050117" y="5689599"/>
                      <a:pt x="0" y="6857999"/>
                    </a:cubicBezTo>
                    <a:cubicBezTo>
                      <a:pt x="862894" y="4462286"/>
                      <a:pt x="244475" y="2286000"/>
                      <a:pt x="2444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21540000" flipH="1">
                <a:off x="5749183" y="-108826"/>
                <a:ext cx="2262051" cy="4582031"/>
              </a:xfrm>
              <a:prstGeom prst="round2SameRect">
                <a:avLst>
                  <a:gd name="adj1" fmla="val 14978"/>
                  <a:gd name="adj2" fmla="val 0"/>
                </a:avLst>
              </a:prstGeom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>
                <a:noFill/>
              </a:ln>
              <a:effectLst/>
              <a:scene3d>
                <a:camera prst="perspectiveBelow" fov="600000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u="none"/>
              </a:p>
            </p:txBody>
          </p:sp>
          <p:grpSp>
            <p:nvGrpSpPr>
              <p:cNvPr id="4" name="Group 16"/>
              <p:cNvGrpSpPr/>
              <p:nvPr/>
            </p:nvGrpSpPr>
            <p:grpSpPr>
              <a:xfrm>
                <a:off x="661919" y="390526"/>
                <a:ext cx="8051229" cy="6084577"/>
                <a:chOff x="661919" y="390526"/>
                <a:chExt cx="8051229" cy="6084577"/>
              </a:xfrm>
              <a:grpFill/>
            </p:grpSpPr>
            <p:sp>
              <p:nvSpPr>
                <p:cNvPr id="18" name="Round Same Side Corner Rectangle 17"/>
                <p:cNvSpPr/>
                <p:nvPr/>
              </p:nvSpPr>
              <p:spPr>
                <a:xfrm rot="16200000">
                  <a:off x="-263757" y="1316202"/>
                  <a:ext cx="6084576" cy="4233223"/>
                </a:xfrm>
                <a:prstGeom prst="round2SameRect">
                  <a:avLst>
                    <a:gd name="adj1" fmla="val 4680"/>
                    <a:gd name="adj2" fmla="val 2087"/>
                  </a:avLst>
                </a:prstGeom>
                <a:grpFill/>
                <a:ln w="3175">
                  <a:noFill/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3554249" y="1316203"/>
                  <a:ext cx="6084576" cy="4233223"/>
                </a:xfrm>
                <a:prstGeom prst="round2SameRect">
                  <a:avLst>
                    <a:gd name="adj1" fmla="val 4680"/>
                    <a:gd name="adj2" fmla="val 0"/>
                  </a:avLst>
                </a:prstGeom>
                <a:grpFill/>
                <a:ln w="0"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00">
                        <a:schemeClr val="tx2">
                          <a:lumMod val="40000"/>
                          <a:lumOff val="60000"/>
                        </a:schemeClr>
                      </a:gs>
                    </a:gsLst>
                    <a:lin ang="5400000" scaled="0"/>
                  </a:gradFill>
                </a:ln>
                <a:effectLst/>
                <a:scene3d>
                  <a:camera prst="perspectiveBelow" fov="600000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u="none"/>
                </a:p>
              </p:txBody>
            </p:sp>
          </p:grpSp>
        </p:grpSp>
        <p:sp>
          <p:nvSpPr>
            <p:cNvPr id="9226" name="TextBox 16"/>
            <p:cNvSpPr txBox="1">
              <a:spLocks noChangeArrowheads="1"/>
            </p:cNvSpPr>
            <p:nvPr/>
          </p:nvSpPr>
          <p:spPr bwMode="auto">
            <a:xfrm>
              <a:off x="3739" y="678"/>
              <a:ext cx="11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2000" u="none">
                  <a:solidFill>
                    <a:schemeClr val="accent2"/>
                  </a:solidFill>
                  <a:latin typeface="Tekton Pro Cond" pitchFamily="34" charset="0"/>
                </a:rPr>
                <a:t>FDI</a:t>
              </a:r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Emerging Economies FDI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71550" y="1628775"/>
            <a:ext cx="7440613" cy="4695825"/>
            <a:chOff x="612" y="1026"/>
            <a:chExt cx="4687" cy="2722"/>
          </a:xfrm>
        </p:grpSpPr>
        <p:pic>
          <p:nvPicPr>
            <p:cNvPr id="9223" name="Picture 7" descr="plain_pap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11480">
              <a:off x="1595" y="43"/>
              <a:ext cx="2722" cy="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8" descr="plain_pap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143" b="220"/>
            <a:stretch>
              <a:fillRect/>
            </a:stretch>
          </p:blipFill>
          <p:spPr bwMode="auto">
            <a:xfrm>
              <a:off x="2839" y="1070"/>
              <a:ext cx="132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009" name="Picture 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9627" r="1215" b="22116"/>
          <a:stretch>
            <a:fillRect/>
          </a:stretch>
        </p:blipFill>
        <p:spPr bwMode="auto">
          <a:xfrm>
            <a:off x="1690688" y="1860550"/>
            <a:ext cx="6022975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08" name="Rectangle 57"/>
          <p:cNvSpPr>
            <a:spLocks noChangeArrowheads="1"/>
          </p:cNvSpPr>
          <p:nvPr/>
        </p:nvSpPr>
        <p:spPr bwMode="auto">
          <a:xfrm>
            <a:off x="1676400" y="5227638"/>
            <a:ext cx="5980113" cy="925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GB" u="none">
                <a:solidFill>
                  <a:srgbClr val="000000"/>
                </a:solidFill>
              </a:rPr>
              <a:t>The graph shows that both China and India have experienced a gradual increase in FDI, as manufacturers have invested due to cheaper labour costs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JcEhZcwAADsMAAA7DAcdvqGQAAEFlSURBVHhe7X0HWFZX1vVMZjLJpMeYaGJi7713&#10;sSsiVqwgiKCCgPTeO1gAUZCqICBIR1Cq9F4FERXsvUTF3hDWv85F801JZpwv+f6ZZOR5zvO+vO3e&#10;u9fea6+9z7n3/u53v6I/AH/g6NjU1PRtUVHRN7dvX+rC/z//FR3Cb2NXafR3buLmR3fu3Fn++PGj&#10;4ls3r944UV97+vKlCxevX7uedP785eltbW1/5ud+/9s44v/so/j99Vu35K9du5Zy7uz5+ua7dy8/&#10;e/b02YP793Hh/Hnk5+a9PNFw6mbry5cJBGWSAO8/+3B+5XtXUVo679KFy8cvX75y7NSpU+ubbzWP&#10;ePHihd7Lly3nrl46i6yMgyjIz8bF8yfbHty7mfr8eduQX/kh/+fu/uXzjXLH649VNxyvx5nTJ+/f&#10;uXOzmiyVU11RfqyyIv9xaXEG0tNSkJx8CFUVpag/WnyqrqZw3mvqunr16gdnzpz5KiMj46ugILsO&#10;AQHun969e/ZTvv/RW3r7F3AXtHPlwln5plOnqqsrS5GXm4LKijwcP16JupoClBZlIDMzFamphznS&#10;cfhwBkcaSkuKWk6fOp589kRt32t373a7d+/BnjOnz5fn5qRlFuTGl+RmxVTXVpcfu3XzTuaNG1cX&#10;/Qu79N/90adPn86+dfNGZU31URo8jeMQjhzJRE7OEWRnpSMjXYCRgYyMLKSnZ+Iwn6ekHMLR6gLU&#10;VR+pyEyLXXHnzj3vx48en2GUmNfX16tcv3a25sqFYyjMP4K6ugbU1tbVVlWVLyH473L88b/b4v/k&#10;6E8eP6l06mTjrbLSchwkHaWmZSKNRo+JTUJw4B442trCxsoe0dHxBCkXh9MykHo4GUX5qSgpyrhX&#10;XZF78cK5htK7t29bt7a2ON++fbPi6NHS70uK83Do0GFGVzZHJkqLs6/ea76WTDEw/y0gP2EBwe00&#10;mHJxUcm1goIiZGZlIyE+HtqbNDFs+HD07NET33TuhA4dOmP2zEUI9AtG1pEcHD6UjJLCdJxuPIH6&#10;Y7UoKsy+V1lRevR4ffW1hvoyZGenIy0jk1F1hABn4NDhVFRWlqGp6diD2mPlum8B+QkL3L59e/bp&#10;0+cKCUZLWnoWstLTYWVmiG+/6QR+5a/GH/7wJ8yasQAHDiQwUrKYW9Jw9vQpFBWXE6BDyM/LZ/7J&#10;wZHMNKTxdw4dEvmGzwlIGqlOUF5+fl5bZUVF1fHquoVvE/2PgNLY2KjaeOr0reLiUmRl5yEqLARz&#10;Jo8WFd/fASIA6ty5C2xsHJBFo5cVp6O+rhJ5eYVUXoKajjDHZCEiIgpWNnZYulgRKxctgYuDFRIS&#10;k6X3jxxJh4igmzcu1pO6FryNlL+xQF52kkpFaf71wsJCenoZtm1xR9cunX8UDAHI++++g+ULZREf&#10;s5/SNwe1R0uQm5vPKMiUBIGTwxZMnyqPb77phj/96X386d130aNrF6xXW4e4uBgUFmXj/PkTaL57&#10;69H5s6cM3wLyygL0zjmZmcXhO3cG1CcmJDwrKCiQJK26ujo++uijnwTkXYIiN3UcYiJDKY2zUVyU&#10;znyRKyVuLy8vjBgxGn94592/+37nTl/Bxdkex+rKr504URNw8kRNeEnJEbu3gNACxdUNM/fvjygL&#10;93ZqS967E6mHUpGdW4SYAwewaMF8vPenvzfo63wiqGziuOmICI8iGHlUY4eQk1uAQ8kpUFNahg/f&#10;/+OPgvnOO+9gMSMrMy36wYULjZUXL148ee3a1aN0DLn/alC2B/vM9PO0KQ602YAsHxMczYhiPjiC&#10;zCMFOBC5H/Jys0k1P27U16AMGTIFe/dGoaioGIdS0pCXX4CQPYEYO3LIT0aW+O6IgT0RFrwN9+7d&#10;bH304BGLzupHdAbj/0pA6Inz0rKyg+2N15/YZ7sOVaGOqIp0R26MPxXSYRxhhByIejNABg0chz17&#10;9kuACPV0JDsHTk4O+O677/4BIO+gV/fR2OkVhDt3buD2rZsI9fdq0Vy74njqoZS9/3W1ScAuT+P9&#10;u1wepvpa4VjCLtREe8JVbTZsNykiIS4OufnFLPYOM/muxccfffAPPX3q+DGIDN+P/MJiZAjllJUF&#10;e2sLfPft1//wex069IC1zVacPXuOuaQKcUHO8DJYCV8X09aDCTHVz1pa/jsKRrudnrN8nQyLsnYY&#10;oylxFzJCt8FIbREWDu+MzSumIzwsCBlHclFSXEKV5IZOX/60p3/04YdQX6uIwykpVFdFyMjKQW5O&#10;Hra5OaNn927/EJDuXb6Eu5MdC8kaFqCHYailDu15Q7DXaDH8rLSRkRBTw0iR/01TmE9w+MwgH7eS&#10;nED7llMxHsgMdoGOyiLMHdsX66Z0h/GK8fDe6oBDlK3FJaVSsp42bRZEEv7bwlD8P2ZoPwT4+TGR&#10;5yEsZC8CAgJYW2RjX2gEhgwe/ZOA/OGd32P2tEmIZJ1TXFKM2JhYLJGTQ89P/4DNcoMRbr4CAS4m&#10;Lb67vOx/s4AUlh6ZnRztX5qzxwUnY7yQ4msDbYKhMH0oNGf3hfnCgdCa0Qem6oqIjIpHVk4BJWwO&#10;trq7YkC/3n9n3E5f9oCZgQHnQ/KkfLNmyRyorVrExJ7CorIASqvX4oMPPvxRUD77tAcMDe1RUJiP&#10;dErkndu3Yv3CiZg0oAuG9ukD42Uy2Ge7BjucjMq3envI/uZAuf/s2byMxODyQ15GOBm1HXlh2wnG&#10;YijJT8IOYyUkbt2EYH15mMr2h/qUAXAzM2YdkinlhXRR4Dk6YIbMOHzdoSO++rIfZsyYB3NTC3Z5&#10;M5jEs2GutwHje3yOOcO6wcPRkvSVh/0R+zFv7iwWg3/4K1D+9O4HWLRoLWJj2ZBkFMYnJsJooxI0&#10;Z/aC1bIRkBnUC8N79oXjWjkke+q+jAnzqzpz/s683xQo8fv32B/cbdOSt10bR3ZawMFADSvmjIbB&#10;ktEINF6MAKOV2LpuFhxXjsLGiV2xUXYCgnx2IJttkIKCEqkFsjfIHw7WdrCz8cC+fVHIZv8q5VAK&#10;bM30sHhCfywZ/A0WDOyMRTIj4LFtK8EsIXXthdLKpRg+qC/69uqKiRPGQWOjDsLDI/m7BTjCKPR0&#10;d4LStCEwmNkDoTozuB8zITOkL2QGdMMujdlI8rFlFOaKfPLbaK1UVeXP3eNhVJLgvAnZnkZw1VsD&#10;Rdnx0JYbCs/1U7BVZTKM5w6C8fzBsFo6AkayA6E6qTfUFk6Hk60FIg/EICeviG2OUhqmiF5dIbVV&#10;DoSHQH/dSsiN7IWVo7rCUHYwNKf2w+z+X2OezFi4ubnQ4HlIST6IXV4epD4XBDLHiG5vUTEVWVYm&#10;du7YDuUFM6A+vT9clcbBT3s2QgzlGS0DMeDrrzGT0bJDWx45sX5tVxprtvwmoiQhNdkxaY/bk2If&#10;Y6Rt14Wl6lysnzEQZvKDYbpkFPTmDYPpvIEwXzBQAsVYbgg2TumLhUO7YvbIPli3chHcXRzg47ML&#10;u3Z5Y8cWJ1hs3ojlsydhet+vMb9fJ2wggOYLh8JWYTg0pvbBnAFfQ37SCFgabaYkDmXHNx2FpL+S&#10;0gqCm8sICYOloTZWzBiNpaN6wGLxCHhvkMG2tRPpIGPhuGQIlowagN6demL5xEEId1yHypzkyl99&#10;fVJZmTEnJWxHSRETeekee3iZKEN36VgYyQ+E1aJBMFo4EmYKY2G5aCgM5w6E3pxB0OfYTMDWTuiD&#10;uf07YSo9ftGkYVg4YzzmTBkF+bEDMZ/0tGRkZ6jP7A/rFVOwZc002C8fyTGEUTYUm+jxyuO7Q4UR&#10;ozRPBkqr1sKCOcfVQh86qiuhuHA25o3sjbkEc+04gik/BO6Ko+C+eiTsFAbDccVwGC8chskDemLg&#10;11/AdOkolCb6vnhw88KOX3WUhB0IcUkLdnlWHWiNBGcNmClOgeHi4bBXHANnpTFwV50IV+XxMKVB&#10;9CVABkJn+gBs5tg0dSCWjeyJ+UO6YNXYrlgzoRuWj/4GyhN6wG6VDLw3zcW29TLYqSvH53Ngx4Rs&#10;uZSAKAyDAWlPb84QOClNhe2aWdBcIgsdxYVQnDsO0/t3IRCdsWxEN6hP7gvdWcIJ2iPWYdlQOK4a&#10;CYdVo+C0cjg0Z/XDmO6fYf7wLoiyV3vZlBq8/VcLSAswKzYyoCRllymKdulhm6Y8dOSHwnzJUNiv&#10;GgO71WNht3wUo2OIRFUGzCObZwzAxsn9sGFyfz72xxrWJ2sn9IX2tH4wlh3Azw7md0fBQ2MWfPXk&#10;sUNrNpxUJsFw/jDozRoIkwX8LYKrNrkPtGcOxR4jBUTYq2CbgRK2WWrDSXsFtOYOgfqkXtCc0h+6&#10;jEQLft6G+2S1eAgcFIbChVHizOG2io6zbDgUxnTD6K6fw2jRmNaaA66FbW1PZ/8qQTlTX+GZs2/L&#10;84xtmxBvuxpWqydAm4BYkp8tefBGNIShyBn0TBM+Gs0bBF0m0400lABDncCoT+TzSf0JUD+C1R+2&#10;qxlV6lPgojwODipTYLJ8IjYwktQn9IIG844WqUqT4KlP6oONMgNhpzwdOw2XwkRdAZs3KMPbeBU8&#10;1CbBRG4QtKYOINADmLsGw5Y0Z0XHsBeArBwG5xXD4MpH15UjmeAHYGy3DlgypjsyA2xbHl2p3/mr&#10;BCRsh+XOTB+TtmIfA2zTWgTtBeRlAmG3fBisCYoZvd2cRjBiZWzI6NDl0GKEaMj0w3oCoDqxH/MA&#10;jUtwdKmgHFaNxbYNM+C6bgqcSXOWy8ZCbcpArJ/EmkFhDDzXysBlxUTmAQK2fBzWT+wDxYl96QgT&#10;YU6KU507BhYrJ2DL2rGwXiycYAiB4bY5jDnMFzJCSFkCkNfDmbSlz/2a3rcTplEo+OqubK2N2ub1&#10;qwTEQXW68xFvvedVYXbYprMEeguGwnrpYDjR+xwIipNECUMl/taePhCb6K3raXwBhMoEJmOCseYV&#10;IPpUXk5rxsOV9OSgOBb2jBRDRtSm6X0kqrNeMhbuSswrajLYrTEdXkItKU+Dt8ZiuFFWWy7oD4M5&#10;/aHHPGWjMAS23K7V0mGMDuYugm3AIWjLddUwRgudhpEiIsSJQzjNklHdMKbHF9CVG95aFGSW19bW&#10;PONXBcqTtrYpB3eZHzm8TaM1yX0DvMj5jgTCZXn7gTpz2PKgTWhU7WmkGdLUJpn+9PZ2EBQ5lFns&#10;reP/Yqzne6LOsFzMHERjOjD/eKhOpbdPepUzmHcYLabz2w1tTaPuZn45vFWbYmIdvNUJinx/WCwY&#10;BA+C6sxoM+C2jeYxMgiKNSPXhr8tHETQlx2H6yvaEo6jNWsAJvXoAIVx3ZAbbPP84fW63b8qQC5f&#10;v+tx9FDYs1TmD6cNsjBZNppV+HDJ86wpca3pjQaygyRFJYYmDa7FIRK6oKnVHKoifxAoKcEzj2hT&#10;wgrD2VOSOitPQITlckRYLIMpqVB5dA+sG9uHv9OP0dYPerMpAAjKrs2ySPPWQ7qnLoIoArzVJmOX&#10;5mx+fwq0Z/cjKASZ9GlDACxJWWL/XITjcIjoENHswqgxZY6T7d8ZsoO74ICrPi7XpO39jwKEBdL0&#10;Fy/qtIMDszevWXNYW0urRCc4OEcvOtqvi9jRyuqK3bWc/cv1Y5tkvRz0SVf2y3jAy0gBLOBM+L8u&#10;VZEmE6ugKu2pIkLao0FQ1evoEMldg6CsJ41pkdbsFEbCcdlImC4cAfOVU2C9ejJ/czSclo2DiexQ&#10;AtoHG/hZEXX67IsJ4eC8dg5CzFdjn8lSbGf+cVGZAHdGlvWSYbAgCNYEw5pRJaJC5A4RGSK5WzBi&#10;RL5zZoQYEjhZ5hBRE+02UGo9kx7k+x8DyLVLyVOzs+sqEhPK71hbHrmrpJR5R0kp/a6WVtC94OCI&#10;vW1P7/U+eDjarSg18mnmHgds05gDiyWDpUQqZKUNhylB0ZvdrqjUhIqa0g9qNKQSc4cAQ43AiNfV&#10;BV2J50zOhnL0WOYRq6XDsZnKZy1fXz22B6lmJML05sJ7HVswrD+0CPAmAiwiTzzXZp3hpDQeu3Xn&#10;w52AOLDw2640GltWj6KaGiopKicaXlCqoFIxRD4Rqs+UClBEpEj8C4Z8i2n9v4Gb2rzWir02/xmU&#10;lZVVOi3IP7LCQD8Rq1clY5lCIpYtS8b8+fswcqQe10j5vMg4UrDqYHSQU0li0MMYdy1K1dFskQyC&#10;CanKjkWbA6NESF1tKiotRoUwvogKxXHtQ4XACDAk6cv3VPiaMLA1+1y2rFtM6PUGTM7alLjqE3oz&#10;ugbAcflY7FxHz189QioKNaWIa/++3tzB2Eqq8tOfB3fmD2u2+V9Tkr2gJALgJnIaQRE1kogMUVwK&#10;mtLhPgpJLvLXipHdITfkO1gqzmg95KH/7wfkYmPuLC+vuEolJX9Mn+HPFngYZGXDOYIxYYINundf&#10;zLb2ZqhvclqXGWjjWBxk+0DQhBWVlSUjRBykoAcrHrCRqAOEB4u8wSgR+WIdhyojRICyls+1aNTX&#10;OWQzo0ljVn+qL9YXjCahrESE6TACRI2ynq+J2sJx+QhSDz16NiNkGgtKbmPD5N7YML0v9OcNgD5z&#10;i97sQbCg5LYmABav9knkDgGIJalL7J8ZqcyIQIhWTvu2BmHJ8K6YM/hb2Kye3prspvHvB2S3r2+s&#10;xkY/TJ7iSUACsGBBBAGIxuzZvhg6VANdu07B8OFLMWD0BuW8vTaOef5mDwNNV7FNMgEO9ERxwGb0&#10;QBMerKimRQ7ZSCrawHpBQ6rM22lLRISKkLt8vpEersPcocZIkqdB5IZ0g9IYFoAsBsX3jSkMTOcT&#10;XOaMTRyiuPNmpHiumwqbFROwQ302E7kcrJdNJyVNg6XcSG6rt0R5ptwPc+YRE9Kn1D14RV0iueux&#10;ghcOI2oQQV1CgMwf+i3G9PwSJovHtybZKP57Aak/GjddRdnktMxUO8ya5Y+VKxOxdGks5s0L4RSr&#10;OwYNUkSnTkPRt+8idO2uqVydGuxYHOH8cKeVBqxUuHhhxQhYUPWYC0lKr7SgAfTZCtFnp9dw/kip&#10;MNQSFTZBEO0ToZQ06P36s0ltBGQVFdSSET1IbX0YDfR6idL4WdEukRsofUcAZDZ/ABxWjkaw6UqE&#10;O6xDpJ0qkp01OTbhkIsm/Nnz2jyTDsCIEqAIgxtT9towT9gLyuJzPeYc0dwUEbpJZgDrF9ItX1/K&#10;FsqYnh2hJz+qNd5yxQ+ATJ485PPVKwyVZGR2KGprRyuWlJQrUvSM/z9N+rHRUXGKq12fjhpjhTlz&#10;ArmiMAOrVyeRtnZg9Gh9AiHHdbaD0KvXYj5uUG7MC3MsP+D20NdyHazXTKVaGU4vpZIhNTiyFhEA&#10;WbJPZKs4jmM8jTgcVqwRjGggc/lBNM4IOK+ZABsqKEFRy0f1hiL7WhrMF6J2MJbaLJTCNKrIRaKO&#10;EcDpsL2ynka0UZyBcKvVCLdRxD4O8eizeSEbmhMk4woqE1Ep8owAUgAhcoZ4XQw97of0Gf6u6JGJ&#10;KYE1bM/M55SA+dKJrUm2aySV1XissKeFkdm2ObN0rs2ZE3RVXf3QVX//sqv5+ScKa2uTxv3ioIgV&#10;4WVlRdONDD3Oystvw4SJzgQkgBESz2Qej5kzdzI6VLgGajw6fTUAAwYsQddeasqX63McG5J9H4aa&#10;LWNlzUbiyhGUmhOxXV2Gs3DTOaZh+8ap8Ng0kwl3EtwUh3OMYBt9FHMAq/nV49hAnEbPHcW6pBcW&#10;DO2GVaN7S5W8qOyFRN2mNEoSCIJOdAmMlI8YYaKvJZSVrcp0Rud0GLFdYrB8AjbOGETgmEvmiGTN&#10;nMTfkoBkJEq1EJ+LISJDUmr8PTFErjKmE6zl74ootVae25rqa+kjjL1RXV1WabX642HDFGkXf6xY&#10;cRhKSqkwMkqG3+69hWePB439RUERZxgFB4enyMnpPx02TBcTJzoyiQcxf0SSrvaQrrZg4MBl6Nxp&#10;CDp83pvvr8D0WZrKN7+/7ngyP/FhNDutW1QnsF0+ko+TaOSZ8NCcz9pgBmxWTYK72ky4rZkEm4VC&#10;FjPPsMYQ/SUDLsexpKrSZyQspbpRHNeL0cMky+bjBuYdg5mDWPWPghulqz2jTfShBCiajCY9Row9&#10;G5mmitOhOGUwjdgNy8b0gtLY3gSLUcbPCKO3G18keVKe9N12cAQIr8GRIojviYhZyebigmFd4a6x&#10;+MXRaI8dpKVv1q/X29Wt6yjmz6kYP96Mtgkha+zDjJl7sFknHKnJXNcKTP7FQElNTX3P2NitaurU&#10;jfR+FYwbZ/4DILNn+2HMGEP06jmTCw8G4PNPezNiVjNyNivff/zYoSY/5WGUqwa1/+T2Kp3ebLlk&#10;OHtaY7B+7khsnMZKfcZg5okh0vyH5KVM1qJLKwo7LZm+NGIvKHBGbzO924GTRGYUA+I9YSjtaSJ/&#10;iFYMuwCMJGM2C3VIY3qzhIKaJNrlzEl9oMrfUBzVi5HWlzK4vXP82vsFMKLDLA1Sk7boNvN9EW2v&#10;PyOK1o2kwYUEYxEjxNdA5fG14oQt9x8/W+i1w//On97tQocchSFD1jO/7sTChZGMljDIyUVw9X4m&#10;z42sSvpFT5ubN29d+siRKzB4sDKmTHHkhkKljcrLR2DUKD10+WYsvujQRwJk+XINGJpsUWppbfU6&#10;W5394oDrRrgwMsSkjzWlrxGnajeLZiJ7Q6K22EAZu4mGF/y/ma8Jo2yWDDSISqsPjdCeyDUJktZ0&#10;Jlt6s6gLhMQVXixEgD4BcFAYxYJzuNSf0iUlaRK0zWw8mvFzevwtNSGrCYaGMLagpFcGb0/c7TQl&#10;BIImnUIUon8JiKiHlKn8RKW+ivsS5+va+vzhXb+GU6eUt2/35crKHujYcSiZQpn1mD/WrEmB/IIo&#10;grKPtVowbG19S36RCBH5IzY2dtyIEfNqe/aUoQcoMRw9uNFwghFJUA4QIAd0/U4Gn3/WS9oxJydP&#10;sdpDg+GsfqUu72TyDoM2L1bIol1hQ5UlJqKkpEzeFy1vA9KQOHiRQIUxRT4wpOYXVKIwqifkmDtW&#10;jOkj9beUx/XBWnq5AMySSdiExZpoqaylsXQJqLXUixrO/DMGPpqzEG6yCDv4qC87hKqsr5R/BF0J&#10;IAUwGiJaXknr16+J6BCJXPTWpCgUiZ1gKXDmcma/r7CJoGXv23qax6eRk5OvZGrqgE8+7okvvxxE&#10;BlEglQdATS2T9tkvRci8efvopEFcsfJi7M8+Q4s/8CeeApYwd67yk86dhmPQwJVShMyfLyIkSsoj&#10;s2Z587y/OQSkJ/78/ncwNbVramg4tYg7/MW5o7n7c6J2wddciVO1rJAJiAkVlJiuNaRqEfWIKesG&#10;IT1FohZz6YLPxSzeGtKMLFsVohATiXQtC0axXktQjhqfC0ks6gM9RpU0w8i8os9IsFs0jB3gCQiz&#10;UUGi+yZ468ixn8U5dgIhJXEOIZk12Kg05DZN6BBie1LvixJbUJfIQxJgBEbIX+EAS4d3wzxW6Q6K&#10;M16WBJgFiOMLDz+wXlPTCJ+RGb7s2B89Sd2TJlmxNouU6jPhuNOm+UFHJ+7J6dOX4kU+/lmRwh94&#10;PykxqW7JYjVS0gD06b2YSdsGCgr7OWIJSBQB2YXevRbw/b5c3DyS78tbpaeXdBAbvnzh9IaMuL3n&#10;Q+3Y/qaaEnMYVuysira76BGJRCkAEQWZrSgYmQNEhKzlbN988vXcwd+Rs7sTnD6S6nk9kbSJ0bNm&#10;bPvElZCkOmyhiLygMZmfIaBWXOxgzAkp/UWTpE6waLWIOkXrlYoS3xOLIESUuTD32C4ZKc2JmPGz&#10;lktHSk6xiYBpEwypG81tLxnaBYu4T9Guemg+niUtdLCyMlmuoryezthXOv5vSN2DB68nCF5YvDiK&#10;NjqAyZO3Yf36vTxjOKu2ra3pvZ8FiPgBX2/vfJkp8yUv+O67GRg71ogbC5WKQkFZM2fu4E6osSjk&#10;ahA5Rb6n/MPi5AdtbV8WJez2T/bSfxFI+buFCxpEg1FEimhPiGpdtFNEi1tK+JSyGiwIhdafP7Q7&#10;VU0fqaclqnChdARY+kLiiuQrvFoyVnuBKFouwqON+L5opZtwSZEm2yW6bLcImhRRKH5HUJZoxwhV&#10;JRSbyD9WBMR0YfvMoDWVm4vyRNhSKIh+m4gYEV2rRnTFhmkDWgr3OYtzES04ZNLTDzmuXqVG2/SR&#10;FGbnTiOYR5QYJXaYO3cXliwJJ8WLRx+Ym+/PFQLpZwKS+p6VuWnBmNGzJC/4+pvRNP4aom5HpRVI&#10;QGIYIb4YO84EXbrIYMVyNZ5gGenGnf3w9YYfnSv3Op4eikgndXhwLlwUiGaMCtGqEG0LKwGEaHXT&#10;iGZsPiozac4f3I09q75SY0/UC+JR8LkoEDeSz0UhaMpkbSEMxkJQNBDXMI+oiale0p5oqYvmoYg6&#10;MT0sqNGMslpEk0jYAhBBkaIBuY65SZqkouQ2pOAQ0wKunCsRytCUc+2ibaM8urs0Xx/prI26nMS0&#10;2NjDNkePNtSFhcVfmTRxMcHoh46MECH9+/WbR+WpR1AcICPjwuFGW/mybgvL27z5F4gQa2vrglGj&#10;puLTj3vgs896UG9PIyiqmDjJll4QxAjxZtTo49suE9ntlYODg9dVMzN7I30dnUm5uckd214+Nvi+&#10;Lvtimod2m5+eHLZzilW0tg3ZfxJ5RESJMQ0mgBHz5quZuIU8NeJzCxpEeLKIBF1BOfRwHRpVFHaC&#10;20XiFa+LqNhIGlMSK1SopvSYWxxFO52/KfKVaI3YctrWjOAIuhL5aAO/qyElbkYeI0NEn4aIIFKV&#10;wSzmNsppXVKXyri+WMxc5qQ8Ayezo+5Hx6QUjx8r37hwoRrz6f/UXx079CMgg9Gnz1ypFJCR2cL3&#10;XSVAZGTc+dw9T1bW++dGSNt7W7fuKBgxfCw+/vBbvP9eB3z6yXfo1m0Ghg5bR8m7CcNHbGDbZD53&#10;ZhijZCxfk+P/E2+qq+ke3b0rYBWj5evbTVVh1dHbEGu9AsFac7BFaSy9VhR/9FoqKl0mZuHJapS/&#10;a9hOF0YX7W4xzy2MZc5IsGL0iGpZDGFkkVOEsQRI4n2h2AQoguJELSHaIKJNY0EwBMUJAWBCBxBU&#10;JxZQbGCkiOQt1JyIAkFly0f0xCrWKxupyIQqE6texP9CnYVZqly4dSLPTnb+WqevOg7i4u3P8d57&#10;XfHnP3/Jk1I7MakPwNdfCwZRJU15SdMRojwQz8ePN2f9ZkVANv98QHx99xRMlVnChD2TRh+D99//&#10;BJ989A2NP4pRMRrffD2KGnwgPvmklwTKJ5/0447yoDZawdsrxF5QV/P95nUXq7Pv5PmZYR8XVvvo&#10;zIU9F8kZMwKkvMC5DU0aWJWRsYk5ROJ8eqdIrmLNljCsmZC5fF30nMSj9D1pcQRVFilIUJvIL6JD&#10;K5SYJv8XS43EkCpx8T7BFUBLhaWo0l9V5EJRSTUNhzIjTCywEJGmSvoUhaXrqqkvsj31fOlcH2/a&#10;qLtx0UIlvPtuB4LyZ2lVvbBJh897MsdOIVXZSOpTqCw5uX2YzHwyZowRAXEjID87h7S9x0sfFaxe&#10;bUc6MsHwYRqkrW74/e9/J53z/fFHnfHBnzuzh9UPfXqNJ2jDCcZXkgQ0NHK4m5KarSa0Nw+k082r&#10;l52zY/wvhdhvaAs0XQHPDVOl+XHB7+ZM7EJxtTcIB0hRIBat2YnVISK3iA7sK2ksKnWh0EzJ9eYU&#10;BoJWRC0h1Q5ikZ2YgaRBN1ECi/a6MWW2WJ0iIk08SupOUlGvWiT0fqGkLJhD7BVHS91nFTqGEAkq&#10;I76DMekx3cek9XJ5grTQ+ty5i2t9fPbWd+vW//tx40ahR49uPJnojwTlU0n+C5EjxI4oCwSljx5t&#10;iGHDVDFlotEvQ1kHD6YWrF27nRNQDkTZjDlkEqnrY8kz3uH53x991JHKYuSVRfKr63r3HFjbq1fv&#10;VgWF5Y+9vDzsnzy58t3r5H6Fuv1o8ZF9aRHeiHDciODNnL1jH8qE63tNKIUN6d1iTl3UCmJSSCgu&#10;aapX1CyiWBQ1ByNCRI9QUe2ze8w7QnHR4wX1iUpbALOR8lfUDlKdQuOLSHq9GM+CVCnoTGxDRM0m&#10;0UYhIGacqxdRK6hTRIz6+J6Moj4UI9q4cTzn0Ys7jdLZuYKC09OLpltZ2ZnGJ+xvWKOsdPV3v3uH&#10;JwZ9QTusICC7pAgRoMjK7sWo0QYEZC7kZi/6+ZQldkBDwypHXt6ZysqFNYY9+vdfiK869mOEfAxx&#10;rZEpU2ZDVXWjnZGekczAvn0n79zpHRUXd8C9pCRaqkX+8u9p860NV09W3C3evxVRljy5kl1fW0aH&#10;kZjPeNXce11vmIqcISaxaEyRY4RhhdHFYgNBY2L+W1pGJFrmNL4O3xMTSyJxC4B0xf8Ko6ncOHvI&#10;KV0roeo4EWXB74rZQAGuUF1ipaMSG5fKzCna7KuJ1ZFaU3pyfqYf4rZswqVj+Q/anj/YiidXu/7l&#10;sTDyPyA4MxTXqLt07tyf7aPRzJ9arMx9sWpVgkRZotE4cqQOxo+bDy0t3Z8vexsbj/UcNky+ctw4&#10;U6ESOFzoBUvxdeeh7Fv1xKefcnX5Wi0EB8dNf72z3Mne3NnPfkxv873vWh/fcrtSlnC3aI8tomzW&#10;SBNGrlz4JujFcK5QTEzoryimvbUi6od2epGqZlEIvlJWwrhiylWL3i7435I5SSxY0JvDJiWVkg0X&#10;dttx/ZVYZS+KTwshs0lzYluiMBT9KwH0eq5UUWEnWKI+Pjfjqvd4riW7VpX4oK3l9lZRT/1U/WBg&#10;YCC7evUGFs3yzBWmjIwAzhVlEZAYJvSdFDjLISerxNMf4sRFCf73SV20TXg51sBFi/TvDRtmIAEi&#10;dLWIkE6dBqLjFwPY4R3MqnQVz9Vz1HvTi0+KlsPTSyXO5wpimmsObOMsnhpCDOThqTZFWm0ulpga&#10;CTVE5aM1Vago0S5vpyHB+0LqirpDrNUStGPEnKAmKncqLkFNNiIfEVSx3teM53zYSnPs7RFlzqgT&#10;pz2IOkX8rlBZYnGEG6eY9RlRmowMfc7FB3LJ0JniuGvPb53axv39UTDE8Z46dax/gK+3sY6WOe2i&#10;JK0rmDPHhxV6vNReGjPGGB2/HEHbyT9hUZj4s1onorjLy8k/uX79diYmSxaAfjT+NhY+BOTLgbxe&#10;VZ/2dsl3E6GpYXY8yH/fSnrRG12mta3t2pf3z5W73Kk62Hwyxg3JDqqIMF7CBWwz4LhmDGx4Wpv5&#10;khFM5iPYhBwuebAiF8Ip0+iimSjAELlGVNFi7kQoNPHeJkaQFGmCthgBIlLE/2K1oy07zaZcTmq6&#10;YABXmYzmxBarc4LppTYNe3k6g82iUTAlTcVYLUNjdijuXKoPEWLkxyIjMTHxs3379ip6bPfImC+7&#10;+viY0QpkjrUExEKi9qlTt9N5ndlsXE7lOYhnA085euBA/Pif1VwEqj7w3bWrcOlSCyZza4kPxezg&#10;wIGr8TXl7ZdfsDr9oj+na4djymQFqCgbnXZz260mLjr5Ju0B4GrHtpu1Lrfq0puv5oSjap8zDtit&#10;lSLFRXEktnLpp78eL1CmuxjOpB692UMlCaoytjvUmHDVRUterGSkwW1IXaIeWS+md8XqetKYUGVr&#10;OdO4bmJPCoGBnIkcAy+eS+KqOhneXLm412ABl5ROwHYu2vZdPxW+BOawkyrOZwU+a3tw4dijB7c2&#10;/Nhx0Kh/qK0tXenm7nxpwoQp6Mb+3eefD6PxVzJfaDIq9Dl02Rlfw9JgPMaNns0zhc3S38Qm//Az&#10;VVUBH9jb2RbNmqXJCDGnhNsj6WqRT3r0mMYaZITUKhD1iAjLXj2nwdHBq/HSuXNz33TjPLiOj+/f&#10;cG+7d+Hk7WMZTy8eCUexjzki9BbAX1sWXppz4ae7ANG2KthntAweypzoWjGWlDNKKujUxnNNFuc8&#10;rBZSqbHtocwzocR5IaKPZUo1ZSTHNVpz2puLog2f4qqJg5yfCTHlElSz5QhhkerLzsEBy1VoiHXH&#10;3arE+/cvH93JyJgjcuFPAPJuY2P1Zmsro5dCab77xy/Zfu9CyT+B7LGAYznHYjLHBKndNHeWAqL2&#10;7cv+WXQlduTq1eQPtri6FM6aqU7kjaUIWbw4jioimDJODd17TOZGx7AwHM46ZJAE0DoVvShGyOA3&#10;BeS1jBQGeHSNhmg+feLp6bKnF1KDkMY1wbuZ8Heo8/wOngm7g3XLPqOFSN+miURndQRoyXMKdwKT&#10;9BhOfnE1I2citTmBpTeLvTEC5Mb59gOWikiyXc8V89Ohu4wXJNBZhBR7ZUSYKmAv2ziZWzaiJMgC&#10;NQm+z1qun2hqe/q9B/fln0b4mYbSPuuUFrt3+eKzax9/3JHTDp/jow/F6dqDmF9H0B6cziali6bj&#10;jGmL4O/r+/MBaWu7/mFMdFSd3Lx1DEfVVxP4B5mwDmL6dA/JC7p3n8jJqTHc+EAsXKB6X3O94f/6&#10;MhRtD69/1dbWMrft0WWPlrunbj68UIkrBZEoCzLDbuYWZ544s0tzDsIsViGK1JbAkzCTHFQQ77gW&#10;EVxdsovRtFtzHiKZkCNNliGUdU4EF+kl8OT/YEMFrnyRgSOXk4YYLUDG9k3I89YF2znPb9dnNF48&#10;liuq8HlijvxNnUlzydCvVi6UCx05YoYkcP785448H/4DFsYf8nJSH7Fg/lKKEAmQXbt+CUDa/nz0&#10;aNWR5cvV8V3XuZgw3o5t5ChGSSzmy4cxSjagW/dJpKwxXHWymLNk9gElJdU/GuZvepDiczif+9nz&#10;lmYHGudMW+uDa49P5T26Wh6HpoxAlPpZIdZWnct7lBHJCah91koItVqFSFtlpLhsQCpzQCpPPcjb&#10;po90Vy3OGC5FiP58pDiroT5qC47H7kDKDqPHtfFeV7+vTKo/mcPOdMuNmT8l039qvwG7d86dK5fx&#10;2RWfM2umPSfuVNg++utLQYk6TQAyc/oSBO72O/KzKUvIunv37szV1NA+OmjgVHzXZR5B0KWSsOKj&#10;DpP5dFanPfk4BApLNZ/q6rr+r6Pjbw+86dqDLx8/a1nQ1vZSqeXx3a1tbY9OtT05e7OtMe/Rk9MV&#10;uHuyEI1Ze5Af6oy8YFtUhNjiFJuXDRFbUR1gh+P7t6AxNRBXi6JwrTASl3L34+m5qmcvb106WXt4&#10;v3vV4YDFjMbZBL3XSfanjt9r63DsBts7j9BZ5LV/tiCBgufdpIQ0EzfXWIwcZUtl5cQur7xUrf/+&#10;97+XhgBEUJb8fCXERseV/2xAXhvJxcF09rTxo+p6fNcHXb8dje7dpqAHI6N719F8HAOZybOf6mht&#10;2Bkc7NXvX4mEN/3sRd6O4llby6Ln14+te365fEtb652TrW2P7zy6evzW4/OVt9q+P33rUcORW2fS&#10;/G9dyE+4dae++Na9hpxbV2tTbl1syL/1rPnKnZcPrp96ePuqqClmcHQQRm95/ECBzwOfPn4c+vjB&#10;g5DHjx+GtAKhrW1t/s03Ly9LT0/vcJ8104+BI5RWXFyqup6u4/M+nC0Vi8zFeoOOHXtJYIgL5bz3&#10;3qdM9r2Ze1e9OHyYl0T9JS/WvHhK/zlrVssfnTF59O3u3w66vXDh2tv6+ja3t7j73HF1dty5ffvG&#10;jm9q4J/zOTGlzBpGtvn2mXXnaitVHt06qyYWU9y6UKueH71NvSQnWv3qrevqLx9cVb9UeUj9YFyI&#10;esPJJk1+Rpbf/bT2TO1Xj25fU3nxfVPC7ZNFN1ofXAbungPunAUeXgJa7wIPLuFGfV7D7Qv1/s9b&#10;n/s/fPhwNd/99G89vKwsaaCm6orAQb2HPunNKr1Pn4Xs+HZnO0k0GgVd9ZCmvfv1m1yfkHD4h+vR&#10;/5zj/6vvZuXGzTLYsEhjSJ/RG+3sPDempR3RuHLlojjYL37uRkTBJAyWkHXlizlzPDosWyZGUAcu&#10;zeSjXQc7O4MOQUHRvJh+zKchISHvC2DetDMg5SXRd3r+Uv3OuaPxZ8tSbz69UI5rpXG4UhKL5tpD&#10;uH/sMB6dzMTTU1l4eDwNz5pygftNwKNLuHe1saml5bn3vTs3FGH3u7+6FUb/3/3ua/mZc0JGjpLF&#10;V18NIyC9OP3QRZrI6yjA6DuFpYLqkZ9rn//v3z915srMmmMNnvb2OwMmTVbxGzZc1a9XHxWODX6T&#10;xin5rVmp5KepaeWno2O329HBYXdNTXnAo/v3je88ufNDN/knaoY/nj5957uq2hO2J2qP3jtdfBDV&#10;vGDaqdxI3G84gudn8vHsbBGeX6rAi6tH8fxyFV5cqcHLa7VouVxJkI7gxUXS/5OrxKam8cmpvOVE&#10;96+6EUF7o1auXKnCK59+KqktMSf06Se9OTXBJUzzlBASciD1X3Ge/+/Gf71BERWXeFeco5WJ0w4e&#10;PJwb6B8Ko01aWLFwOabKrCAFzMe338oyT03FiGFTOdGzBNOnraD8XgoH++2I3H+w+vDh3NE/dQBP&#10;CFZ9/ZlNewOSop0cXG8G+G5HjL8zalMCcL3iIJ6cysGzM4V4drECLTeO4+WtE3h5U4yG9ue3TuLl&#10;9WMSYI9OZKD1fAGaT5c21jedVXhNX+IYqqvL1LZs2f6ywxfdOC3xJT78oAdbS0MwbOg0bNLUPV5a&#10;WvTruGL2vXsPZ1+/edXxeGlyZXZcKKJ2bUWMjw1SQl0Q6e+GrfaWWLtGlX2gydT03fHHP3wted1H&#10;H/bCt99NZcdANX/BAruhPwbIgwcPOlaWVTo6OwfdW66gB9UVy7HdRR8pYZ6oS6b6KkvC45PZeHq2&#10;kJFRg1Zh/BsEQoAhhgDoNTDX6/H8fAmeNObg0dlSXDp9rOn+/fs/KEpS9hCefhC2bp3Wo08/7dIq&#10;+nsyU1Y/sDS3qffZ4fGff8lZEb4PnjyZerHpWPGVhiKcL03C92Lp66UiJtd64N4pcjf5u/kkzjeU&#10;ICE8CPrqBGbACHT4YiDnrYejb595nLtelz9ihMWPAlJcXDFix47gsgmT1rB6HgdzzXWI2mGEQ3tc&#10;UZMSjAsliXhwIhvPCcgzGrvlWl07IAKI12D88NiAF5eq8ZiAPGzIwt0T+ThfXxZa9ReL3traLn8b&#10;FRVltmzZugMGBlbH1dQcjI8dq/zPB0N485379yeea2woOp6fhJqD/rhYFIvHTKJPT+fjOZNt6812&#10;+mjjwEPqm0dncJsJ19fNBiOGy+Kjj/tSfosztdTzuRzpRwFRVbXuo6Cgkzl85GJ+bg6MN6ggmDN/&#10;CbvtURTni1P5Mfi+Lh1PxXbPFEigiDwitv/8AimM+UTKKeJ/Utqzs8WktwIpqq6VxLU1FR6sbDp7&#10;9u/qLjpbd0bMr+ciZ4JzywsyXUvSDrwoT/TDiaxwBkWGZJSnp/NomLK/9lDSRdv3jJj7jQyYfDib&#10;2ksrOzp1mshT6FRz+g62oND56z+xDS+viOHyCzZnDRk6C5PGjYbe+uVwN9PCvq2myAx1Q11GGC6U&#10;JuB2XSqeNOVJ235CcJ40cgiQzhWTzop/+P+JlPwL0XwsA1f5vSvVGThRcSRC1CP/tiT8S2y47GDg&#10;+KQgp/S0sK0vKpODcTY/GvdeAfKEESIBQhDaefzVuHkSrddIZZd58bG4QMjPkOOSzSkYMHBdroLC&#10;9hE0yp9yc8+/z6uRvivub8jqfs2JE00BS5ZsON/122GYNWksdAmIneFG+DkbIj5oCwoTg9BAZzhX&#10;nIDvj6ZScWXh0SnmFOEYNP4TARBH+/8cZwvwkJR1s+YwTucfQH3anrazpSniYma/7usw7nY22HJg&#10;l93LjHAPXgwsAE05B3Cj6hAevjLGs3OkDsrMF1eOEhiRWKl2+ChoQwBXm7YHJjqqXBc2jXMO6y9E&#10;RcT6HjtWaB4dHWfr47Pb3M/PP6igIPv7bF4mVk5uLTpxrdScSWOwYc1C6Gux62ulj9AddsgI90R1&#10;SpBY+IazhfG4VnkQdxgtApiHVF/tEZv/w6N47XbtYVwqT0I9gaxM8sP52jw8evRo/y/hqP+W36g/&#10;Wz9m9xbLNB+HzS0HA11QkRRAL91Pj4vB9aoU3DueKRlDUIiQmi8uVeLF5Wo+VvD1XFwuiUdF2l5Y&#10;W1iiV+8ZmDl5KZt2AYiNO4DAQD/s8PKmHHaAuZkB1qtvxOAh8pwSmICZU6ZAWWEuNqkowEZbEbtt&#10;eakoX14eNnon6g7vRcOR/YyUeFwnKDc5btem4l5DprQ/0qjPlF67VZmMK5TLbEiiPMEH+cmhOH7i&#10;WFlLy9O5ubm5fxRSWETrq8c3mjn9twDxqlJ+59jx49uyEkJeBm61QMROWxTG7ELt4T04nhmO0wWx&#10;uFiaiBvVh3CXkfDoxBGJOiRlw+fCIKdoiCOR22Gjr8MLIM/BgrmyNLwu9PVNYGykx2EAE2NDWFuZ&#10;QUdbhypsBs/ZGIyJY8Zgufw0rFu1AHrqK+FqqinlkrQgB5TE70ZdWihOZLeDcpkRcLUiCTerDuIG&#10;wRFDgHSNr12iVBaKsDHvAErjdiLK3x1x8XG8sWVOQ2pypEFNRbbxpQsXTJ49eWLS3Hxbwc7O7o9i&#10;CCp9BZJ4/P8PlGiiiZHLnSEY77AmkCHXatUfP5EV4rOlxdVKF4GedkgL3YrieB9UsC44SqM0kL6a&#10;8qJxrjCWRknG90ygN2rTcKUsEWdohKpEX8Tz8rLWuupQUVwOdd6QRVfXGKYmprC0EMOcwwz2dpbQ&#10;1zNkF3YZC7ThmDi0D1bMGoG1S2ZBT3UZ3HlluQieJn0wwAkZUT6oTmak0ilO5kShiTnlHB3jGqPh&#10;ZlWyFBU3qpMpAJJwqiie7ydK+1iR4ItgHoORsSnvQeLIi2wGIynhAC+0mcmbypTxZgIp5+1sbAxd&#10;XFwM9u0LN8zJSTO8cuW0keiL/aJNxn8UYlI/qgWzXvIunBUVJfoBu7brOVhaah1MOlhSV3cMUftZ&#10;iWsqwkJrDQKcDBC305qgbEF2pBcKY31QTmCqSSH1GcI4B6Rxigd/gmKm7PA+HArZBj97bejxqnBK&#10;qxWhs0mDAJhIYNjaWBEIW9jx7m3OTjY8aciSFb0e+vdbiskjh2LZjKFQWTobm9YqwEprFXbZaiPM&#10;xxUH+ZvFMTsYJSFspxCQgjg0StGaQDAYKZWMWo6LpMtGOkoTQWkkcOVxPtjnYQEbUwNYWlrAwlw4&#10;g3g0I2WawsbaCm6uLti2dSv8/QN41e0w3gsrEyUlxbfKyrKV/09BEUBcv355Rl1Nyfqy0uLqmupK&#10;xMcegPd2N7g62dM4JvTkzVinvBKqy+bBcuMy8rgmwrcYERQrHA52Rnb4VuREeqAgxhvlif5MuMGo&#10;StmDKoJUmuCHxKhABHi7w81YDRtXzIbSioUwMzXmSnt7WNEgdrbWrwCx4RWw+RqjZTUn1ubOVMSS&#10;+fOhtlIWhutXwFRjJSy118DL3gAxvk7ICnVFMY17LH0fmpjLztPwwvhXyxNx5yibjmw0Nh9La48S&#10;vn6JQIkIrjscjNQge+x2McUW963w9PDErp1efO4q7Y8ARDhIu5PYkEatJMC2bd2C+PjIW5UllepA&#10;7i9/70Qxv1BTU7M+KTG+LoHJ1d3VCQb6ejA00COVGMHExJBrtgyYbG2ho6GKFfOnY/MazoWTx4Od&#10;dBHtriPRUNKebUhlW0PUCEfCtiA3ygv50d44ErEdyUFuCN3pCE87PVhsUID6cjlorF/LE2BMYc0D&#10;t7ay/Kthb28PY0N9LF8wEyvkZaClqSpFkqeDCXY7m2DvTlek7CfQadGoKzyE09V5uNrAm4KdqUHz&#10;hTo8vFCLB3x8cu0kWr4/g+e3TrO3eIKvHcO9czW40ViBc0fzcTQ3FhmJ+3jr11Tet6SoNS0tsS08&#10;bC88tm+Bm7OzBMRfDgGKiKS9e4JRXJh3rrn5/Ge/aFJnZEy7dvXy8Yy0QxJlGOjrwoiGeJ1cRYI1&#10;IyDentulO3N6ulrzOu9TsY6Kx2rTSvhYcfWHuyHCPcwRvtsdMcEeNL4zUva4I5lUcijYFXH+Lgih&#10;TA1y1IGrvhI0lOSZmBVha2nSDoiVBVe62P3gjcIjXV2c+J4FFjEy5shMwLo1qyUHsbc2gycvuB8e&#10;ES7dVLKysgKnGk/iwsWLuHHjJpqbm3Hv/j0032uWnotxt/kuB1+/d08aN27eBBdb4+TJ47zNazYv&#10;+H+4jZ3nEzdvXgksLc3PKSzM422a9sPH20uKEjEEECJqxL6Kq2snJsTcKyxMczh//vz7vyggly9f&#10;PpjF+9Ha21m3g8CIaAfDQHoUw46Kp7Qon3ewuYnYqH2w0laG9calcNHjdd4tdeDFdsheAhLlaYbI&#10;HTYI97JGuI8Lwv22ItLLCnu3mcODn9lmrQNnI1XYWmyGvYUBnG1MpFsapYl74fKmL0lJCYiPi0ZM&#10;dCSTayySEhPg7e3NxL++bYH8kpcrlq1s1dTcDHNK5i2uBNh/F29WGct7H6airDQXNTUVOH7sKE42&#10;1KPxJG+E3HQC5882/jDONJ3EqRMNvCVfLaqqKnhfk1xkpCbRuLGICAvxF4Zta2lZcvbsWV6TPpQU&#10;tkViBQd7XqeeeU1Qqi8vaX4kLene2dMNVr8oEFQKM4uLq5UDAvxrBGcKw1uYm/BWqJb0BHN6gvmr&#10;R0vyuSNvb5qPa1fPIpqes8vJDCFbTBG6jcPLBhGe1qStzYjaaoAIAhC+00GKljAfN0R6mCLEzRB+&#10;LsYI2W6OMF833ktkD7hADb4+XmhqbLhLykx7/Php2M1b1yPOn2uMONPYEHH+TGPEg/vNETdv3Yzw&#10;9PAIkZWVO2BoYH3B0zMIW9y2Ycd2d9YvPvytMCTG7+edF2IYMcm8CWUuKsoqUFNVjrqj1a0NDfUv&#10;6uvrWuqOVrXV1pSjmhFVVlLES5Vn8CL+GcjNyUYF/8/LzgwVBr59/frY8rKSMiosREaEYm+wD8du&#10;hJHGDiUnoCQ/+/65phM2vygYUnPwTnNBXe0xePLuA3a2AgQmVd5eaLu7G0/Q8YKXJweT3G4fH94u&#10;IgLx0aGVJ+trTkaFh7Ua6GyAg60dQgP8kBLhi4xo3m9KGlyHdWAPMpMOIIs3H85PT0DRQV6vPT4U&#10;mXEhKExLlG4cGbpvDzk4ELwN6MO7d+96kjY7/zPlJ5p9N25cq64oK0FUZBj2BAUhOGgPggKDeV/d&#10;AHp4MOIoQtJJvbzbNGqqa17kFRaVpRxO901JSQtISIgPOZQSuT8tLX4/l5BGHjwYEZWcHBHFuyVE&#10;33/QHPn48eONr/eB2xr97Nmz6BP1FdHZWVFROdlxUTVVhQeab9+O5nu/bGS83ijvvmxZmJed6LPd&#10;Nc7Wxjx637593+/x8z3m7+0VFxIYcGD37qBof1//6NgD0THH6+sTr106N7WlpWUBbxS5V1dbPVZ7&#10;k/4pv92hjJgYeifvX1uWh+qaUhytqSFt1NHz63C1qRI3TpfhbNNx8Jx3lJdXkiYKcPBgzO2ao1X5&#10;4uDeZA0V7zrdvbn5+5Tjx2sQFOSLAFLVLvK7p4c3ncZLym++vLh/yN5gyvK9yMlM4bZKn6Qkxu6N&#10;DguTvXztstzTp809fnGv/r/8QRrGjGPum05TVlUdXdJ08nRUaUnloaSDCYkJSQmJmRkHEzMzU6TH&#10;nMyYxPys6MScrKjEwpxDiTWV1Ym8HSvXeN5P53ZsOb5+k+NhO+P9lJT4Vfv3h9V50vCicPxb5fP6&#10;f1sbawoTayZhayo3SziyuAwNDuR9qTKfH0yK3Z+cED7n6dNHstz2z1539ib7/pv8TEVF8eCCgpzC&#10;SN4L0cTYWFI8/xyQdmUk1Jojaxzx6GxvTVoLRHlFUWtBQXFSYmLKXNZd858/fz7oN2m4/6uDevz4&#10;9re8qbpvaUnZowD/wFcy1PonQfkxsP4HHDsJIFdXdy5aCEdOdnZbdVVJ6sN7F8Viu39pLfP/1fH+&#10;Kn6XxuoEtLhXVRQ1e2xzl6rln4qSf/S6rY3NDxEmgGGfCoH+OymDy1vvNt+XZO/bvzewgOgZXTp/&#10;bHHG4bg6H29P9pnMpVzxvwHlf75jLSlLUWfs3UMhkFOQyfzW9w125+1HuCb468aGBq+EuNinbqzg&#10;rVkn2UqFms2rJG4lPb7peF19i0LPytJSorDMzCze/vtc+Ftrv4EFROOzsfFiz7qaGv+s9ORnoXsD&#10;eEtvD7ZXnCUQRB+s3cj/HJT2Nkh73eVgZ4PtW1zh77db1DD3y8tzrd9gd95+5C8Ktm+fP3/q0dRU&#10;dzRsX2CRu6tLzU7vnff2R4Txrm2+LGJ3sPr3br/p2M4dbLuI7q03X+O1vvie325vFpJ+CNsXAt5m&#10;HL7ennf9dmwpZbFaXF5abiNOT3hr7X/RAmLWjkn+45iYmD9lZ2d3u3GNp2dfvlhfXJxVmZEeU5l6&#10;KL4yOTm1MiE+rjI6OrwyISGhMiUlVXo9Oyu+ks3DyovnzlVzHr3s3t275t7em9+rra398PUqxn9x&#10;d95+/G8t8Gr++9Pbt29/cvt22SdNTWI0fVJWVsaRKj1vH2Wf3BaDnyOg0hDffWvRtxZ4a4G3Fnhr&#10;gbcWeGuBtxb4hxb4f2fkV0tkgDqfAAAAAElFTkSuQmCC"/>
  <p:tag name="ISPRING_PRESENTER_PHOTO_1" val="png|iVBORw0KGgoAAAANSUhEUgAAAKoAAABQCAYAAACJf+79AAAAAXNSR0IArs4c6QAAAARnQU1BAACx&#10;jwv8YQUAAAAJcEhZcwAADsMAAA7DAcdvqGQAAEz6SURBVHhe7b0HVFXJtjV8AlnMOeeAWTGjCIKB&#10;qEhQRAVBQSWIoqKAgAhiIogkAxhQTIgJFbOoGFBREBMiGMCcs23fnt+sjfb19Xf7db/33f8fdwxk&#10;jBrncM4+tavWmmutuVbV3luGn38/JfAfLoFfvn69IRNj/PqP3362/6UMfvn6Kz7/8hXi9acc/704&#10;+sc3A/r89WueBNRffv3tZ/sfyuDL13/g05eveP/xI54/e4ZHD8vw+vVb/CIA/9sPMuX/4rOfMv6f&#10;y4Aqkf4+/fINqF/4yc/292TwC8388y+/4uXr13j+8hU+f/6IF8+foCD/Cq5fu4ZXb97gVwr3Cz3s&#10;+4+f8OHzF3wmqH/K9+/J90c5CYMXf4xY5R5VCPJn+2sZCCEKoL6k5yy8XYSCgnxcL8jDpYs5OHHi&#10;OLKyjqPw1g18+PQRn798wpOnD1FGT/vy9Rt6hV8lsP6U81/L+buMCMtyoH4mUAVoP4kw9rP9pQy+&#10;iBBOgT178Qrnz55HQtwKTHSZAIcx47BsWRSOHj2E/CsXcP9eCcoe3MeVK5dw5uwZXL9+Hc9fvMTn&#10;X6kkCv+nrP8e3oRT+B2o4v1HfvKz/fcy+MQ49InC+kiDLnv0BJs3pWLYEGNUqqQFdXVNDB0yFDu2&#10;bsKd2wXIvXQRa1Ynw9PdEzN9fLArPQ2lpfcE15KA+pF9/ZT3X2Pui+BQAp+f6FHF+w8E6s/25zL4&#10;RCF9ZNh+Qq94t7gYVy5dwvzgYDRq2BAymUxqzZo0QWx0JEru3MLmzVswYIAhtDQqoXmzpgiaNwfF&#10;d25COIVfJHn/9lPefwNzn78B9YMA6lcK7v2Xf/xsfyKDjxTQRyLs4aOHuHh8L84f2IYTh/bBm56y&#10;Rs1avwO1Xt36iFy2HAVXC+DvNxdVqlSVvlNRKmE90gpns7Pw8vljPH7yFG8+/iJ5559y/+9x90mA&#10;U+BTcFRh4e/oY3+2/1sG7xmiPxBQL5jh52YdwIYwT6wOmYqMtE1YuDQKLdq0/x2oHTp0wtr1qbiU&#10;m4/JkydDQ11N+k4uV8DExAJbN6di95Zk7FifgJKiQggdfKCX/in3P8eeoEjlQP0lT/aFb97Sx/5s&#10;/1UG7xia3jP0vHj1GtcvnMSuhFAEOxlj+ogeWLMkCDt27sckd280atwETVu0htMEF6xJjMO2zZvg&#10;O9cfLVu3kYBap15DzJgdgPVJSfBxHIHJlv2wd9MqvH33FpLs6cl/yv5f4+/DN6C+FUD9TGG9IVB/&#10;tn/KQADnPT3p68+fcTvvPPbEhWChmxVmjuyJacYtEDDGCMkJMVibug2z54XCy8cfQXN8MX2MCbxG&#10;D8W8ubPhMnkqDIwGw3GSO1Ymb0T8okC4GevAqmMNzJ1gg5xTWUysaAw8zxuS4J/y/79lICKa8Klv&#10;BFAF/3pFIvaz/VMGr0kg3zI2P37yCGd3rcNyj5HwNO0EH/MOmGvaFm79m8LNciBC5/khLjYW0WEh&#10;8He2gku/RrDvWh2etsZYGhqE+PhExMYlYv6cmZhlOxDzLNtiin5j2PRujRWhflzNui951dcsBfyU&#10;//+NQRFtRD716uPnPJkU3j788rN9lwGN9iXDzLM3H3DjYjbSI3wROLovPIe2hK+FDuZadIKbXnOM&#10;7FgPo/q1x3Q7IwSOHww/m17wNdeBp35DTB7YEsFudohdHISgaZPgqN8Bk/o2xGL7rgi164TRunUw&#10;ecQAHMvYjrdcgn3NROHFh68/dfAHHL5mZBM51PMPn/Jkb/nu2btfKnZ7z/kTKM8J0hf0bi/o5u4/&#10;eICT21cjfpoVfIfrYLZ5a8yx7IgZJp3gOqAdPWdTtnrwMm6GQJtOmGfTA3NH6MLfvAv8Lbpgnr0+&#10;/ByHwsu8G1z7NITHwOYIHdUNEeO6w9OgEUb3aoIVITNRfLcEr+ksnjJrq/B6+AMOX378FZ8I1Kfv&#10;CdRXVMrjt18qdHvy4Vc8I098/O4zHr4jYCiT4qJb2Jc4H4sd+2GORUvMZdieadIBUwx04Ni3Hcb1&#10;EhSgDeZZdeYxfRA0qg9mDOuKWSZdEO7QH8snD8FSZ30E23SBr5kOZpp2RKB1F0SM1cU88zYY36s+&#10;/Cda4/yZ03hJZ/H04294/KZi6+GPOBTO4z2B+ugtQ/9zQrbs9ecK2Upff0EZrfjRuy+4VfoMh04W&#10;If1AMXKuPeMafi52xsxFyOju8DVtgZnD2mHKwHZw7NMGY3oRaL3bYOrA9vAb0Q3B9r0xz7YP5ph3&#10;h7eRjuR1wx0HIm6qMSIn6CHYrhv8Cehgm84IZ39BIzrCRa8RvG0G4eDuNDx5/xlPSDfKxHgI1rI3&#10;FVMff8Th43df8YY5VOlrAvUJLfn+q08Vsj0g7ykjSC4X3sfaDdmY6rEHo8emYlHkbhw/kI60KC+C&#10;rDNmDGkOT8O2cO7bFmN6EqhsEwjYKfrt4DG4PTyHdIT3sM7kr90wh55z2mAdArgXPe1Aetc+kled&#10;b9sZIXZdEGRNr8tjnHo3xlTzftixKRkP37zDCyqkjBztPsd0/9XnCqmPP+KwjLJ4SVp09wWBWkZu&#10;VPLyY4VrxZxzKUseRc9eY8PWLLg4b4Z+/zVoozMHI+18sXHVcmxdOgXz7bsQWC3hQ3B5GHeEK0P/&#10;FMP28BjUHi7kquP6tcHEAW3gPrAtphm1lZKt8HH6iJlqiUiXofCnx/WhN/ajFw0YSRpg3hleRu0Y&#10;+ptgikU/pG1ajaLHL5B//y0uFj5G0fN3uE8PX0LnUfKi4unlRyzeZ3R5xupL0fOPebL7LOQVUSAV&#10;rd0hOb/3/iuOX7yB6T4buKkkCX16R6FeQ2sYDnHEhsQVSI/yRtg4XQQwZM+nZwy06wm/4Z0RYEXA&#10;WXaFU38mVb1aw9OoPT1pB3gZtqY3bY8F4wdhuacVQscb8/+OcBvQGl70stOGtIcXAT5Vvw2c+jSF&#10;75jB2LV1DdIzzyAgLAMhCw/gYNYtGs8bFL/+RJ2IVvF0833OJaRCj8nfbwuglrz7Fbeef6hQ7eaz&#10;9yh5+ytuPHmD+LV7YGG5GIaGSeihG4jqNfvAfKQz9u9Ox6GkIISN6Y5ZFqyf2vSmV+yBAMsu8LPs&#10;DHeG+3H92sKlvw4TKIKXAJ7NZMuHFGC2VS94W/bCRMMOcOYxrnpMvAbwlcnXFHphlz4t4KDbCAun&#10;jMK+9A2YFxKNLt09MEBvOYKCj+JwdiEKn79FEY2pounmx/kWkQKVkbvfevYhT1b05iuuP31fodq1&#10;px9Qwuz+3K0SzAxYxp1OczDEeBO6dw9Enbq94Ow+C+dzLyBrewzC7HuwtNQUHvSa04ey6G/SEZOY&#10;VNl0b8ESUyuJBngP6cAVq/bw4WuwTU8sGKMHr2Fd4NCjOZx4jLsBqQKPk17Zxuk2hF2X+lgR4I7j&#10;xw/C02ce6tYfgjatAmFnm44Vq87g8t0nKGI15tqTiqWbH7F4ixHl3gcIbObJbrHafPXJu4rVnn7E&#10;7ddfkXk2B44T3aHb3QVDh26mR1uBzp1HwW/RCuQ9KEPO8Z2ImsxaqGET8spWLFN1wnRy1TG9W8Ky&#10;UzM4MKFyZyh3H6SDScJbkqcGWOtisdMA+I3U5WetMbFfOTWYSa8714Le2bQzxnevD6d+rZAaF44T&#10;53Pg7DEXtWt3R8vmkzBkcDL8gg/h+JV7uMXwf5VArXD6+YbH688/opj1KcogT3adRbwrj95VqJb3&#10;5COuvfiMncdOwnqUPVo010evnvOh1y8C3bs5wcUrEBnn8pCffwnpkdMwb7hIlJphzvBOmEagjif4&#10;Jui1kRIqr8Ed+KojhfZJ/dvCi5QgYGRX0gQmTeSlbgz1U5mAiZKVr2V3LhCwetCDNdRRRkghDw5Z&#10;GodufQajWtXWaNt6DAwNojB12i6kH7+Fq6Rk+c8+VCjd/IjFq8KhvAMuPyJQr3IZ5tLDtxWrPfpA&#10;EHxC5vk8uLj5oEH9TqhFbtq8mQUa1O2DTp0MEbR0DXILS5B7dBviPYbBy6AhXPWbw9VQB+4E52yz&#10;juSqnbhixdWqYR3oNTtwxao93PR14D2UvJX7AsTn7gNZJRBlLFKDSQNbY3THWkyodJAaHYKU1B0w&#10;tRoLVdVKqFqlDXr2mAXjQYkY77Iea3dfxGV607xnH3GprILp5xserzz5gJtvgYtlb/NkV559Rk7p&#10;m4rVHr7DZSZUh3OLMTsgGc1bGEGpqIxmLdtA39ACw61dsGD5emTfeYbCe/dwMHkRwkbpwrlnbTj2&#10;bExP2Z7r/h0ZxvlKoPoN78LyVSe4k4dKnHVYR3pPJlVmohLAREq/LSb0bYlRnWvBSbcBEuZMRO7l&#10;S8i6UYa5i6Kg26sXWrcehkEGK2E6NAUOzlFI3n0MuY/f49KTTxVLNz9g8eKj9yh4/ZuYf54s9+kn&#10;nHvwukK1C/So5x68xKaMS5jikYI2DLnqarXRf5A+IpNTkH46D/tyb+Pk/TfIe/4FV/MuIHPFbCzl&#10;qpLngIYM500xdRABKLwlEytRdhLNkwD2YDnKe1gn0gRWAkZ0Ijdtj8n6reBIXjpVrzHifcbg7OnD&#10;uM6M/vKr37DvQj5mBS6GkZE/BhmmYPDgFXCZugDbTpxCLr3p+TIx1oqln+/zzaFDyX/1D5y5/zpP&#10;duHxJ2Tfe11h2ul7r3CRi/knCsuwOGYnrEfEoGMHT9Su1R29+hhhycpUnKU8cp//gtOlb5H98CPy&#10;Hr7CjcvZOLNhIdbNsECQVQd4k2sK/unUqwWcezdj2G8JN9ZR3QxaE8StCVAdBNt2wwJ64mCL9giz&#10;6oqUgAk4ezwDBfTml14DJ0ueYXXaTjg4zSBH9kbXLoHo02cqvOcuxMH8G7hIIzldgXTzRxyeK2Xk&#10;45Ld6buv8mTnHn3EybuvKkzLKnmJnOdfcfjaXcwNisVQowXo2yeCCZUdatdoB4uRLkg9fAEXn35B&#10;dtk7nLj7GqdK3zOheY3b3Khy9dh2HIybjWRvSyyx5yIAC/++TJRmko/OGNqOr1ydIj8NYkK1zFEP&#10;q71MsMXfHpkrQ5BzNgu5pS9x9slXnH/6FYcKSjAnJBw6On3IUbugerVe6Np1CIKWxOFE0WOce/IF&#10;WXdfVhjd/BGHpx9wte75r8gqfpEny2ZoOU7lVZh25wWyH3/G4VulWLA0HiZDfdBTdwGaNxmHWtU7&#10;wGwEV6Uyz+IsDfgULfp48UscLXmFE/ffI4d8sfDpa+6suo78Y9twOmUhjsT7YufiqUjxc8BaH2ts&#10;nGWHtEAn7AifgvToWdi3dimyDu7kRpebyCHws0o/4sjdtzgl5E4wLk7YDF1dSygUNSCXqaG9TjeE&#10;RCbhuBjno084Vvyi4ujmDzjMIvU6zzXU40XP82QnH3zAkTsvK1Q7RqAcp6faePAU3H0WYoC+K1el&#10;xmCE7RQsWrUF+wtKkfXgvQTQctm8wOHi1zh0lwnYvY84zXX5Kw+e4VZZKUoe3MbtgrPIPb4LZ/ek&#10;IGf/ZhRkH8CNqznIzbuMnCsscxWV4ObDZ7h67yFybt+XAHqUfZx6+AEbDlyCxfCZ0FSvL11j1apl&#10;BwRGJONoET2pAHXRiwqlmx+xeOzuG5xh9Dl6m0A9Rk9xkMKoOO0l50rwlbzBoaJnSD6QBd/waMxZ&#10;GIvVu7Nw4PojHCWQDxW/wsHbQi4v+f4NDvP4PXkPsHLPGYQmZ2DB2gOITD+F7Wdu4tzdpwTuc+QU&#10;leHcnUc4d5/h/e4LnLt+B9eu5eFJcT7ePCjA63tX8OROHm7evoGcO6U4zaQuPacEEz3CULNqcwJV&#10;DX30TLB80wEayVscuffu2xgqkn7+OdfDJa9x8vFXyoBAPXz3HfYXPq9w7cBtApCAzGQJalfebezJ&#10;L8Zh8tGjjDCZd15/k8cLHOD7wwTN8ZulOJyVhc3r1iJs/iKMcfRGT31bDDR3w7y4Xci48QJZT3/D&#10;gZJPWHXkBpau3ibtjCo5uwO/lpzi7t9c7lDPwz8e5eHTvQsou3UBl4vv4dDtZ1i8bgcMjazIT40w&#10;I2QFdube5Vje4wCNpCLq5vucM++Qcj38in0CqJlUwt5bzypmu00DJRAP3XuPQ/ffEWSvkUEvupeG&#10;myFkUijev2DSw83U57JwOzsd93L2IP9MJranJGHciFFoWKczDCynY/WxQpxiJr819xE8g1dirJ0D&#10;1izwQtnpjdz5e4Zb+PPx25NrfC0gaC/i482jKMrPZq32IXZcvYelKbsRtnI7Us/cwEGGvH00pL03&#10;K6hevuFxHw31aNkX6uBZnmxf8VvsokAqbLvxHLtvvZCaJIMbT6XXPYWvsOfOW+y8UoJ9h/bj6qEU&#10;fLh2gNfu5gO/PcXnjy9w/shuOAwfAz3jSVi29RR57Rus2n0aVnaTMURPD8t8J+Fq5lq8uX4YX4qz&#10;2c7h6/0L+PXBOby/egDFZ5hk8XaVR+69xb7id9hHD3KAnnTfnTfYTQPZdfN5xdWL0IGIeqWfqBMC&#10;dW/RW6Rff1bB2xPsuP4UO248w87Cl9hFkO7mbggB1G0nziBtXQxyd8bh7dVM/Pr4Im8tUyQu4sWH&#10;x1cQtzAIllbO8CXHTc3Yj+DwGG5uMUevTl0xfcJI7EgIxtX9SSg7l4YXuXvZxwG8K8jE0/NpuJ6Z&#10;jCP70pB2insK8kvpxZ9iz03RXtBQXiKdQE3nuCqqfnbdeokD9z9h53UCdfftt0jjNUIVtW3n3Ldf&#10;e4rt9Kw7hBe99Rw78+5jS04h1h3OwYqVKxEfNhOZaxbgxsH1eMDw/yKfYCs6gZtZqYgK8oa9rS0m&#10;T/VAWGgwb+fjyXLXIPTs2AkuIw0RFzQFxzdF4tbRjSg9m4ZnF3fiVe5uPL2QjoIDvMXPmgisiI9D&#10;4sZtSN6RgdU7D2L9wTNM0vKRTm+edu0J0q4/r5D6Sb9Jjn7vE+dPoO689Rrbrj6psG0L576VEUV4&#10;0/Qrd5F66DTiNxCAiauxJGo5/GZ4Yh43OCctmIr9BOuJ1EjkpMche0s0ksOnY8ZEG0yeMAZ+s32w&#10;MCQIM7ymwXSIGYbq68HTyRqrIwJx5kAq7l05hqfXecXpzWy8uX0Gr26ewu1Tu7B/UzxvBbQCiQlx&#10;WLo4HIHzArEwfBHWbhRLuRdoRGJ8LyqkfoSB7in5gC0FT/Nk22++Qmr+4wrZNol5FzylxT7Fzpxr&#10;WL89HQvDFsDHaypCeKvIhBURWBQwA/6uNlg+ZwI2R89B+sr52JW4ABuXzUH4TGfM8XTGkkVhWLcx&#10;FSmbt2FFQiJm+s7B5Cm83ipwHjanrOWK1DHcL76Op2V38fRRKR4+fMDbU95EXs4pnDh2CPtO8kYX&#10;B48iIX4Fgv1nI5yeef3GjdiRfRnCkDZdfVoh9bOF0W7nnffYdOVJnmzL9VdIufK4Qrb1nHcqrXZX&#10;wUNsO3AMMSui6dH8McffH7ErV2NXJsPwhvWIDAtEUlQI0lNisZfXOGVs4Xfr45CycjnWbViLbYd5&#10;E7WLhUi7cAupp/KwJuMYYnm/qdjYRN7Qdw22b9+Co8cO4/yFS8gpKET2TRb9r3NX1uWb2HupEHtu&#10;PEEGFxm2HTmJddvTsGHvQWzNLsDmK6XYmPcIKXkVUz+brpKW3X6PDbkEauq1V1h/+XGFbGs57xR6&#10;q20ERMrRC0hIP4D49INIzDiFlFP5SLt0BylZeUjel4UtB7Ow++Q57DuTg8xzOTh87hIO5lxFBndZ&#10;7bj2iIB/gfXXuCPrxmuJ427bewDRkRGYHxSE0JBgLFm8CMtXxCAheR2Sdh7AxpNXsCX3HjYRhBvy&#10;X2Bj/jNsufIA20k/thWwv2vsL+8p1l1+SN2IVvF0lCJkUvgeay8+ypNtLHiBtbkPK2RL5ryTWfdM&#10;vsTXS6VYS0BsyH+C9QXPsY5CSrryhI0A4auIOsK7bcp/iM1X6YGZgG0jODcRUGvznyKJQFp1hcAq&#10;eIkdBNvGHTuwIHAuZnh6wMebXHbGDDZvzJo9E/MWhCI8LgkxmzOQfOg8UnKKsZbnSBbAzH/O/rhi&#10;Js4txlZBdSMwuT7vCVJvvUXSxYd5snUE6hp+WFHbaoJ0lWiXn2DNlWdYk8etd3xdzf9X5RJ80udP&#10;+f9T/v8EK39o0v+XeAx/v/pSGVZdZOPxm+ihNx04iqhlSxDgO5OJ1kzM9fXBnFkz4OvjjTk+0+E3&#10;ayZCAgMQn7ASm4+eo0flGAjOlZcelY9H6rPi6kXgMZlATSFQVwqgJjHs8E2Fb4kXyvC9reR7qRF4&#10;P34u3idcePitiffl7bv8EinH+IuPsYZgTb1QhI0ZRxC/Jhkx0RGIiQhH5OIwJl6hiFi8ALHLFiI+&#10;ehkSk3nZyaFz9Obsh4aRyHP+1Ec5HoWzWHfjLWVKoK6i94jPKf2hlfG9aD9+VjHfx50vRdz5B5SF&#10;aH9PBrHny7CC8lt9+RGTgPtYfzIP67jxZe2uTKxMy0D89gys4d2qU5m8bT56FmuOX0bc6ds8j+i/&#10;DHGS7P//kP+/OsffPe/34x5I8ilv3+Xzd/v4a3kmMrokXX+N2JzSPFlC7jOsOFf6e4s59wAxZ0X7&#10;52c/fl8R3sdQHlIjYFZcfIQV9KIx58qkz/5q/jFU2HK2FTkPEXvhseRh6REkoAuFxn5TagL7TuB3&#10;CaQU8XnPEcv3y9n/csp+BXXwV+f5f/1e0rOYDw1LvIpzi8/+Tr/iOOn4C48QT/ojmiQjzvvv9vF3&#10;zhPH/lcVvBbjy5PFXnqGKAonmieO5qCFkJdTqMspaPF/lPj839loAP/W/v6dY/vWl5izmH+siDb5&#10;L7Hi8nNE5zxCtBj7j+MXcvuz+fDzqDNs5x4iMucxIi88QfRF0Z4iiu8jzj9GxIWnWJH3CokFb3iu&#10;F4g8z2PPiD6/6eP/g7lJsv82ZgG0FcJAOLeov63rBxJeIs4SmLnPkXjtLRKvEkx0eNEc/+9Y+jeM&#10;XYwvIf81orIJ1JhLFBo7jaJFLOf7BConkQlFHF+XX3pKIT/CMgov4sx9RHKAkZzk/6qxD6EE0UeE&#10;1N/3//+X/f1vx/EnvxPjWcY5LmWLEh6QYSfyyC0s2JaDpXu5pn/2nuRBIvh7SRZiDt/7+m/n8m2e&#10;33/DV3GuGBpC3Nm7WJB+Ht7xmQjafBarzt9DAjP9iLPimPJzlMvs3yOjCMpezDGK0SGWRhNDcEZm&#10;36PnJyCEvhk9lhEL4ph/dd7veovlcUmXaEwHL8Jn1X54xR9E+J58KfwLI4/8fa7/b2OPPv8IcXmv&#10;sUwANTb/FWIvP0NEdhnCT5Rg2ZFiLMu8gwX7byD82C16P1oQLWUJBbb0DLejZfP1f9iWZN+HaEuF&#10;oCicJRT8YvYhfSa1/3mf/+7fLDl9D4vYlolwz1AWlp6LCTNWYLiVD9w8IxC+KQvRYv5U8iIqdxlf&#10;hWFHC+VyXkv527+eS7kcxG/jmIRFpB2HvcssdOthxkuk52LdwRxsZNkrgiBeTIUvpZz+Xr9/T36L&#10;hR6EkdAQ407fQcDGk5ganYnATZcQeagYUacJYs5f6GkJ3/9RxovEZ2fKpHLc9jNXeKn5AnTiHtou&#10;PUdgWlA84o8VEOyPJbAvZVtMwJbr+O+N74/HSV778iuhlzxZVM4LRBCcM1adgGPYJjjMWY3R05Jg&#10;OTUODoGJCNl6CHHnihmqHlJB97HolFAoX/+qnRLHlh8XLn5DAS3miRdnP5Qmu4zWsuQslS4A8mOf&#10;337zX/r/oa8/Pe+/+t1fjfH79/ztwpMlWELhJtBow3fmY7hTGLrr9oUB74hiNmwQxrhyxWrdUY7/&#10;PhaLsZ+m56FhL826S2VwbmxiHuH/7TjuScdJUepAHqbOCYVB/w7Q61kJdjZ6CFqWiISsO4i69ALh&#10;2Y/ZL6+U/dbvd1n+/vqv5vbfyUmSsQAQI0XWDcyN3wIzh5noO8wLFuOXYKzPesxKPIrY0yWIYckt&#10;/PSDcr39cJ6F/GwpdRjP5C8sdh0G9huIBjXV0b93bd7IYzQCVqVLDm/Z+ScEqcBLKRb+pUz+gKUf&#10;5LeEOInKfclxlOTJnML3YcTkWBhZeWKgpTmMLAxhzAd4deszAu10TWA1fgoWrN+ByJOFFF4pQk/e&#10;QxhPHiZe/6z94fuFPPlS8rX5GTfgsyYbwZvOIOb4DVIOAoST/72ff9XvX53rr8bzN36/IOseFhKA&#10;8SyHRGXchLWTuLVPF7i5qiJprQr8AipjkHEXjJwSjvmZtxBDajRv8xk4+CRj/LzNCNx1WfK0Yi6h&#10;7Euaz5+cN5wKXEpjnRGTgcGmw+HgoInlsTLMnlMHlqOcMC36KML23kbApssI3XeTBl4q9Sf6lWT/&#10;V/P9s+85HuEoIjjPmfHpGGRmD90erWE5og2sbPpBf/AIDB87D8GJBxF7ikZLb/77+b6ddyH1v4Tz&#10;nJtyBPom41CvXk3Y2MmxYoUavLxbw87VB3OTTmL+9isI2kKZ0AEuEjL577Dyr8b7TXbhwhlcfMG5&#10;E6gdelqjQ5fOsBzOG4F510BgUGWELmyESZM7o51OU97upgnM7Bzhn3KwXGA88YKT9zH/xF2phRKE&#10;Yaf4WdZ9hJy4x3YXIeLktMQwcSy/C6eVLTlUgKmh62A+yg/jJwUiIGoNQnef5fElmM/fzufrgm+/&#10;W8A+pb6Osy+hIHEOehbRX4h0LD//vd2TxiO+l8bG46Xv6OlE32Isor8F3377+xjFcd+ODebrUnq5&#10;mGMlcPJey5um6cNrqgofFymeEi9DPl9dXTTQe/BoeK45i7jsYkwJWMzLnPXQtZc53MJWIezodYQR&#10;hGIs0hik85ODirH9MK6FBEvo0QcY45uC/vp9+VhKOe7dl2HlShV069kXA4aHwGn6Cji5L8KMZakI&#10;OZiPEDF+ylHMT8hifhbnJeb2owy+yUh8//3c0vykOVIGwhuSdoXuPAuT0byNUQPe5M1BiT17lEjf&#10;qYXA+fUxaswA2NHLBiZkIvIUdStkJvRMPcxnH2LskeSz7lFbUL9pTzRtIsOaZBlKSmRYEKqBPv37&#10;w9x2DuwnhsF1ehSWbjyEmNNFElC/9yF0IfAijfPbHCSZCRkJp0XcCJ1J2DrJSHXhucBGnszCrDqC&#10;AmXYskWGvXsVyDopw63bqjhxqjbsx2jzwbMyDqoDxi5YheDjdxB29hEFV4pgAiaYHZWfoIytFEGc&#10;TNBxAk8CNC2Sn4eeFWGkDLMT0jBqrB0szDrztjXdYTR4GBz9o+C/Lx/B/F70V64MXsbMPsX/QQRO&#10;MBUu/i/vr5ST4HecRNDxYn5fzPdUBMcjxhByio2TDqZgg/l9sARUARR6OxqL6D9IfCd+Jx1zF4E8&#10;xwKJQz3EpJAD6N3PDp5TtXH6lAyXL8upBBW8eyPH8igZdAcawj4gE/PWZMF5yghYD1dihEU1DHcc&#10;hymrDiHkzONy+XD+4tzCACTZ8NzivZBNKL1S8OH7GD1nM4yHGWBtkiq+fBHyV+GthRqiVr3eGGbS&#10;Bw72veAwcRzcl6dK8110/ikVzPmLOVAmoi9p/nwVegjl3IW8xRzn83vpc6nxvVA6w+jik3fgFroG&#10;zVrpoW0bVWzaWG6Ioj0ok3ODTRVY84EY1uMCmETmSjRBAEbILJDjX0TQJF59idkrtqNhk27o0F6G&#10;gwdl+OUXGaKjFbx3V200btABBgO6YJzDQPiHzMOKvWckrh0kHIzAC2Uhxlk+DyETGjTfh1G3Qk9C&#10;18JxCb0IIwvnvAOPF/NSlP1yFN2RSQCNiFRi61YFPn2S4cN7BebMlfHhszJUb8iHKyxOlkL/vEN3&#10;4J9xlVnpXWaHD+G76wY8U3MQsP8ahUTFcCCBx+7Be1M+3FafwSzyPb8deRg/fT7XvFtiXZIaNxdr&#10;oG7tKug3bBwCd2QjiiWaZRefs4/bcE/JgU/aJYSeuINwlnaCCbSZO65i0srTmJx0CvMPXpO4ZBDB&#10;4C8UT8v033MTExOyMWXtWcw7fEv6jT8nOl9YJ4+ZuzUfs1MuInA/vR458XwKIOBoCeYdLUYAjwtl&#10;OPNhqO05dC5MTRrjyCEZDh9SUGlV4eZWH/szNDA/RAZjGzO4hZ/E5KB03nFPF+k7ZFiVIIeReS9Y&#10;E3hLsp+R696H34FCBAtQnSzFzPRr8N6ci6BD5HUcT5AEpDIC8DAsbeywbLE2Hj+W8YnUCtStq4ma&#10;NbUwd64at/xp0FG0htXUIMzfexUhGYWYnHgWM7bmkbfSETCE+30zsrCTxZi+6QJcE89g9s7rBATP&#10;Q4B9n988vg9jPjCfN14bMmo27xzYEE6O9ITFMjx9qkDhLQ18/UUVz57LEB6ujgEG+pjgtwnhWQRQ&#10;DvmmSO5Y9RB0ZgmTLveg9WjUqDt02gnnJsPnz3IsXSrnTTQUaNhQBbNmKrghR5vPRBiE4NgdXKl7&#10;g+WsFy86dQuzd12Cx6YczEq/TqpUxkhIXe27DN9Np+CzLgfTNuZTVsUIJ+UJFpHk7BPqqIhP7vtM&#10;q6BixoxRQ7PmleE8QRP37ipw546cN5VV8E5zSjTW0cWM+FQs2XcdTqFpGDtvJZamHeTlwmdgN3s9&#10;BjjMx/jAOCzYky1led7rz8HIMQ4djWbD2CUUdt4xsBrlyM3BdVF0W4b582WopC1DSx0D+Mbuwkom&#10;J8sO3WK/qehhHYShrosQsD6TxW8Cam8erGasQSejWehqOhuTwzeQ3xZIoTqU3iv0wHWM99uA9vq8&#10;kcRwf0xesZNehGAVYZiexTvxMMzGRcDAKgSuYRsRxcxU8Cy/Y3cx51ARgXOfgrgPk+mb0bUv770f&#10;pcSVK3ICtBovX+7EG/v2501+G6BPX3WMm+aB1UfuwWP+TrhO7oC8y5RdpgwDDNvB3GkllqXlk3vu&#10;hePSvRIwgzPyYeGViEFjF8F3zUEa9z3ME+M68wTT47JgYOwAby9tPiJdhrQdcgJVg3SrMvZmqOMU&#10;HcfYMfVgaueJWZGbYe8Viy7G82DlvgZLduVKlZjQc6w6cNXMf8Mh9LeZB50BMzHKdyMNt4CGLIy1&#10;GH40Rv/jjDKc5/Q1h9Cl31g0aVQVq1fL8PKF8IRK2NvXxL6MhvSsWrhwQWChFgaYT8Gk2OM0/BIs&#10;OlKEkO0n4RK2HhZusehpMB2amh3Qrp0CO3fK8eGDHAsWyPmZKvr2rUQvq4YDB2Swtm2K0VOXIO5w&#10;KVbyiTNzV23HENdg6FoHwGbWRizZe41VpitwWRiPoaOnU0fUvctqzFx9CjHEUQijXBBl5XtUAJUn&#10;cXNT8CnI2lBTqwEvTy2cPy9HZKQ6+al4zHcT1G/RH6OmzsXEmeEYONQZPQeMgO3YiRjPm+AONB6J&#10;1h36QbfvIDjOCMT0qB2wcg1DL73BaNWuCxo174UWbQ14T6W+mObdHIuXVoO5hQa0tJSoWq0tvdFs&#10;OPEe+tYuC9Fb3wJtOvVGuy5GsLD3xMzoVEwMjIfe4OHoxOSmbaeBPLcj3ALiCLh8llMeMJSlQs/A&#10;Em3atEHLtt1hMHIKZm88KNUFAzaeYZLogc5deqBjpx4wNh0LP/a5LIvJCsOQz8EiLKDC/ffdRa8R&#10;S2Fi3gyXqKjiElVMmdoUbdoN4hOkraGu0ZN3MuEtzWeEcZ/oXYz3ToG5ZTucy5Yh+4wchoNbo4Ou&#10;F8Y4BcNkhBMM7WbAdeF6TJwXiW59BxN8vTDWYx4940WEX36J4MwiDHWIQfUaukzYVPDkiUxSbMuW&#10;WmjRojECAhpg5kxtDOQN2AYPG89btbugR+8B6Krbi/+Pw8QZiVi48ypWcbfV4h1nYGrrg3r12/G3&#10;rWBsPhYTw1Lgl1EAP0YTXyY0ficeYA4jiF3oFjqdwejfj4ZAalNUJIOZGZ+ALauOUXbdcae4E72j&#10;BvfQqkK3f2foDPLEULc4JtureKXtHLTpPBRtOvZGyw76UKq353irYHOqAm/fyrBokRzVq1dlEtoc&#10;YeGNMW26Ntrq1IKOrjls3aIx1j0RffSdUbN+RzTgTTaMLMbD3T+B3jkWBqZ2dJLt0LlrNwzjlb2O&#10;npGsShxHCA0k8OxTzD5MoJbcUdJzKhlytDF2rDYu5KjgKpOHWTPV0adfS+h00UOdRgPISbryTnN8&#10;dM2YdujNOy7XrlUPXTvVxkSXRhg1uiFatqiJZi16UKCjYGrB5y4FVsf8BTX5AIfaUFOtjBrV66Bt&#10;u+Zo27EF6jdsgEpaVXjOGpxMVzRvORDNm7eG/ajKCJjXAKZmLXi+tuja0xwGg0zgMKYBopbXRnCY&#10;Lrr26I5W7Y3gPCca0xbtwtDhLvxdDSxdogZn56pordMetlMWIm7XFbjOikF/3vV5mqcS85i5D+HN&#10;eAdbjof3GvJMhrXpDDECqEH77sHQdhnG2DeTEqjfflPhbSHrY1taT8xfaAyjoQY0OlOYjV5AY92I&#10;HgPdeUFffXpeGR49USENaIxqNbry1uatMXJkEwzn7dF76JmR7/aGtVVV2Fpr8T6og+EeyfJN1kM4&#10;BW9H9VoGaNJQA8lMRr5+lWE/gdqxoxY0NBqjVatmaNGqIVq17QKdDgN595S27LcS4uJrUa5dMMxi&#10;BJxnx2Lh+iOwclqIZs06YYSlnFcnKODh0QIjxk7CxOj9mHWwGDMFULNKMYtzHTw9ETUbd4WNtQw3&#10;b8iQk0MjG1QJKkqer7kh1iQNwq+/1sVlzmvwMC0o1JrS0fRAK0a+qtUp91ZVMXWqOqbPakZ5tEOd&#10;OnUQE6OKN29k9NByNGlcFZUrt6BO6TTaNUUV6rxKlVqciw6fNjOQ+m6PLp00mLRrwmd2OxgPMUK7&#10;9kOp+y68p0EVzPDRQuLqdnDzsIDFKF/4JBxg9HkM32NMpnLOqUjWMG+eGgoKFBKxFpzp6FE5jhyv&#10;hQ2bu5CzdGVSVQ2T3WTYt18Tk1y16eYVGKgv/lfH1u3a6NlTg963JhrUa8TkTBt378noKVTpHdRo&#10;aXLpLiA9elWHx7R6MDOvj1q1qkN/oAYfGV6J4K+M8eMUOHJE/KYSVq2qwvuFqkMprw7drrWQtEYF&#10;r15r4PGzRggOrUtg10KDxobQ6WRHI2uH/eTZn8mr92bIWfukV2plAWu7ULYRrGJokoPJcP++nBxZ&#10;QUPRgZl3NGaRR848eg9+9Ky++0pgzdrxGN57f2uqihQSAQ226nj1pi7OXWiJ+NUGMLdxQrU69mjS&#10;vCPCF6vj5StxnAoBXQWdOmvxWQAybEpVYumyqvRwNMI2mlhLIO7eLcN45zYYNTEKHoGH0LWPM1q3&#10;0uIVAMwFPgjDkCF1swxt26qTalWD8eCacPesy6dTN4GmVj0eq47ktTJ8+qyCG7eqICC4AYaZD6JT&#10;cEaN2obQN6iMw5TdO3q2XTtUYc1ntw7zSMSU9FuYQU8652QZ5tE7DfeKRp36bTHWgUClTA4fUqf8&#10;urPKMZZAtYId7zx442YdlD1UYowDQ7m6CoYN1WAkrA4r6+rwn6fkjeJkuH6jEhyd6jIi1MIcXy28&#10;fq2QqEvLlprQ0qyBYcNqY6pnPS5k1ELN6io0IhlBWA2OE2pgRawqHj5S4OIlLdiPrkwnVotOrDZc&#10;XdUlyvXilSY2b6lN59cN4zz55ETycP/jXJk6e0aJ69dleP5cLln2bXLIfftkOHlCjvfvVPD+QxWE&#10;LazNBzEQ7SvleE3rWbhQRuvQwLhxlVBaqiqdwNBQneFRm6FEDRn7VHhdkAYe8rvISDmJtwxKJb30&#10;LAXu3VNBVJQWSXclOLuocdKCE6ogI0OVnlzJ0KPArRty2NrIpHsxmZjIOSk5wSOnInhMgSrLKqr8&#10;rhoaNayFiGWa5NNqePZMnFfB+4wqeFPexqQtfHKJZ30cO65KkKqjuFiNl5kQDDp1McQ5ELP2XMPM&#10;4w/gdeguPPcXY2rCYUyY6gl312ZShi+y2YICGV69FGBkgvm5Fq8WbY+GjTqiVev62LpFnZ/L8ds/&#10;5Ni1S0mQKuDuIeM4yr1jo8ZK3rlaAznnVfGCffjPrYcuncfxMz79hLerjOA5HtIhvHwpZ0Ijkimh&#10;aBXKVZVcXonC20w6p6pxngrKgBUIerm3b+V49UqOy3lyev/K/K4+ZVsLS5aqMmyTQjxUwd50GWzt&#10;26L/hCVw3nId047cxSzOM+zwDSa0EWjcsB25rwx5eTLsSNPkOazhPmsVeht6oGWbZtiQUgnPnqph&#10;2jQFmjVVZZKkKlGhkydVmcuo4BFB9umTHImJqmjatAodTBV+porMQ3JSHFW0aqGGlPXUaZ4awVaJ&#10;0UADq1Yq8OC+CvmvoBxqnK8SgnImJsiYA8hZj1UhtpTS/B6WyXg/Wpa9VmtjnKs9FpDizDlWlicr&#10;vKWUvOgreof0dAX5qhz99FT43CVtrF+nxR8rcOyYAg5jlVi7jkB9LcPixQRqrcoYZV8LJXe1OGk5&#10;9PVVGYJUsGaNDGfPqWPt2jpYEVMXEydWkzLZKpWVLAyzlEFjiI1Von59Dbi7q0kAFOffkaYKr2na&#10;yDyogTev5Zg7R05wyzFhghw3b4qymRouXVSlt5dzl7wc2tpyjkmGCxeFJ66GyKg6mD69Brp1FQrU&#10;QJcuSuxmRnolT4OPIq9Hsl8XI6zU6DmawNZlHgIy8jD92ANM3l8ED4bIOZk3MDtmK6xsx6FbtyYs&#10;hqvC3FyF4FZF9mk5vrAE8/SpCqlJbXqK5szMa+P5MxWJn83meOrXV8GcOSo0djkOH5ZRieqMCjWQ&#10;laUtlW8C52lCTaU565fN+Xh0TSpXhu1pKggKUmMIVvLpKAo+6EKFwBNGS6N8J6N8ZFBXV/BCQQXn&#10;oZQ8YH6+Cl7Q40+eLCPPl2HqFBlyc1XIcatiWUQ1eHloQJ+3adcnUF23XocHk7/pjByhmVfh6L2Y&#10;iZQODZ3Av8SS2GYNuHmNgf+KgxjmvBRVavM5Bb4KlN5X0hmp0LDUCTIVST9PKffISFY/5ldGYaEq&#10;xytnFNXEkKGVadBq1A+jGWWm210NJ7NkdB5MpqxV0b69Fnakq0p9lJYqEBamheDgynRYahJP7tZd&#10;RjnR2JmUlZaqEIPqNG45Za7A+CkmmMa6tfcBLqE+JscqYZheysJzn75ycgphxSKJ4uO8J1dHWZkS&#10;Rw7LMWqUCovSSnpeUcKQoVq1ShhoWB0XL2uSz8lhbCzKOQJUrMk90MDqNTURGMjH1IxuS/7Wjtyl&#10;JieqYAiX0QOIUgyF5KbBUK+gV5ExeVEloKsQUJXIeeSckJzJnSomTVKll1fS26rhxnUVekgleZUW&#10;gaFFo2DIpwfOzubvQmtjgnNTtGzVHnJFAzhNUJE8VVmZJqKi68JzWkMYD22Ehg06wtDEFV5JmfQ2&#10;xRJQ3fYVwouJlX/GNcyI3oX+xq4MwW0kKlO5cnV6tKrYvacK/vGbOueqCSPj+ujVqw7Pq8bIIYPV&#10;SCWP1YSvrzproqRMDMMtmmvySSe1eGFfFXogBYEtIoScYVFGJQlFlkehDu0r0RGoUtly8mnhpTRY&#10;8lGR6Nf48QpUqqTOflUZ9VRw7qwqbjACnTypZHatgcaN1bGDIffrVwVOnNBG0PzqBGEt9O6ri4G2&#10;gXBNOgMPlhOnHWEGfeAaxk9bKnlUB3rUK6xYbNmsTqDaY/6qYxjpEYPKtZtjCoFfxLEtW6Yq0ZmY&#10;GHWJmpxh0qivr0UuWY3RRl2qMRsZaaBHD22ClsZ2UcxHjWDVwJFjIkrK+IQXVYKwEkO5mtTHgQNy&#10;8nBN3rS4Mo1TjZFSBj09euK2qtizW845K3GIxnjwkBIREaroM8gY4xftw7S9hXmy0lJN7NojI38s&#10;D7UyWRW2ZgydjZGwUgvP6PHCwmhdXQi+1Sx+09IFp61aVQ0deNLDR1SQd1WBseO1eE1QFYZYDbx/&#10;r4qbhSq86rISkte3gZ5+T1p/E/j7ETzMcAVg69TRhIuLphQGcnNl6D9AheDQRGioOo1BwVcFvU+5&#10;kp49E15XjmsMxS4uqlBRqUuv15QTr0ZvpeT3TABJCXbvqQN7h+5o2rIb5vrVYQgjdXlPkNPij5+s&#10;jBVxLTHQoC05Zi+Y8fbjnjsvYerBEkzaWwiX3TfgzRWjEIbKif6r0LWbAerWqUePVpfy4A1+LXuQ&#10;1zVhGFfFuPGqNBRtpKSo0wuwnMMVHoVSi55eA19YU8w6IfimKudcCQkJmnjzVknaI4OGJimAn6g7&#10;yrBxo3AKBEMnLSpNVcrAhw4VUUmTXkVVArO9vYoERpGwvHsnZ6Ijw8WLLFuNVYOqSj1WBRrTWLQl&#10;Y33MkHw1XxVp6ZUxxb01jM1sYe27BpNYMvM8znLcgZuw9YyiTHUYrmWSLHfuVMcUPmFwbngqTGz9&#10;UbVGA/hxfPe5Uubnr4YmTSuxfMU50fiEU6hRnTrvoEmgqtCzi/HS0Dpokyoyv7kmg6WlKuWmicxM&#10;FQmow4YJw9PGunXq+PiRdfoIGXWnRiPXJA1QQQ4rLIaGwuiEF1bgH6RRN2/KsWSJnAashUbNuOgx&#10;O4K11aw8WX5+VewVQO0hQCo8Q3UmP/Uxk+S3rEwF18hfDQcp6EFVsZ7cQ6yihDG71NZWJadSRQbD&#10;6+0iBWbOqk0P2YYLBvVx5Cgt7AL51BslOW0VLI1oxAHXhTszxvtUwPLlSnobTRadNelRlTiRJecE&#10;VaBdWZ2WrCbxoNAwVQwZpoFtW1UlBd27p4CXl5KemFbapi7cWMdct645EykNehPxvRwfP6vh6Ik6&#10;cJvSDp6eOti+tRb7LrfuV6+ZJL2qguUxldGuTWV062/NRYL9cM8sxsSMIjjvuYHJB1l6WpcH8ykL&#10;pDqpLysfhoa1oaI6hHx4FMHVngJXMnTJyFU1CCB6VIbwyVOU9P4a8OHxAqhiPG3bis/UWfgmvXkp&#10;5COnccoRR/ojgBoeLodCrsbSmZbkmcX4R1ormQFrUIZqkkwdHNQxiNHj1KlyenbtuoLPbGVZj3Lq&#10;1KEBfGe355gaY89edV6OzdD5QIGPn5T00JoEYwv0MXeHbXQWPI5x2XPvLehPiUKNhh3gOJaLPIXM&#10;Q7JUGHn6cM/BDCago0k7amPDehGFZMw/RBJcDlRRJ42MYnKlxdCuy3MdVUp0b8gQNS4jV2IEUJMM&#10;zc5OlfRFg8Dl8jMNwdxcjYZRmcaqLkVJUT9XKFQpUw0pL7lI2jZ6tJpUSXj0SC7RqIREwe3VUae2&#10;Npf1G8LBbSQmzF/BO05n10AeFWllRcEpeEAdbcyYrsmlQ6VE3EPYebVqMoZAZrSbZBJQg4KU9DRa&#10;6NxJE8cpoCdP5fAPqMNaaUdShMZUmBr8/TW5LFiVfEqDdVkVDlqL4NFgkqBADDlqrVqarN1p0iMp&#10;yeMU9JCqPIe6RN4fPVYwXGsz2aqJ06crSbxPeBVt7UoMPSID1mYfTZmlNuHqjRa8vZXkZ1U5+coM&#10;s+Smu7msadmagmwA7+mq5Fua5MBVKQh1KdsdZcUb5rbtjRH+GzCZIHXJuMN2C85776Df7APoYToa&#10;q1cxPJ2TkffWRbXqo+gdnXjJcyspSxcJYhNyUBEexdxn+Ah5sOzipSYlGqJiIgBXiR519So18no5&#10;PZWSfE0pLVt+IVBDQgTFqsrjqtMDqUsUYtw4JT2qOj21KuWkJO2pjtGj6tLLiCglIwdW4zi0WAfV&#10;oNOoQg/VnHprijFjKYPpavy/OilCFYn3L49Sgx7v2GLiuxOT95ViAlfv+njFoUbz3iyXabA8JSel&#10;YlLmUB+alfpS97owM62B69fkUqLVr58K9VFJ4qXv34uNJ3L+L4CqQUNQ8r6vMpiaqrF+rc1kUl2q&#10;8ogkt11bIWsViQKOtFYjngTYy4Eq6JyqqhoMDESGL+icOpO26ozQ1XgOAVw59PprcjGoKqOzOlI3&#10;qcBmTAdYTvDlbScPVsfduzKWpxRUrAbdruBd5UmTKJ+0bC48rSYaMtRt2qgiKWrRIjVmatVgY1MF&#10;twtFps5Q4adFC6zLGmsV1mCV5Kw16OKb0eMy4SLoPTyUBJQ6S0VK1usY+slRTYZpSvzzPAHRty8F&#10;o61OT0Me/EJBjlsNFhZNmQ3X4njokWaq0ktVZrapgfsP2Nd0DTRg5WCElSpLJZrQad+EltmM49aS&#10;hNCjR2WCoBLPq8odQrXZf3OuvtTG23dK+M6QsbzFzHhyHJx33cYEAnUCeapD2m3oum5nGDTBqSxW&#10;CpgQTJpUn+HKnPzZhOCoIyWd06eLZJLVi2jhpQUIVeg9WcVwZiJIhQgv3r5DFS4xVmECVL6WH75Q&#10;nbSjGss4WlKIW7NGi96mIROSevSYgu7wXBOV5NDqiItTcqMK5+xTl3JsTd5WXfJYtja8dTpD7a5d&#10;qkxiSbfGaVEPlUl3KANHLXq35pRTc0YpNRw7osRIW0OWqVLhnHYXzpyfaeBGNO9sBmPmFmfPKCQa&#10;N2uWOsdek+v0LEVuYH5Ao1q+XFR1BDXRIh40CSIFS4aioK9GR8G+6ZwEZuzsSA+aaBNQLB3SI7py&#10;8aIZDTg5SclKgRyO41nFqKFJvKjzXAoatoIGrUauqyJx3MJCTTqvhkwaG+EWjVF4ar3+lQhwbYmz&#10;H8xkxcO2L0w9IvJkKalVyeXEBgwFuZLIYuUSRxGZfcsW5BSsc9VvYIB+fQ3pyagoAli4ekfHarQU&#10;VgWoGEGU/fzkJP5cPLCTkRgrWD6pwRJNE6xbX5NeTMmlWTkmMmwV0YrTdyjQtBmzU31NWq8S+bTg&#10;wcZKWqySk5JJ3mN1khattRG9SB0KRclwIqcgVTlOFQqNyQrH1raNjOUU7jxapU0u14hJT2OGUC2p&#10;vCbGbmEhaqsMb851WA5ryipGDclbT3FhWYRJ1UCvlXDaXYhxe4owft8tjNpaiF6u6RjjYon8yxrS&#10;Wri1TT2u2nXhYkdzJjLCEwhvI/ZAKJGUrJTCYuA8wa8r0XC1JNpy86aSwmdkmqFFzs7aNOWTEF8J&#10;Q01akve3YITQpEzU6Rzqcr61mESUVw9EZKhfX538XEnuLkIljY0rVWFhtSSHkLJBwTu3EKQEQXy8&#10;DLXryBhqZaQKMoJbm16+KRcGGnGcLFPtpoFam2LErHQaYwmcuY/CKXYf+g52Qe8ezZjkVZJqwPsZ&#10;pseOU+eKIXOBF3Qa52UwGKhC56TNPISlyTA17vsQsleQrolcRYXJE+vdHJ+TkypDtCYSYtWkon9g&#10;oAp1psaxKKSqhoe7Ctf/NTkPNWk/QGKiwIgK9U6dk+PeuaNKvl2LSWQjRhWR3ygoUzWOTUXi+Z7e&#10;9bmkOgO2yzO5wz+xOj6R6AoOJEizGKgnyyL1KQQ11erorG+FkVPjYTdpPu/00VXilC/p8Q4d0mSH&#10;arQEuQR0b28ZFwFkDH+sD9IDZmSIAVamlaiRR8lY6mBosFdIdbLDrLm1bq0ikejcy0rcKZIzVAve&#10;K4h0+W6c5Qw12trVYGtbl+ATQmUtldWBxESWM1ppcNmvDqxHVmX9kOWUUjV6rCqkB1rkhzQIArFm&#10;DUFRuLzHWvCBA9oEvDb5rCrrnwRaDzW07W4Bu6U7MZ57P0ezMD52zy3Ybb0NvWkZsHEag+ysKvSe&#10;Chb2azHS1EFSkrrE3cLDVRjSaYQNarGkoi7x59BQUUrTIJir00tU4WeqOMeFlC1b5LjEzPY5a6ur&#10;V3EbXJ/2HFtvUq167FvJUKeO4ydIdahUkWxEcp9B6zbqLIGpSnRhyWJm/dpV6KnrMQmtLMlA1F7X&#10;rVNBVz5cTVRnLIer0NvKWWkRnqsqb0ukIS3HihzDwIyrdsuOM2KUYDwpzpTUMzBxDCAv7k7ZNKAX&#10;ryp5uqI7rDIQeHkEz4wZ1biGr8vErwe0KtXkgo2S+FBBWpqCHFYsqKiQjinpQanPMXJucNFAZISG&#10;lNQmJKhICz8rSXdEZJk1SynRtQCuCv72G3FAp1KlipxJIJPtm+X0YPBgda541Wf/TaS9BgLwImdy&#10;cqyMzv2tYMWsf2zaNe7wj2lKEi5KSiyysgY6dLAM2poqBF1j9BhkC4clKZiw/jJsA1IRGGqG/CuV&#10;pN1Vp04pOBBNLF6kzYRHDTYjRV1PS6qbFhepS1ytjFvHMik0c64nK+VKTHAil6F33MJVmMacdA9d&#10;TfajKS0YDB3K82qpYX6wJi2L4Xm2jJltVRjxmU0XLzaQuOcervD06snwodkR7TqOwlR3I9Ysq5Eq&#10;yMiFFZJnFlsW69ZhqatGXd5KpyFBoCkp4xq5l+DYpkNY4+TyrJnrArhtvYgxDP22268TrDdgl1YI&#10;4+BjMHHwwZqVrQgwJWkGSzFX1KWFEGFwev2bQ03dlNRCDxl7KkshO4ALCWKsA/TasYzTnB5TQ6IN&#10;ixayLOXL5GiLguMSIGxHRZoiOLAr1q9VQywTq4B53F63jskgo1hqKmuTvVjpmENvTq8Z4E/j16jJ&#10;KKVDztqAialcGoOZeSO07zScK3Rm5IlN6RW1uDKnysUJlupYm5w7WwEDw+7cQBIFx42XMXrnLdjv&#10;KoTTDl65wIpGj/6WsB3ZiVyyIZ0MC/g0kuzTMhqRGvoZGGL0pHDoD5sG7SqNuRqpJDbU6VHlpCrc&#10;6qirTSdVBee4UGQ4kPSgshYT3yrSwo/YW9u7lwY9qtChjMk1Kx0arAZNr00nwwUjFvir0Bn116uK&#10;s2dFmUvOPIeVjYbN6Em7UU+1pWqExxRSuS4Doe+SiLHbi2C/k+Wp4BADeiOGQxaQ27VVQEO1Juo1&#10;6o0BI93hGL2NYeMqbHcUwjbiCLwDPRjCGiGZgHah19LRqcanzbVkmK8H3W5cZ2/Ffatchoxb0Viy&#10;QCHUSS4sM9UVlYTWDMHNyT01MY6F+sqVtNCrR1MuCtSTQl2rVtw9VJvPG53UFgtDq8HIQI3PJ21F&#10;AA8iZ+qAuFguQgySoVadluhl5gOXBZsxLTAEs2d1QXSUgsVzGaJY/jAYUJWUozf3eo6lwk3ZPzPZ&#10;DWItmmUdBwVaNm2E/qyjuq7MZPJUCJvtN2GztQA2267BesctWK++DOsZq7lsaIqM3ZWlWqww4iTS&#10;DZNhNdGpvxP62qzmJhpPcq56Ur/WdhrMmvvRw4+mV+nKsSik1TtzkyYYPKg7M/CG9HxcDh5oBgPb&#10;IAyzG89HWTaFXt+alEETLmNWZ426PAJ0163CpKSKlLCZW2hRLj05bhPOvyXCFnCr4SBt9DAcBbuZ&#10;a2HvHYXhI4fDY3IzgkAV27ZxAzOTXxPjJjC19oZbIi8v2nUTI7de4zxvUI83MXrVEVh7BNN5mMNp&#10;nA4ilmojgaF6Inl+9+5dYeK0GL6bL2BccJK02WjYUCauTGRFfbVeXZ67e0saWlPMmc1l4/a1yKkb&#10;kTrUlPYZWJrLGforkfZUkkpRffsoaGjVMdKqLleaNEgVuGW0WmWpjyD24e1Zlfsj6qFFs46sCHXm&#10;HGtg5gyxiKAPY8doOCTlwGH/fYzcRo/qFeDPpKcDNx3U5jp2WwrTBqNmR8Mx6TjG7LiBkWk3MWIb&#10;l982XYH7kliMdzRCn+51CaraaEoh9h1sg+76JtwiNxg2jlO4s5t7Oq0t0U23OT0IJ9K8FVpzB81g&#10;e284ujuSN3bg5oXqaNSiGyzt7FkeGYJefD5o/QZN0M9oBEaOH8edO9yh06k79PnMp9EevtxJNQJt&#10;OzTlzpuW6Dt8KiasPAIP7s90S+BlNI5u9G5tyFeroUW7xujY1wz2MyIxf+1ueAQvQu+B/TmO2mjf&#10;sT53/4g+J8ONT+xzZTnKmnMbvvkaRm4ugNWWAgynQu0JVlfufXX2DCQA+MQ9Kn66J7PRXjW5E8oC&#10;VoFpcNlSiImR67h2rYch+rxmaEBHOHqFYs6SlXCcZEnwVeX5mvJyj3GUiS8Gmdig9xBLVhliMCHp&#10;NIb4rkUbw4kMbY4YYjYJI4YPhI1VdRbQa3IjS3cqqgcM9JugF++xajfFD5N8AjCIymveugE69hmK&#10;EQEb4ErQeaZmwzUgAkYmI3iVRnOG7Opo16kVDC2dMTUqA54ZjBbU4QhpftckPY5NK4BH0n44Tg9G&#10;/6E23PbXm3sPuqKPgSlGTmKUScqmAZfAntsjLZyn8/msPWDYvwH69WnCXWqGGGRph77Gg9CNt37v&#10;N8SKntcSfQZ05eJAY25gacb9F50wbHA7OrDG0OnYnrut+kKP3w8xasQVzxbcIWco7YbrPnAguuvR&#10;aw6zod6Ho3OPbujYtTV3WOljLPXnviFXinY2e+7CcnNBnmxq/AFeOjAfvYa4QW+cP8bw8oeJWy9g&#10;FCdoyclZbr7K1wLY0eO4cT/jJG51G2HuDBPyn5EeC6i4ZOiz7GE+J5H7HffCY1UmjKasQB9eNNbb&#10;0AW6I2dikH8ynNYc4fVAqRjvNJ07c0bD0n0e3KM3wX1uBKwsHGAxeiKcwldjZEgKuowOht6kMDjE&#10;pMMhfj+GeS5HT9Np6Dma+zGjdmMcNwfbiZDNzc6WIVthbDub2wrHoeNgLxjMTMKkLdyYe7gQY+OP&#10;QHd0KIUykVvJ3GE4cQnsovfBJb2ACrwFi9QCWKZeJVjLm7l4T2VOZpicuWIPkyN7dG5fD511WmCo&#10;qSMcAzdgLI+zy7gLt5QTfOzObFgaDeGa9DTM2XwCM7ef45WroTAfbIchI73hELoVk+IyYeWXDDM/&#10;esD1vM5q922Yrj6PAfMzYBmaiZm8dso3QMjUFINYThrv5YcpPsEs9k/FqOlLMGndMTjF7cGg8UHo&#10;YTYdJrOTYc+rRkdx/uN3XYdz8gkM9Y5DXzMv9DdyQT+bAJiGpMFp61XYk85Y/DA/CwFYLqtOSMuD&#10;W/IR6oz7fEeFobPdQpjN2oCJ3JjuRNlabuPiQGoupiSkw22aH+xGOMDFdTp8o5MwemEyOo6dj570&#10;vKPDeTFoWCIsJ87G4JGe6G/ng+Gus+Ay0ZMOyBtjp4dxv/Ii2EzwZEmM2zPpdKZFrIJFQDx0qON+&#10;rpFwjtwK68AYdLKcgm4mnrD0iueczkiRwIqOxGpnMcw2cfV/wvZr3L95ChPiDsB2zUlmvlQWJ8Mv&#10;2fJhziZeRRMCcl91mJuDd2LGyr2YvCkbowVY1l7EaE5sIhOSsWnXMWLVGWaYmXCLZWKSeAymtA4b&#10;nnQyQ8p0Cn1y1FY4rj2OSeRM09afghcHOzl+JyaQM1ptuAzj6OMYvjobdhzbCArabtUpjI09CFtu&#10;qDXfmAczAsyMn4vXEeTPzvSwrlz6tI05BMt1l2DJ8Q9nqLPkbnHzWIa/6L1w50VrDuvPS57Fkps1&#10;zDby9+L7b3OU5sn/TThve3I6r+2XYD13JXRMPNBn9FxM4j5bL26QsE67BRP+ftzmSzznTkwMXsUN&#10;LXvgTPDbbcmHK6838onaBveVh+C0PR9jKI9Rm3LZrjAEc9wEyzAhW3py+523MYMX8M0maOznxhPQ&#10;3PGUdBCzNhyHT/xeuK47KYVsK/LMUXGHJcOz53sLzsGUfYhX4S1HrDkHR8rbM34fxgkZpXAuqeKY&#10;cr39OEdTyk8A1j7tBkalXoZJ3ClYJJzBGBrgaDonC76aUDZCRs7bL3Otnf3Sec1ddxD++/k7Xq0w&#10;MOowzBOzRZKDMakX4JhIXbONXXkUE/g6LW4nZq3OhPeW83AhRiYsT4dHxBb4iXntzYc1r+IYFHNU&#10;GrcLAWm74RyMF++ETdR+TCDGBA2Txk0ZjUi/Q72wsmu29SbM6TGF4EzZTDZRkEJhf2jfPxMCMudE&#10;RSemfDUhWEQzFa/8rVC0aOL7348Rn3PyQnDmEsjKjzfl52Zs3z+T+uJxUj/f++M4xDm/j08o+cfx&#10;lY/n+7nE+Mu/H8ImjhXnEb8VYxbj/ePv/zhP6X+OU4zVJCUPQ9ZfwbAN/F/qR4yP/X6TjakAu2TQ&#10;Qrn5GMpmtlHI5pt8pDnwu28y+v5b6fficzEm0a+YM8ElyeibfL7LpHy85bIT8xB9fZ+D6Od7X2Js&#10;Qg7imB+//1fzk37347i+yea77H78jST77zqXwF8uAxPx/puOxGfl5/7nfMT4Jf0LPX+Tk3QMf1eu&#10;23K5/BM33zDxTcZCluIcFjvuCD3kyYZsuYFBVMhgCmqI9Erl/EkT3xnxOKOUq9Kr8Q/Hi++MN/zz&#10;98bS9+V9fu9XHC9+a8wmHf9Df+XHfz93/n8Zhxjb9/H9cWzl/Yjfij7/eb5/Hlf+2x/H+mfz+3Gs&#10;RmJuVMCQzdelZkzBSZ/9OB8qwJjA/D728rEI2ZTP8fs5xeff24/nluRJmRnREAZvvCadz5geT5yn&#10;XL7/VX7lcvjX+vkuhz+T07+S2499/avxleunXGdiPIM4VqHj8r7Kx1Leysf6/f3348VvRR/fZSJh&#10;5weMiH5+xwxlKfr8JwbyMFQYBbN+45TLebLBqddhRK/xs/2UwX8aBgTAh7C2bbg+N082aNM1GKy7&#10;/LP9lMF/HAYMGWmMWGEZuPZinmxgyjUMSL78s/2UwX8cBvTX5cMgtRB6yQTqgI03oLc272f7KYP/&#10;OAz0X18A/c1F0EvKvSrrv6UY/VJu/Gw/ZfAfhwG91NsYsP0Beq/MvS3rsepSfo/EC5d+tp8y+E/D&#10;gO6q3Nyeq/Ovclxb/w8qvXUjpueCRgAAAABJRU5ErkJggg==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RESOURCE_PATHS_HASH" val="e3a1cf56a5a4a9275d2ee6fb5b81e67f6ee1e015"/>
  <p:tag name="ISPRING_ULTRA_SCORM_SLIDE_COUNT" val="12"/>
  <p:tag name="ISPRING_ULTRA_SCORM_DURATION" val="3600"/>
  <p:tag name="ISPRING_ULTRA_SCORM_QUIZ_NUMBER" val="0"/>
  <p:tag name="GENSWF_OUTPUT_FILE_NAME" val="3_2_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razil’s Profil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ussia’s Profil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dia’s Profil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hina’s Profil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1115</Words>
  <Application>Microsoft Office PowerPoint</Application>
  <PresentationFormat>On-screen Show (4:3)</PresentationFormat>
  <Paragraphs>305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4_Blank Presentation</vt:lpstr>
      <vt:lpstr>The Key Players</vt:lpstr>
      <vt:lpstr>Growth Rates</vt:lpstr>
      <vt:lpstr>The Emerging Economies</vt:lpstr>
      <vt:lpstr>Brazil’s Profile</vt:lpstr>
      <vt:lpstr>Russia’s Profile</vt:lpstr>
      <vt:lpstr>India’s Profile</vt:lpstr>
      <vt:lpstr>China’s Profile</vt:lpstr>
      <vt:lpstr>Emerging Economies &amp; Purchasing Power</vt:lpstr>
      <vt:lpstr>Emerging Economies FDI</vt:lpstr>
      <vt:lpstr>Opportunities For UK Firms</vt:lpstr>
      <vt:lpstr>Threats For UK Firms</vt:lpstr>
      <vt:lpstr>The Structure of the BRIC Economies</vt:lpstr>
      <vt:lpstr>Growth comparison- China and India</vt:lpstr>
      <vt:lpstr>FDI comparison</vt:lpstr>
      <vt:lpstr>Visible Exports - comparison</vt:lpstr>
      <vt:lpstr>Five why and a how</vt:lpstr>
      <vt:lpstr>The Future</vt:lpstr>
      <vt:lpstr>Key terms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3.2.1: Key Players in the World Economy</dc:title>
  <dc:creator>A Murray</dc:creator>
  <cp:lastModifiedBy>Stephen Gouldthorpe</cp:lastModifiedBy>
  <cp:revision>293</cp:revision>
  <dcterms:created xsi:type="dcterms:W3CDTF">2006-09-10T14:17:41Z</dcterms:created>
  <dcterms:modified xsi:type="dcterms:W3CDTF">2019-01-18T16:32:14Z</dcterms:modified>
</cp:coreProperties>
</file>