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8" r:id="rId2"/>
    <p:sldMasterId id="2147483720" r:id="rId3"/>
  </p:sldMasterIdLst>
  <p:notesMasterIdLst>
    <p:notesMasterId r:id="rId35"/>
  </p:notesMasterIdLst>
  <p:sldIdLst>
    <p:sldId id="256" r:id="rId4"/>
    <p:sldId id="266" r:id="rId5"/>
    <p:sldId id="258" r:id="rId6"/>
    <p:sldId id="274" r:id="rId7"/>
    <p:sldId id="284" r:id="rId8"/>
    <p:sldId id="275" r:id="rId9"/>
    <p:sldId id="265" r:id="rId10"/>
    <p:sldId id="277" r:id="rId11"/>
    <p:sldId id="276" r:id="rId12"/>
    <p:sldId id="269" r:id="rId13"/>
    <p:sldId id="279" r:id="rId14"/>
    <p:sldId id="278" r:id="rId15"/>
    <p:sldId id="268" r:id="rId16"/>
    <p:sldId id="280" r:id="rId17"/>
    <p:sldId id="281" r:id="rId18"/>
    <p:sldId id="299" r:id="rId19"/>
    <p:sldId id="294" r:id="rId20"/>
    <p:sldId id="296" r:id="rId21"/>
    <p:sldId id="298" r:id="rId22"/>
    <p:sldId id="282" r:id="rId23"/>
    <p:sldId id="286" r:id="rId24"/>
    <p:sldId id="287" r:id="rId25"/>
    <p:sldId id="288" r:id="rId26"/>
    <p:sldId id="289" r:id="rId27"/>
    <p:sldId id="295" r:id="rId28"/>
    <p:sldId id="290" r:id="rId29"/>
    <p:sldId id="291" r:id="rId30"/>
    <p:sldId id="292" r:id="rId31"/>
    <p:sldId id="293" r:id="rId32"/>
    <p:sldId id="263" r:id="rId33"/>
    <p:sldId id="28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064" autoAdjust="0"/>
  </p:normalViewPr>
  <p:slideViewPr>
    <p:cSldViewPr snapToGrid="0">
      <p:cViewPr varScale="1">
        <p:scale>
          <a:sx n="87" d="100"/>
          <a:sy n="87" d="100"/>
        </p:scale>
        <p:origin x="1512" y="90"/>
      </p:cViewPr>
      <p:guideLst/>
    </p:cSldViewPr>
  </p:slideViewPr>
  <p:notesTextViewPr>
    <p:cViewPr>
      <p:scale>
        <a:sx n="1" d="1"/>
        <a:sy n="1" d="1"/>
      </p:scale>
      <p:origin x="0" y="0"/>
    </p:cViewPr>
  </p:notesTextViewPr>
  <p:sorterViewPr>
    <p:cViewPr>
      <p:scale>
        <a:sx n="30" d="100"/>
        <a:sy n="3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CDDF2D-05C4-4A88-9551-1014C7760738}" type="datetimeFigureOut">
              <a:rPr lang="en-GB" smtClean="0"/>
              <a:t>10/11/2019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13E492-2BE1-47F6-A827-2A173C8BE478}" type="slidenum">
              <a:rPr lang="en-GB" smtClean="0"/>
              <a:t>‹#›</a:t>
            </a:fld>
            <a:endParaRPr lang="en-GB"/>
          </a:p>
        </p:txBody>
      </p:sp>
    </p:spTree>
    <p:extLst>
      <p:ext uri="{BB962C8B-B14F-4D97-AF65-F5344CB8AC3E}">
        <p14:creationId xmlns:p14="http://schemas.microsoft.com/office/powerpoint/2010/main" val="2227024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should reveal that it is hard to save money and some people are gifted</a:t>
            </a:r>
            <a:r>
              <a:rPr lang="en-GB" baseline="0" dirty="0" smtClean="0"/>
              <a:t> with money, others are not.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4D5FAB-D7BE-40F8-851B-A74B5A93AEA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2475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13E492-2BE1-47F6-A827-2A173C8BE478}" type="slidenum">
              <a:rPr lang="en-GB" smtClean="0"/>
              <a:t>7</a:t>
            </a:fld>
            <a:endParaRPr lang="en-GB"/>
          </a:p>
        </p:txBody>
      </p:sp>
    </p:spTree>
    <p:extLst>
      <p:ext uri="{BB962C8B-B14F-4D97-AF65-F5344CB8AC3E}">
        <p14:creationId xmlns:p14="http://schemas.microsoft.com/office/powerpoint/2010/main" val="412964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921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1836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13E492-2BE1-47F6-A827-2A173C8BE478}" type="slidenum">
              <a:rPr lang="en-GB" smtClean="0"/>
              <a:t>19</a:t>
            </a:fld>
            <a:endParaRPr lang="en-GB"/>
          </a:p>
        </p:txBody>
      </p:sp>
    </p:spTree>
    <p:extLst>
      <p:ext uri="{BB962C8B-B14F-4D97-AF65-F5344CB8AC3E}">
        <p14:creationId xmlns:p14="http://schemas.microsoft.com/office/powerpoint/2010/main" val="3275852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10/11/2019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2587734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10/11/2019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66690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10/11/2019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930740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F25684E-0598-4AE1-8E02-D3985A25A99C}" type="datetimeFigureOut">
              <a:rPr lang="en-US" smtClean="0">
                <a:solidFill>
                  <a:prstClr val="black">
                    <a:tint val="75000"/>
                  </a:prstClr>
                </a:solidFill>
              </a:rPr>
              <a:pPr/>
              <a:t>11/10/2019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7681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F25684E-0598-4AE1-8E02-D3985A25A99C}" type="datetimeFigureOut">
              <a:rPr lang="en-US" smtClean="0">
                <a:solidFill>
                  <a:prstClr val="black">
                    <a:tint val="75000"/>
                  </a:prstClr>
                </a:solidFill>
              </a:rPr>
              <a:pPr/>
              <a:t>11/10/2019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80293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25684E-0598-4AE1-8E02-D3985A25A99C}" type="datetimeFigureOut">
              <a:rPr lang="en-US" smtClean="0">
                <a:solidFill>
                  <a:prstClr val="black">
                    <a:tint val="75000"/>
                  </a:prstClr>
                </a:solidFill>
              </a:rPr>
              <a:pPr/>
              <a:t>11/10/2019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92418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F25684E-0598-4AE1-8E02-D3985A25A99C}" type="datetimeFigureOut">
              <a:rPr lang="en-US" smtClean="0">
                <a:solidFill>
                  <a:prstClr val="black">
                    <a:tint val="75000"/>
                  </a:prstClr>
                </a:solidFill>
              </a:rPr>
              <a:pPr/>
              <a:t>11/10/2019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446019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F25684E-0598-4AE1-8E02-D3985A25A99C}" type="datetimeFigureOut">
              <a:rPr lang="en-US" smtClean="0">
                <a:solidFill>
                  <a:prstClr val="black">
                    <a:tint val="75000"/>
                  </a:prstClr>
                </a:solidFill>
              </a:rPr>
              <a:pPr/>
              <a:t>11/10/2019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535782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F25684E-0598-4AE1-8E02-D3985A25A99C}" type="datetimeFigureOut">
              <a:rPr lang="en-US" smtClean="0">
                <a:solidFill>
                  <a:prstClr val="black">
                    <a:tint val="75000"/>
                  </a:prstClr>
                </a:solidFill>
              </a:rPr>
              <a:pPr/>
              <a:t>11/10/2019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415274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25684E-0598-4AE1-8E02-D3985A25A99C}" type="datetimeFigureOut">
              <a:rPr lang="en-US" smtClean="0">
                <a:solidFill>
                  <a:prstClr val="black">
                    <a:tint val="75000"/>
                  </a:prstClr>
                </a:solidFill>
              </a:rPr>
              <a:pPr/>
              <a:t>11/10/2019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057376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25684E-0598-4AE1-8E02-D3985A25A99C}" type="datetimeFigureOut">
              <a:rPr lang="en-US" smtClean="0">
                <a:solidFill>
                  <a:prstClr val="black">
                    <a:tint val="75000"/>
                  </a:prstClr>
                </a:solidFill>
              </a:rPr>
              <a:pPr/>
              <a:t>11/10/2019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29393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10/11/2019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35845185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25684E-0598-4AE1-8E02-D3985A25A99C}" type="datetimeFigureOut">
              <a:rPr lang="en-US" smtClean="0">
                <a:solidFill>
                  <a:prstClr val="black">
                    <a:tint val="75000"/>
                  </a:prstClr>
                </a:solidFill>
              </a:rPr>
              <a:pPr/>
              <a:t>11/10/2019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112158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F25684E-0598-4AE1-8E02-D3985A25A99C}" type="datetimeFigureOut">
              <a:rPr lang="en-US" smtClean="0">
                <a:solidFill>
                  <a:prstClr val="black">
                    <a:tint val="75000"/>
                  </a:prstClr>
                </a:solidFill>
              </a:rPr>
              <a:pPr/>
              <a:t>11/10/2019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20456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F25684E-0598-4AE1-8E02-D3985A25A99C}" type="datetimeFigureOut">
              <a:rPr lang="en-US" smtClean="0">
                <a:solidFill>
                  <a:prstClr val="black">
                    <a:tint val="75000"/>
                  </a:prstClr>
                </a:solidFill>
              </a:rPr>
              <a:pPr/>
              <a:t>11/10/2019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14964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812964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643548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267317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090405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511297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611430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48476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0C1EECA-D644-4F04-882C-CE601AE152BD}" type="datetimeFigureOut">
              <a:rPr lang="en-GB" smtClean="0"/>
              <a:t>10/11/2019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29778630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0300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298695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361004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1221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0C1EECA-D644-4F04-882C-CE601AE152BD}" type="datetimeFigureOut">
              <a:rPr lang="en-GB" smtClean="0"/>
              <a:t>10/11/2019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2288045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0C1EECA-D644-4F04-882C-CE601AE152BD}" type="datetimeFigureOut">
              <a:rPr lang="en-GB" smtClean="0"/>
              <a:t>10/11/2019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3110658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0C1EECA-D644-4F04-882C-CE601AE152BD}" type="datetimeFigureOut">
              <a:rPr lang="en-GB" smtClean="0"/>
              <a:t>10/11/2019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665282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C1EECA-D644-4F04-882C-CE601AE152BD}" type="datetimeFigureOut">
              <a:rPr lang="en-GB" smtClean="0"/>
              <a:t>10/11/2019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319297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0C1EECA-D644-4F04-882C-CE601AE152BD}" type="datetimeFigureOut">
              <a:rPr lang="en-GB" smtClean="0"/>
              <a:t>10/11/2019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488991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0C1EECA-D644-4F04-882C-CE601AE152BD}" type="datetimeFigureOut">
              <a:rPr lang="en-GB" smtClean="0"/>
              <a:t>10/11/2019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572753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C1EECA-D644-4F04-882C-CE601AE152BD}" type="datetimeFigureOut">
              <a:rPr lang="en-GB" smtClean="0"/>
              <a:t>10/11/2019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E1AFFD-E431-4945-8358-AC8F848F815E}" type="slidenum">
              <a:rPr lang="en-GB" smtClean="0"/>
              <a:t>‹#›</a:t>
            </a:fld>
            <a:endParaRPr lang="en-GB"/>
          </a:p>
        </p:txBody>
      </p:sp>
    </p:spTree>
    <p:extLst>
      <p:ext uri="{BB962C8B-B14F-4D97-AF65-F5344CB8AC3E}">
        <p14:creationId xmlns:p14="http://schemas.microsoft.com/office/powerpoint/2010/main" val="3656642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25684E-0598-4AE1-8E02-D3985A25A99C}" type="datetimeFigureOut">
              <a:rPr lang="en-US" smtClean="0">
                <a:solidFill>
                  <a:prstClr val="black">
                    <a:tint val="75000"/>
                  </a:prstClr>
                </a:solidFill>
              </a:rPr>
              <a:pPr/>
              <a:t>11/10/2019</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8581772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2205078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careers.cathkidston.com/about-us/our-milestones" TargetMode="External"/><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youtube.com/watch?v=onjkojMkxyM&amp;list=UU1Xu7CjsChEssDId-wj9xKA" TargetMode="Externa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00200" y="4102780"/>
            <a:ext cx="9144000" cy="2536559"/>
          </a:xfrm>
        </p:spPr>
        <p:txBody>
          <a:bodyPr>
            <a:normAutofit fontScale="32500" lnSpcReduction="20000"/>
          </a:bodyPr>
          <a:lstStyle/>
          <a:p>
            <a:r>
              <a:rPr lang="en-GB" sz="11000" b="1" dirty="0" smtClean="0">
                <a:solidFill>
                  <a:srgbClr val="0070C0"/>
                </a:solidFill>
              </a:rPr>
              <a:t>Edexcel A2 Business</a:t>
            </a:r>
          </a:p>
          <a:p>
            <a:endParaRPr lang="en-GB" sz="4000" dirty="0" smtClean="0"/>
          </a:p>
          <a:p>
            <a:endParaRPr lang="en-GB" sz="4000" dirty="0" smtClean="0"/>
          </a:p>
          <a:p>
            <a:r>
              <a:rPr lang="en-GB" sz="9800" dirty="0" smtClean="0"/>
              <a:t>2.1.1 Internal Finance</a:t>
            </a:r>
          </a:p>
          <a:p>
            <a:endParaRPr lang="en-GB" sz="4000" dirty="0"/>
          </a:p>
          <a:p>
            <a:endParaRPr lang="en-GB" sz="4000" dirty="0" smtClean="0"/>
          </a:p>
          <a:p>
            <a:r>
              <a:rPr lang="en-GB" sz="11200" dirty="0" smtClean="0"/>
              <a:t>Revisionstation</a:t>
            </a:r>
            <a:endParaRPr lang="en-GB" sz="4000" dirty="0"/>
          </a:p>
        </p:txBody>
      </p:sp>
      <p:pic>
        <p:nvPicPr>
          <p:cNvPr id="6" name="Picture 5"/>
          <p:cNvPicPr>
            <a:picLocks noChangeAspect="1"/>
          </p:cNvPicPr>
          <p:nvPr/>
        </p:nvPicPr>
        <p:blipFill>
          <a:blip r:embed="rId2"/>
          <a:stretch>
            <a:fillRect/>
          </a:stretch>
        </p:blipFill>
        <p:spPr>
          <a:xfrm>
            <a:off x="0" y="0"/>
            <a:ext cx="12192000" cy="3822700"/>
          </a:xfrm>
          <a:prstGeom prst="rect">
            <a:avLst/>
          </a:prstGeom>
        </p:spPr>
      </p:pic>
      <p:sp>
        <p:nvSpPr>
          <p:cNvPr id="7" name="Rectangle 6"/>
          <p:cNvSpPr/>
          <p:nvPr/>
        </p:nvSpPr>
        <p:spPr>
          <a:xfrm>
            <a:off x="0" y="3822700"/>
            <a:ext cx="3074504" cy="30353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9117496" y="3822700"/>
            <a:ext cx="3074504" cy="30353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17269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style>
          <a:lnRef idx="2">
            <a:schemeClr val="accent5"/>
          </a:lnRef>
          <a:fillRef idx="1">
            <a:schemeClr val="lt1"/>
          </a:fillRef>
          <a:effectRef idx="0">
            <a:schemeClr val="accent5"/>
          </a:effectRef>
          <a:fontRef idx="minor">
            <a:schemeClr val="dk1"/>
          </a:fontRef>
        </p:style>
        <p:txBody>
          <a:bodyPr>
            <a:normAutofit/>
          </a:bodyPr>
          <a:lstStyle/>
          <a:p>
            <a:r>
              <a:rPr lang="en-GB" sz="5400" b="1" dirty="0">
                <a:solidFill>
                  <a:srgbClr val="0070C0"/>
                </a:solidFill>
              </a:rPr>
              <a:t>Retained profit</a:t>
            </a:r>
          </a:p>
          <a:p>
            <a:endParaRPr lang="en-GB" sz="6600" b="1" dirty="0">
              <a:solidFill>
                <a:srgbClr val="0070C0"/>
              </a:solidFill>
            </a:endParaRP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12192000" cy="3512457"/>
          </a:xfrm>
          <a:prstGeom prst="rect">
            <a:avLst/>
          </a:prstGeom>
        </p:spPr>
      </p:pic>
    </p:spTree>
    <p:extLst>
      <p:ext uri="{BB962C8B-B14F-4D97-AF65-F5344CB8AC3E}">
        <p14:creationId xmlns:p14="http://schemas.microsoft.com/office/powerpoint/2010/main" val="1868625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pPr algn="l"/>
            <a:r>
              <a:rPr lang="en-GB" dirty="0" smtClean="0"/>
              <a:t>Retained profits</a:t>
            </a:r>
            <a:endParaRPr lang="en-GB" dirty="0"/>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lnSpcReduction="10000"/>
          </a:bodyPr>
          <a:lstStyle/>
          <a:p>
            <a:r>
              <a:rPr lang="en-GB" dirty="0" smtClean="0"/>
              <a:t>After a year or more of trading a business may have some profits that they are able to re-invest into the business to help it grow.</a:t>
            </a:r>
          </a:p>
          <a:p>
            <a:r>
              <a:rPr lang="en-GB" dirty="0"/>
              <a:t>The advantage </a:t>
            </a:r>
            <a:r>
              <a:rPr lang="en-GB" dirty="0" smtClean="0"/>
              <a:t>of retained profits is </a:t>
            </a:r>
            <a:r>
              <a:rPr lang="en-GB" dirty="0"/>
              <a:t>there is no interest to pay</a:t>
            </a:r>
          </a:p>
          <a:p>
            <a:r>
              <a:rPr lang="en-GB" dirty="0"/>
              <a:t>The disadvantage is once </a:t>
            </a:r>
            <a:r>
              <a:rPr lang="en-GB" dirty="0" smtClean="0"/>
              <a:t>retained profit is </a:t>
            </a:r>
            <a:r>
              <a:rPr lang="en-GB" dirty="0"/>
              <a:t>used it has </a:t>
            </a:r>
            <a:r>
              <a:rPr lang="en-GB" dirty="0" smtClean="0"/>
              <a:t>gone and cannot be used elsewhere in the business</a:t>
            </a:r>
            <a:endParaRPr lang="en-GB" dirty="0"/>
          </a:p>
        </p:txBody>
      </p:sp>
      <p:sp>
        <p:nvSpPr>
          <p:cNvPr id="4" name="Content Placeholder 3"/>
          <p:cNvSpPr>
            <a:spLocks noGrp="1"/>
          </p:cNvSpPr>
          <p:nvPr>
            <p:ph sz="half" idx="2"/>
          </p:nvPr>
        </p:nvSpPr>
        <p:spPr/>
        <p:txBody>
          <a:bodyPr>
            <a:normAutofit lnSpcReduction="10000"/>
          </a:bodyPr>
          <a:lstStyle/>
          <a:p>
            <a:endParaRPr lang="en-GB"/>
          </a:p>
        </p:txBody>
      </p:sp>
      <p:pic>
        <p:nvPicPr>
          <p:cNvPr id="8" name="Picture 2" descr="C:\Users\Sarah Hilton\Downloads\photo-collage (2).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98804" y="1825625"/>
            <a:ext cx="3528392" cy="352839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172200" y="5369023"/>
            <a:ext cx="5181600" cy="646331"/>
          </a:xfrm>
          <a:prstGeom prst="rect">
            <a:avLst/>
          </a:prstGeom>
          <a:solidFill>
            <a:srgbClr val="C00000"/>
          </a:solidFill>
        </p:spPr>
        <p:txBody>
          <a:bodyPr wrap="square" rtlCol="0">
            <a:spAutoFit/>
          </a:bodyPr>
          <a:lstStyle/>
          <a:p>
            <a:r>
              <a:rPr lang="en-GB" dirty="0" smtClean="0">
                <a:solidFill>
                  <a:schemeClr val="bg1"/>
                </a:solidFill>
                <a:latin typeface="Arial Rounded MT Bold" panose="020F0704030504030204" pitchFamily="34" charset="0"/>
              </a:rPr>
              <a:t>Kath Kidston, she started her empire from a small shop in London in 1993 </a:t>
            </a:r>
            <a:r>
              <a:rPr lang="en-GB" dirty="0" smtClean="0">
                <a:solidFill>
                  <a:schemeClr val="bg1"/>
                </a:solidFill>
                <a:latin typeface="Arial Rounded MT Bold" panose="020F0704030504030204" pitchFamily="34" charset="0"/>
                <a:hlinkClick r:id="rId3"/>
              </a:rPr>
              <a:t>HERE</a:t>
            </a:r>
            <a:endParaRPr lang="en-GB"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11159012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When is retained profit appropriate?</a:t>
            </a:r>
            <a:endParaRPr lang="en-GB" dirty="0"/>
          </a:p>
        </p:txBody>
      </p:sp>
      <p:sp>
        <p:nvSpPr>
          <p:cNvPr id="5" name="Content Placeholder 4"/>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lnSpcReduction="10000"/>
          </a:bodyPr>
          <a:lstStyle/>
          <a:p>
            <a:r>
              <a:rPr lang="en-GB" dirty="0"/>
              <a:t>If a business is in its first year of trading it will NOT have any retained profits – as it will not have made any to </a:t>
            </a:r>
            <a:r>
              <a:rPr lang="en-GB" dirty="0" smtClean="0"/>
              <a:t>retain</a:t>
            </a:r>
          </a:p>
          <a:p>
            <a:r>
              <a:rPr lang="en-GB" dirty="0" smtClean="0"/>
              <a:t>Also, if a business has not been profitable then there will NOT be any retained profit to spend</a:t>
            </a:r>
            <a:endParaRPr lang="en-GB" dirty="0"/>
          </a:p>
          <a:p>
            <a:r>
              <a:rPr lang="en-GB" dirty="0" smtClean="0">
                <a:solidFill>
                  <a:srgbClr val="FF0000"/>
                </a:solidFill>
              </a:rPr>
              <a:t>Are there any other circumstances when retained profit would not be an appropriate source of finance?</a:t>
            </a:r>
            <a:endParaRPr lang="en-GB" dirty="0">
              <a:solidFill>
                <a:srgbClr val="FF0000"/>
              </a:solidFill>
            </a:endParaRPr>
          </a:p>
        </p:txBody>
      </p:sp>
      <p:pic>
        <p:nvPicPr>
          <p:cNvPr id="3" name="Content Placeholder 2"/>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172200" y="2289695"/>
            <a:ext cx="5181600" cy="34231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5350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style>
          <a:lnRef idx="2">
            <a:schemeClr val="accent5"/>
          </a:lnRef>
          <a:fillRef idx="1">
            <a:schemeClr val="lt1"/>
          </a:fillRef>
          <a:effectRef idx="0">
            <a:schemeClr val="accent5"/>
          </a:effectRef>
          <a:fontRef idx="minor">
            <a:schemeClr val="dk1"/>
          </a:fontRef>
        </p:style>
        <p:txBody>
          <a:bodyPr>
            <a:normAutofit/>
          </a:bodyPr>
          <a:lstStyle/>
          <a:p>
            <a:r>
              <a:rPr lang="en-GB" sz="6600" b="1" dirty="0">
                <a:solidFill>
                  <a:srgbClr val="0070C0"/>
                </a:solidFill>
              </a:rPr>
              <a:t>Sale of assets</a:t>
            </a:r>
          </a:p>
          <a:p>
            <a:endParaRPr lang="en-GB" sz="6600" b="1" dirty="0">
              <a:solidFill>
                <a:srgbClr val="0070C0"/>
              </a:solidFill>
            </a:endParaRP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12192000" cy="3512457"/>
          </a:xfrm>
          <a:prstGeom prst="rect">
            <a:avLst/>
          </a:prstGeom>
        </p:spPr>
      </p:pic>
    </p:spTree>
    <p:extLst>
      <p:ext uri="{BB962C8B-B14F-4D97-AF65-F5344CB8AC3E}">
        <p14:creationId xmlns:p14="http://schemas.microsoft.com/office/powerpoint/2010/main" val="963436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Sale of assets</a:t>
            </a:r>
            <a:endParaRPr lang="en-GB" dirty="0"/>
          </a:p>
        </p:txBody>
      </p:sp>
      <p:sp>
        <p:nvSpPr>
          <p:cNvPr id="5" name="Content Placeholder 4"/>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92500" lnSpcReduction="20000"/>
          </a:bodyPr>
          <a:lstStyle/>
          <a:p>
            <a:r>
              <a:rPr lang="en-GB" dirty="0"/>
              <a:t>A business can raise finance by selling items that they already </a:t>
            </a:r>
            <a:r>
              <a:rPr lang="en-GB" dirty="0" smtClean="0"/>
              <a:t>own, these are called assets</a:t>
            </a:r>
            <a:endParaRPr lang="en-GB" dirty="0"/>
          </a:p>
          <a:p>
            <a:r>
              <a:rPr lang="en-GB" dirty="0"/>
              <a:t>This could be:</a:t>
            </a:r>
          </a:p>
          <a:p>
            <a:pPr lvl="1"/>
            <a:r>
              <a:rPr lang="en-GB" dirty="0" smtClean="0"/>
              <a:t>Machinery</a:t>
            </a:r>
            <a:endParaRPr lang="en-GB" dirty="0"/>
          </a:p>
          <a:p>
            <a:pPr lvl="1"/>
            <a:r>
              <a:rPr lang="en-GB" dirty="0"/>
              <a:t>Land</a:t>
            </a:r>
          </a:p>
          <a:p>
            <a:pPr lvl="1"/>
            <a:r>
              <a:rPr lang="en-GB" dirty="0"/>
              <a:t>Premises</a:t>
            </a:r>
          </a:p>
          <a:p>
            <a:pPr lvl="1"/>
            <a:r>
              <a:rPr lang="en-GB" dirty="0"/>
              <a:t>Vehicles</a:t>
            </a:r>
          </a:p>
          <a:p>
            <a:r>
              <a:rPr lang="en-GB" dirty="0" smtClean="0"/>
              <a:t>The </a:t>
            </a:r>
            <a:r>
              <a:rPr lang="en-GB" dirty="0"/>
              <a:t>business that sells the asset will no longer have the benefit of that asset and it will not appear on the balance sheet of the company – meaning the business will look less attractive to investors</a:t>
            </a:r>
          </a:p>
          <a:p>
            <a:endParaRPr lang="en-GB" dirty="0"/>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72200" y="2421195"/>
            <a:ext cx="5347791" cy="3108748"/>
          </a:xfrm>
          <a:prstGeom prst="rect">
            <a:avLst/>
          </a:prstGeom>
        </p:spPr>
      </p:pic>
      <p:pic>
        <p:nvPicPr>
          <p:cNvPr id="8" name="Picture 7"/>
          <p:cNvPicPr>
            <a:picLocks noChangeAspect="1"/>
          </p:cNvPicPr>
          <p:nvPr/>
        </p:nvPicPr>
        <p:blipFill>
          <a:blip r:embed="rId3" cstate="email">
            <a:extLst>
              <a:ext uri="{BEBA8EAE-BF5A-486C-A8C5-ECC9F3942E4B}">
                <a14:imgProps xmlns:a14="http://schemas.microsoft.com/office/drawing/2010/main">
                  <a14:imgLayer r:embed="rId4">
                    <a14:imgEffect>
                      <a14:backgroundRemoval t="10000" b="90000" l="10000" r="90000">
                        <a14:foregroundMark x1="13889" y1="52500" x2="13889" y2="52500"/>
                        <a14:foregroundMark x1="22639" y1="52222" x2="22639" y2="52222"/>
                        <a14:foregroundMark x1="57917" y1="49444" x2="57917" y2="49444"/>
                        <a14:foregroundMark x1="63611" y1="44306" x2="63611" y2="44306"/>
                        <a14:foregroundMark x1="75000" y1="42500" x2="75000" y2="42500"/>
                        <a14:foregroundMark x1="83333" y1="39583" x2="83333" y2="39583"/>
                        <a14:foregroundMark x1="40556" y1="52778" x2="40556" y2="52778"/>
                        <a14:foregroundMark x1="44167" y1="56806" x2="44167" y2="56806"/>
                        <a14:backgroundMark x1="38333" y1="50139" x2="38333" y2="50139"/>
                        <a14:backgroundMark x1="65556" y1="46111" x2="65556" y2="46111"/>
                      </a14:backgroundRemoval>
                    </a14:imgEffect>
                  </a14:imgLayer>
                </a14:imgProps>
              </a:ext>
              <a:ext uri="{28A0092B-C50C-407E-A947-70E740481C1C}">
                <a14:useLocalDpi xmlns:a14="http://schemas.microsoft.com/office/drawing/2010/main"/>
              </a:ext>
            </a:extLst>
          </a:blip>
          <a:stretch>
            <a:fillRect/>
          </a:stretch>
        </p:blipFill>
        <p:spPr>
          <a:xfrm>
            <a:off x="6990238" y="2268719"/>
            <a:ext cx="3709431" cy="3709431"/>
          </a:xfrm>
          <a:prstGeom prst="rect">
            <a:avLst/>
          </a:prstGeom>
        </p:spPr>
      </p:pic>
    </p:spTree>
    <p:extLst>
      <p:ext uri="{BB962C8B-B14F-4D97-AF65-F5344CB8AC3E}">
        <p14:creationId xmlns:p14="http://schemas.microsoft.com/office/powerpoint/2010/main" val="3282631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When is the sale of assets appropriate?</a:t>
            </a:r>
            <a:endParaRPr lang="en-GB" dirty="0"/>
          </a:p>
        </p:txBody>
      </p:sp>
      <p:sp>
        <p:nvSpPr>
          <p:cNvPr id="5" name="Content Placeholder 4"/>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a:bodyPr>
          <a:lstStyle/>
          <a:p>
            <a:r>
              <a:rPr lang="en-GB" dirty="0" smtClean="0"/>
              <a:t>All types of business can sell their assets</a:t>
            </a:r>
            <a:endParaRPr lang="en-GB" dirty="0"/>
          </a:p>
          <a:p>
            <a:r>
              <a:rPr lang="en-GB" dirty="0"/>
              <a:t>When a business is growing it may need to raise cash fast to be able to continue to trade</a:t>
            </a:r>
          </a:p>
          <a:p>
            <a:r>
              <a:rPr lang="en-GB" dirty="0"/>
              <a:t>Assets (like a van) can be sold quickly (same day) for cash</a:t>
            </a:r>
          </a:p>
          <a:p>
            <a:pPr marL="0" indent="0">
              <a:buNone/>
            </a:pPr>
            <a:r>
              <a:rPr lang="en-GB" dirty="0" smtClean="0">
                <a:solidFill>
                  <a:srgbClr val="FF0000"/>
                </a:solidFill>
              </a:rPr>
              <a:t> What other assets might a business have?</a:t>
            </a:r>
          </a:p>
        </p:txBody>
      </p:sp>
      <p:pic>
        <p:nvPicPr>
          <p:cNvPr id="2" name="Content Placeholder 1"/>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172200" y="2230367"/>
            <a:ext cx="5181600" cy="35418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81532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Advantages of selling assets</a:t>
            </a:r>
            <a:endParaRPr lang="en-GB" dirty="0"/>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lnSpcReduction="10000"/>
          </a:bodyPr>
          <a:lstStyle/>
          <a:p>
            <a:r>
              <a:rPr lang="en-GB" dirty="0" smtClean="0"/>
              <a:t>In a larger business which has a portfolio of products, then the sale of assets can improve efficiency and increase capacity utilisation</a:t>
            </a:r>
          </a:p>
          <a:p>
            <a:r>
              <a:rPr lang="en-GB" dirty="0" smtClean="0"/>
              <a:t>Assets from one brand can be sold off to raise finance to invest in another</a:t>
            </a:r>
          </a:p>
          <a:p>
            <a:r>
              <a:rPr lang="en-GB" dirty="0" smtClean="0">
                <a:solidFill>
                  <a:srgbClr val="FF0000"/>
                </a:solidFill>
              </a:rPr>
              <a:t>Can you link this to the Boston Box and product lifecycle theories?</a:t>
            </a:r>
            <a:endParaRPr lang="en-GB" dirty="0">
              <a:solidFill>
                <a:srgbClr val="FF0000"/>
              </a:solidFill>
            </a:endParaRPr>
          </a:p>
        </p:txBody>
      </p:sp>
      <p:pic>
        <p:nvPicPr>
          <p:cNvPr id="5" name="Content Placeholder 4"/>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172200" y="2605832"/>
            <a:ext cx="5181600" cy="27909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40052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Disadvantages of selling assets</a:t>
            </a:r>
            <a:endParaRPr lang="en-GB" dirty="0"/>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92500" lnSpcReduction="10000"/>
          </a:bodyPr>
          <a:lstStyle/>
          <a:p>
            <a:r>
              <a:rPr lang="en-GB" dirty="0"/>
              <a:t>This may not raise enough money for growth or expansion</a:t>
            </a:r>
          </a:p>
          <a:p>
            <a:r>
              <a:rPr lang="en-GB" dirty="0" smtClean="0"/>
              <a:t>Selling assets may draw into question just how </a:t>
            </a:r>
            <a:r>
              <a:rPr lang="en-GB" dirty="0"/>
              <a:t>well run </a:t>
            </a:r>
            <a:r>
              <a:rPr lang="en-GB" dirty="0" smtClean="0"/>
              <a:t>the business is, if it needs to sell its assets to pay bills or to continue to trade</a:t>
            </a:r>
          </a:p>
          <a:p>
            <a:r>
              <a:rPr lang="en-GB" dirty="0" smtClean="0"/>
              <a:t>A new start-up would be in a lot of trouble if they needed to sell their assets. E.g. a café that has just opened could sell their coffee machine</a:t>
            </a:r>
            <a:endParaRPr lang="en-GB" dirty="0"/>
          </a:p>
          <a:p>
            <a:endParaRPr lang="en-GB" dirty="0"/>
          </a:p>
        </p:txBody>
      </p:sp>
      <p:pic>
        <p:nvPicPr>
          <p:cNvPr id="5" name="Content Placeholder 4"/>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172200" y="2571568"/>
            <a:ext cx="5181600" cy="28594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98530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smtClean="0"/>
              <a:t>Internal sources of finance pros and cons</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2827915134"/>
              </p:ext>
            </p:extLst>
          </p:nvPr>
        </p:nvGraphicFramePr>
        <p:xfrm>
          <a:off x="838200" y="2438399"/>
          <a:ext cx="10515600" cy="2740251"/>
        </p:xfrm>
        <a:graphic>
          <a:graphicData uri="http://schemas.openxmlformats.org/drawingml/2006/table">
            <a:tbl>
              <a:tblPr firstRow="1" bandRow="1">
                <a:tableStyleId>{5940675A-B579-460E-94D1-54222C63F5DA}</a:tableStyleId>
              </a:tblPr>
              <a:tblGrid>
                <a:gridCol w="3505200">
                  <a:extLst>
                    <a:ext uri="{9D8B030D-6E8A-4147-A177-3AD203B41FA5}">
                      <a16:colId xmlns:a16="http://schemas.microsoft.com/office/drawing/2014/main" val="3285171876"/>
                    </a:ext>
                  </a:extLst>
                </a:gridCol>
                <a:gridCol w="3505200">
                  <a:extLst>
                    <a:ext uri="{9D8B030D-6E8A-4147-A177-3AD203B41FA5}">
                      <a16:colId xmlns:a16="http://schemas.microsoft.com/office/drawing/2014/main" val="1237222081"/>
                    </a:ext>
                  </a:extLst>
                </a:gridCol>
                <a:gridCol w="3505200">
                  <a:extLst>
                    <a:ext uri="{9D8B030D-6E8A-4147-A177-3AD203B41FA5}">
                      <a16:colId xmlns:a16="http://schemas.microsoft.com/office/drawing/2014/main" val="3404959553"/>
                    </a:ext>
                  </a:extLst>
                </a:gridCol>
              </a:tblGrid>
              <a:tr h="639097">
                <a:tc>
                  <a:txBody>
                    <a:bodyPr/>
                    <a:lstStyle/>
                    <a:p>
                      <a:r>
                        <a:rPr lang="en-GB" sz="2400" dirty="0" smtClean="0">
                          <a:latin typeface="Arial Rounded MT Bold" panose="020F0704030504030204" pitchFamily="34" charset="0"/>
                        </a:rPr>
                        <a:t>Internal source of finance</a:t>
                      </a:r>
                      <a:endParaRPr lang="en-GB" sz="2400" dirty="0">
                        <a:latin typeface="Arial Rounded MT Bold" panose="020F0704030504030204" pitchFamily="34" charset="0"/>
                      </a:endParaRPr>
                    </a:p>
                  </a:txBody>
                  <a:tcPr>
                    <a:solidFill>
                      <a:schemeClr val="bg1">
                        <a:lumMod val="75000"/>
                      </a:schemeClr>
                    </a:solidFill>
                  </a:tcPr>
                </a:tc>
                <a:tc>
                  <a:txBody>
                    <a:bodyPr/>
                    <a:lstStyle/>
                    <a:p>
                      <a:r>
                        <a:rPr lang="en-GB" sz="2400" dirty="0" smtClean="0">
                          <a:latin typeface="Arial Rounded MT Bold" panose="020F0704030504030204" pitchFamily="34" charset="0"/>
                        </a:rPr>
                        <a:t>Advantage</a:t>
                      </a:r>
                      <a:endParaRPr lang="en-GB" sz="2400" dirty="0">
                        <a:latin typeface="Arial Rounded MT Bold" panose="020F0704030504030204" pitchFamily="34" charset="0"/>
                      </a:endParaRPr>
                    </a:p>
                  </a:txBody>
                  <a:tcPr>
                    <a:solidFill>
                      <a:schemeClr val="bg1">
                        <a:lumMod val="75000"/>
                      </a:schemeClr>
                    </a:solidFill>
                  </a:tcPr>
                </a:tc>
                <a:tc>
                  <a:txBody>
                    <a:bodyPr/>
                    <a:lstStyle/>
                    <a:p>
                      <a:r>
                        <a:rPr lang="en-GB" sz="2400" dirty="0" smtClean="0">
                          <a:latin typeface="Arial Rounded MT Bold" panose="020F0704030504030204" pitchFamily="34" charset="0"/>
                        </a:rPr>
                        <a:t>Disadvantage</a:t>
                      </a:r>
                      <a:endParaRPr lang="en-GB" sz="2400" dirty="0">
                        <a:latin typeface="Arial Rounded MT Bold" panose="020F0704030504030204" pitchFamily="34" charset="0"/>
                      </a:endParaRPr>
                    </a:p>
                  </a:txBody>
                  <a:tcPr>
                    <a:solidFill>
                      <a:schemeClr val="bg1">
                        <a:lumMod val="75000"/>
                      </a:schemeClr>
                    </a:solidFill>
                  </a:tcPr>
                </a:tc>
                <a:extLst>
                  <a:ext uri="{0D108BD9-81ED-4DB2-BD59-A6C34878D82A}">
                    <a16:rowId xmlns:a16="http://schemas.microsoft.com/office/drawing/2014/main" val="621487084"/>
                  </a:ext>
                </a:extLst>
              </a:tr>
              <a:tr h="639097">
                <a:tc>
                  <a:txBody>
                    <a:bodyPr/>
                    <a:lstStyle/>
                    <a:p>
                      <a:r>
                        <a:rPr lang="en-GB" sz="2800" dirty="0" smtClean="0"/>
                        <a:t>Retained profit</a:t>
                      </a:r>
                      <a:endParaRPr lang="en-GB" sz="2800" dirty="0"/>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538072675"/>
                  </a:ext>
                </a:extLst>
              </a:tr>
              <a:tr h="639097">
                <a:tc>
                  <a:txBody>
                    <a:bodyPr/>
                    <a:lstStyle/>
                    <a:p>
                      <a:r>
                        <a:rPr lang="en-GB" sz="2800" dirty="0" smtClean="0"/>
                        <a:t>Sale of assets</a:t>
                      </a:r>
                      <a:endParaRPr lang="en-GB" sz="2800"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697901435"/>
                  </a:ext>
                </a:extLst>
              </a:tr>
              <a:tr h="639097">
                <a:tc>
                  <a:txBody>
                    <a:bodyPr/>
                    <a:lstStyle/>
                    <a:p>
                      <a:r>
                        <a:rPr lang="en-GB" sz="2800" dirty="0" smtClean="0"/>
                        <a:t>Owners equity</a:t>
                      </a:r>
                      <a:endParaRPr lang="en-GB" sz="2800"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576066447"/>
                  </a:ext>
                </a:extLst>
              </a:tr>
            </a:tbl>
          </a:graphicData>
        </a:graphic>
      </p:graphicFrame>
    </p:spTree>
    <p:extLst>
      <p:ext uri="{BB962C8B-B14F-4D97-AF65-F5344CB8AC3E}">
        <p14:creationId xmlns:p14="http://schemas.microsoft.com/office/powerpoint/2010/main" val="633629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4113739262"/>
              </p:ext>
            </p:extLst>
          </p:nvPr>
        </p:nvGraphicFramePr>
        <p:xfrm>
          <a:off x="216310" y="176978"/>
          <a:ext cx="11680722" cy="6196292"/>
        </p:xfrm>
        <a:graphic>
          <a:graphicData uri="http://schemas.openxmlformats.org/drawingml/2006/table">
            <a:tbl>
              <a:tblPr firstRow="1" bandRow="1">
                <a:tableStyleId>{5940675A-B579-460E-94D1-54222C63F5DA}</a:tableStyleId>
              </a:tblPr>
              <a:tblGrid>
                <a:gridCol w="2039622">
                  <a:extLst>
                    <a:ext uri="{9D8B030D-6E8A-4147-A177-3AD203B41FA5}">
                      <a16:colId xmlns:a16="http://schemas.microsoft.com/office/drawing/2014/main" val="3285171876"/>
                    </a:ext>
                  </a:extLst>
                </a:gridCol>
                <a:gridCol w="5747526">
                  <a:extLst>
                    <a:ext uri="{9D8B030D-6E8A-4147-A177-3AD203B41FA5}">
                      <a16:colId xmlns:a16="http://schemas.microsoft.com/office/drawing/2014/main" val="1237222081"/>
                    </a:ext>
                  </a:extLst>
                </a:gridCol>
                <a:gridCol w="3893574">
                  <a:extLst>
                    <a:ext uri="{9D8B030D-6E8A-4147-A177-3AD203B41FA5}">
                      <a16:colId xmlns:a16="http://schemas.microsoft.com/office/drawing/2014/main" val="3404959553"/>
                    </a:ext>
                  </a:extLst>
                </a:gridCol>
              </a:tblGrid>
              <a:tr h="1258532">
                <a:tc>
                  <a:txBody>
                    <a:bodyPr/>
                    <a:lstStyle/>
                    <a:p>
                      <a:r>
                        <a:rPr lang="en-GB" sz="2400" dirty="0" smtClean="0">
                          <a:latin typeface="Arial Rounded MT Bold" panose="020F0704030504030204" pitchFamily="34" charset="0"/>
                        </a:rPr>
                        <a:t>Internal source of finance</a:t>
                      </a:r>
                      <a:endParaRPr lang="en-GB" sz="2400" dirty="0">
                        <a:latin typeface="Arial Rounded MT Bold" panose="020F0704030504030204" pitchFamily="34" charset="0"/>
                      </a:endParaRPr>
                    </a:p>
                  </a:txBody>
                  <a:tcPr>
                    <a:solidFill>
                      <a:schemeClr val="bg1">
                        <a:lumMod val="75000"/>
                      </a:schemeClr>
                    </a:solidFill>
                  </a:tcPr>
                </a:tc>
                <a:tc>
                  <a:txBody>
                    <a:bodyPr/>
                    <a:lstStyle/>
                    <a:p>
                      <a:r>
                        <a:rPr lang="en-GB" sz="2400" dirty="0" smtClean="0">
                          <a:latin typeface="Arial Rounded MT Bold" panose="020F0704030504030204" pitchFamily="34" charset="0"/>
                        </a:rPr>
                        <a:t>Advantage</a:t>
                      </a:r>
                      <a:endParaRPr lang="en-GB" sz="2400" dirty="0">
                        <a:latin typeface="Arial Rounded MT Bold" panose="020F0704030504030204" pitchFamily="34" charset="0"/>
                      </a:endParaRPr>
                    </a:p>
                  </a:txBody>
                  <a:tcPr>
                    <a:solidFill>
                      <a:schemeClr val="bg1">
                        <a:lumMod val="75000"/>
                      </a:schemeClr>
                    </a:solidFill>
                  </a:tcPr>
                </a:tc>
                <a:tc>
                  <a:txBody>
                    <a:bodyPr/>
                    <a:lstStyle/>
                    <a:p>
                      <a:r>
                        <a:rPr lang="en-GB" sz="2400" dirty="0" smtClean="0">
                          <a:latin typeface="Arial Rounded MT Bold" panose="020F0704030504030204" pitchFamily="34" charset="0"/>
                        </a:rPr>
                        <a:t>Disadvantage</a:t>
                      </a:r>
                      <a:endParaRPr lang="en-GB" sz="2400" dirty="0">
                        <a:latin typeface="Arial Rounded MT Bold" panose="020F0704030504030204" pitchFamily="34" charset="0"/>
                      </a:endParaRPr>
                    </a:p>
                  </a:txBody>
                  <a:tcPr>
                    <a:solidFill>
                      <a:schemeClr val="bg1">
                        <a:lumMod val="75000"/>
                      </a:schemeClr>
                    </a:solidFill>
                  </a:tcPr>
                </a:tc>
                <a:extLst>
                  <a:ext uri="{0D108BD9-81ED-4DB2-BD59-A6C34878D82A}">
                    <a16:rowId xmlns:a16="http://schemas.microsoft.com/office/drawing/2014/main" val="621487084"/>
                  </a:ext>
                </a:extLst>
              </a:tr>
              <a:tr h="1907519">
                <a:tc>
                  <a:txBody>
                    <a:bodyPr/>
                    <a:lstStyle/>
                    <a:p>
                      <a:r>
                        <a:rPr lang="en-GB" sz="2800" dirty="0" smtClean="0">
                          <a:latin typeface="Arial Rounded MT Bold" panose="020F0704030504030204" pitchFamily="34" charset="0"/>
                        </a:rPr>
                        <a:t>Retained profit</a:t>
                      </a:r>
                      <a:endParaRPr lang="en-GB" sz="2800" dirty="0">
                        <a:latin typeface="Arial Rounded MT Bold" panose="020F0704030504030204" pitchFamily="34" charset="0"/>
                      </a:endParaRPr>
                    </a:p>
                  </a:txBody>
                  <a:tcPr>
                    <a:solidFill>
                      <a:schemeClr val="accent2">
                        <a:lumMod val="40000"/>
                        <a:lumOff val="60000"/>
                      </a:schemeClr>
                    </a:solidFill>
                  </a:tcPr>
                </a:tc>
                <a:tc>
                  <a:txBody>
                    <a:bodyPr/>
                    <a:lstStyle/>
                    <a:p>
                      <a:pPr marL="285750" indent="-285750">
                        <a:buFont typeface="Arial" panose="020B0604020202020204" pitchFamily="34" charset="0"/>
                        <a:buChar char="•"/>
                      </a:pPr>
                      <a:r>
                        <a:rPr lang="en-GB" dirty="0" smtClean="0">
                          <a:latin typeface="Arial Rounded MT Bold" panose="020F0704030504030204" pitchFamily="34" charset="0"/>
                        </a:rPr>
                        <a:t>No interest payments to be made on loans</a:t>
                      </a:r>
                    </a:p>
                    <a:p>
                      <a:pPr marL="285750" indent="-285750">
                        <a:buFont typeface="Arial" panose="020B0604020202020204" pitchFamily="34" charset="0"/>
                        <a:buChar char="•"/>
                      </a:pPr>
                      <a:r>
                        <a:rPr lang="en-GB" dirty="0" smtClean="0">
                          <a:latin typeface="Arial Rounded MT Bold" panose="020F0704030504030204" pitchFamily="34" charset="0"/>
                        </a:rPr>
                        <a:t>Easy access to finance, if it is in a bank account it could be accessed the same day, this is</a:t>
                      </a:r>
                      <a:r>
                        <a:rPr lang="en-GB" baseline="0" dirty="0" smtClean="0">
                          <a:latin typeface="Arial Rounded MT Bold" panose="020F0704030504030204" pitchFamily="34" charset="0"/>
                        </a:rPr>
                        <a:t> in comparison to a loan which could take longer with all the paperwork</a:t>
                      </a:r>
                    </a:p>
                    <a:p>
                      <a:pPr marL="285750" indent="-285750">
                        <a:buFont typeface="Arial" panose="020B0604020202020204" pitchFamily="34" charset="0"/>
                        <a:buChar char="•"/>
                      </a:pPr>
                      <a:r>
                        <a:rPr lang="en-GB" baseline="0" dirty="0" smtClean="0">
                          <a:latin typeface="Arial Rounded MT Bold" panose="020F0704030504030204" pitchFamily="34" charset="0"/>
                        </a:rPr>
                        <a:t>Owners keep control</a:t>
                      </a:r>
                      <a:endParaRPr lang="en-GB" dirty="0">
                        <a:latin typeface="Arial Rounded MT Bold" panose="020F0704030504030204" pitchFamily="34" charset="0"/>
                      </a:endParaRPr>
                    </a:p>
                  </a:txBody>
                  <a:tcPr>
                    <a:solidFill>
                      <a:schemeClr val="accent2">
                        <a:lumMod val="40000"/>
                        <a:lumOff val="60000"/>
                      </a:schemeClr>
                    </a:solidFill>
                  </a:tcPr>
                </a:tc>
                <a:tc>
                  <a:txBody>
                    <a:bodyPr/>
                    <a:lstStyle/>
                    <a:p>
                      <a:pPr marL="285750" indent="-285750">
                        <a:buFont typeface="Arial" panose="020B0604020202020204" pitchFamily="34" charset="0"/>
                        <a:buChar char="•"/>
                      </a:pPr>
                      <a:r>
                        <a:rPr lang="en-GB" dirty="0" smtClean="0">
                          <a:latin typeface="Arial Rounded MT Bold" panose="020F0704030504030204" pitchFamily="34" charset="0"/>
                        </a:rPr>
                        <a:t>Loss of interest</a:t>
                      </a:r>
                      <a:r>
                        <a:rPr lang="en-GB" baseline="0" dirty="0" smtClean="0">
                          <a:latin typeface="Arial Rounded MT Bold" panose="020F0704030504030204" pitchFamily="34" charset="0"/>
                        </a:rPr>
                        <a:t> payments on savings should the retained profits be left in a savings account instead</a:t>
                      </a:r>
                    </a:p>
                    <a:p>
                      <a:pPr marL="285750" indent="-285750">
                        <a:buFont typeface="Arial" panose="020B0604020202020204" pitchFamily="34" charset="0"/>
                        <a:buChar char="•"/>
                      </a:pPr>
                      <a:r>
                        <a:rPr lang="en-GB" baseline="0" dirty="0" smtClean="0">
                          <a:latin typeface="Arial Rounded MT Bold" panose="020F0704030504030204" pitchFamily="34" charset="0"/>
                        </a:rPr>
                        <a:t>Opportunity cost of not being able to use the retained profits elsewhere in the business</a:t>
                      </a:r>
                      <a:endParaRPr lang="en-GB" dirty="0">
                        <a:latin typeface="Arial Rounded MT Bold" panose="020F0704030504030204" pitchFamily="34" charset="0"/>
                      </a:endParaRPr>
                    </a:p>
                  </a:txBody>
                  <a:tcPr>
                    <a:solidFill>
                      <a:schemeClr val="accent2">
                        <a:lumMod val="40000"/>
                        <a:lumOff val="60000"/>
                      </a:schemeClr>
                    </a:solidFill>
                  </a:tcPr>
                </a:tc>
                <a:extLst>
                  <a:ext uri="{0D108BD9-81ED-4DB2-BD59-A6C34878D82A}">
                    <a16:rowId xmlns:a16="http://schemas.microsoft.com/office/drawing/2014/main" val="1538072675"/>
                  </a:ext>
                </a:extLst>
              </a:tr>
              <a:tr h="1164446">
                <a:tc>
                  <a:txBody>
                    <a:bodyPr/>
                    <a:lstStyle/>
                    <a:p>
                      <a:r>
                        <a:rPr lang="en-GB" sz="2800" dirty="0" smtClean="0">
                          <a:latin typeface="Arial Rounded MT Bold" panose="020F0704030504030204" pitchFamily="34" charset="0"/>
                        </a:rPr>
                        <a:t>Sale of assets</a:t>
                      </a:r>
                      <a:endParaRPr lang="en-GB" sz="2800" dirty="0">
                        <a:latin typeface="Arial Rounded MT Bold" panose="020F0704030504030204" pitchFamily="34" charset="0"/>
                      </a:endParaRPr>
                    </a:p>
                  </a:txBody>
                  <a:tcPr>
                    <a:solidFill>
                      <a:schemeClr val="accent6">
                        <a:lumMod val="40000"/>
                        <a:lumOff val="60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latin typeface="Arial Rounded MT Bold" panose="020F0704030504030204" pitchFamily="34" charset="0"/>
                        </a:rPr>
                        <a:t>No interest payments to be made on loans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latin typeface="Arial Rounded MT Bold" panose="020F0704030504030204" pitchFamily="34" charset="0"/>
                        </a:rPr>
                        <a:t>Straightforward sale can take place on a number of platforms e.g. eBay</a:t>
                      </a:r>
                    </a:p>
                    <a:p>
                      <a:endParaRPr lang="en-GB" dirty="0">
                        <a:latin typeface="Arial Rounded MT Bold" panose="020F0704030504030204" pitchFamily="34" charset="0"/>
                      </a:endParaRPr>
                    </a:p>
                  </a:txBody>
                  <a:tcPr>
                    <a:solidFill>
                      <a:schemeClr val="accent6">
                        <a:lumMod val="40000"/>
                        <a:lumOff val="60000"/>
                      </a:schemeClr>
                    </a:solidFill>
                  </a:tcPr>
                </a:tc>
                <a:tc>
                  <a:txBody>
                    <a:bodyPr/>
                    <a:lstStyle/>
                    <a:p>
                      <a:pPr marL="285750" indent="-285750">
                        <a:buFont typeface="Arial" panose="020B0604020202020204" pitchFamily="34" charset="0"/>
                        <a:buChar char="•"/>
                      </a:pPr>
                      <a:r>
                        <a:rPr lang="en-GB" dirty="0" smtClean="0">
                          <a:latin typeface="Arial Rounded MT Bold" panose="020F0704030504030204" pitchFamily="34" charset="0"/>
                        </a:rPr>
                        <a:t>Once the business has sold the asset they lose the benefit of it e.g. a van they cannot</a:t>
                      </a:r>
                      <a:r>
                        <a:rPr lang="en-GB" baseline="0" dirty="0" smtClean="0">
                          <a:latin typeface="Arial Rounded MT Bold" panose="020F0704030504030204" pitchFamily="34" charset="0"/>
                        </a:rPr>
                        <a:t> make deliveries with </a:t>
                      </a:r>
                      <a:endParaRPr lang="en-GB" dirty="0">
                        <a:latin typeface="Arial Rounded MT Bold" panose="020F0704030504030204" pitchFamily="34" charset="0"/>
                      </a:endParaRPr>
                    </a:p>
                  </a:txBody>
                  <a:tcPr>
                    <a:solidFill>
                      <a:schemeClr val="accent6">
                        <a:lumMod val="40000"/>
                        <a:lumOff val="60000"/>
                      </a:schemeClr>
                    </a:solidFill>
                  </a:tcPr>
                </a:tc>
                <a:extLst>
                  <a:ext uri="{0D108BD9-81ED-4DB2-BD59-A6C34878D82A}">
                    <a16:rowId xmlns:a16="http://schemas.microsoft.com/office/drawing/2014/main" val="3697901435"/>
                  </a:ext>
                </a:extLst>
              </a:tr>
              <a:tr h="1164446">
                <a:tc>
                  <a:txBody>
                    <a:bodyPr/>
                    <a:lstStyle/>
                    <a:p>
                      <a:r>
                        <a:rPr lang="en-GB" sz="2800" dirty="0" smtClean="0">
                          <a:latin typeface="Arial Rounded MT Bold" panose="020F0704030504030204" pitchFamily="34" charset="0"/>
                        </a:rPr>
                        <a:t>Owners Capital</a:t>
                      </a:r>
                      <a:endParaRPr lang="en-GB" sz="2800" dirty="0">
                        <a:latin typeface="Arial Rounded MT Bold" panose="020F0704030504030204" pitchFamily="34" charset="0"/>
                      </a:endParaRPr>
                    </a:p>
                  </a:txBody>
                  <a:tcPr>
                    <a:solidFill>
                      <a:schemeClr val="accent5">
                        <a:lumMod val="40000"/>
                        <a:lumOff val="60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latin typeface="Arial Rounded MT Bold" panose="020F0704030504030204" pitchFamily="34" charset="0"/>
                        </a:rPr>
                        <a:t>No interest payments to be made on loans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latin typeface="Arial Rounded MT Bold" panose="020F0704030504030204" pitchFamily="34" charset="0"/>
                        </a:rPr>
                        <a:t>Easy access the owner may have the funds sitting in a bank or savings account</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latin typeface="Arial Rounded MT Bold" panose="020F0704030504030204" pitchFamily="34" charset="0"/>
                        </a:rPr>
                        <a:t>No complex paperwork and no security needed</a:t>
                      </a:r>
                    </a:p>
                    <a:p>
                      <a:endParaRPr lang="en-GB" dirty="0">
                        <a:latin typeface="Arial Rounded MT Bold" panose="020F0704030504030204" pitchFamily="34" charset="0"/>
                      </a:endParaRPr>
                    </a:p>
                  </a:txBody>
                  <a:tcPr>
                    <a:solidFill>
                      <a:schemeClr val="accent5">
                        <a:lumMod val="40000"/>
                        <a:lumOff val="60000"/>
                      </a:schemeClr>
                    </a:solidFill>
                  </a:tcPr>
                </a:tc>
                <a:tc>
                  <a:txBody>
                    <a:bodyPr/>
                    <a:lstStyle/>
                    <a:p>
                      <a:pPr marL="285750" indent="-285750">
                        <a:buFont typeface="Arial" panose="020B0604020202020204" pitchFamily="34" charset="0"/>
                        <a:buChar char="•"/>
                      </a:pPr>
                      <a:r>
                        <a:rPr lang="en-GB" dirty="0" smtClean="0">
                          <a:latin typeface="Arial Rounded MT Bold" panose="020F0704030504030204" pitchFamily="34" charset="0"/>
                        </a:rPr>
                        <a:t>Owner</a:t>
                      </a:r>
                      <a:r>
                        <a:rPr lang="en-GB" baseline="0" dirty="0" smtClean="0">
                          <a:latin typeface="Arial Rounded MT Bold" panose="020F0704030504030204" pitchFamily="34" charset="0"/>
                        </a:rPr>
                        <a:t> may not have the capital to put into the business and may still need to borrow, some businesses may have a term debt to gain a long-term profit</a:t>
                      </a:r>
                      <a:endParaRPr lang="en-GB" dirty="0">
                        <a:latin typeface="Arial Rounded MT Bold" panose="020F0704030504030204" pitchFamily="34" charset="0"/>
                      </a:endParaRPr>
                    </a:p>
                  </a:txBody>
                  <a:tcPr>
                    <a:solidFill>
                      <a:schemeClr val="accent5">
                        <a:lumMod val="40000"/>
                        <a:lumOff val="60000"/>
                      </a:schemeClr>
                    </a:solidFill>
                  </a:tcPr>
                </a:tc>
                <a:extLst>
                  <a:ext uri="{0D108BD9-81ED-4DB2-BD59-A6C34878D82A}">
                    <a16:rowId xmlns:a16="http://schemas.microsoft.com/office/drawing/2014/main" val="2576066447"/>
                  </a:ext>
                </a:extLst>
              </a:tr>
            </a:tbl>
          </a:graphicData>
        </a:graphic>
      </p:graphicFrame>
    </p:spTree>
    <p:extLst>
      <p:ext uri="{BB962C8B-B14F-4D97-AF65-F5344CB8AC3E}">
        <p14:creationId xmlns:p14="http://schemas.microsoft.com/office/powerpoint/2010/main" val="870958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lstStyle/>
          <a:p>
            <a:r>
              <a:rPr lang="en-GB" dirty="0" smtClean="0"/>
              <a:t>Worksheet</a:t>
            </a:r>
            <a:endParaRPr lang="en-GB" dirty="0"/>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38200" y="1864954"/>
            <a:ext cx="10515600" cy="47798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9965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Revision Video</a:t>
            </a:r>
            <a:endParaRPr lang="en-GB" dirty="0">
              <a:solidFill>
                <a:schemeClr val="bg1"/>
              </a:solidFill>
            </a:endParaRPr>
          </a:p>
        </p:txBody>
      </p:sp>
      <p:pic>
        <p:nvPicPr>
          <p:cNvPr id="1026" name="Picture 2">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72960" y="1340769"/>
            <a:ext cx="8401050" cy="532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49731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latin typeface="Arial Black" panose="020B0A04020102020204" pitchFamily="34" charset="0"/>
              </a:rPr>
              <a:t>Sample Edexcel A2 questions</a:t>
            </a:r>
            <a:endParaRPr lang="en-GB" dirty="0">
              <a:solidFill>
                <a:schemeClr val="bg1"/>
              </a:solidFill>
              <a:latin typeface="Arial Black" panose="020B0A04020102020204" pitchFamily="34" charset="0"/>
            </a:endParaRPr>
          </a:p>
        </p:txBody>
      </p:sp>
      <p:pic>
        <p:nvPicPr>
          <p:cNvPr id="1032" name="Picture 8" descr="https://static.pexels.com/photos/8769/pen-writing-notes-studying.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2701528" y="1600200"/>
            <a:ext cx="6788944"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228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172" y="0"/>
            <a:ext cx="10972800" cy="1143000"/>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Case study for question 1</a:t>
            </a:r>
            <a:endParaRPr lang="en-GB" dirty="0"/>
          </a:p>
        </p:txBody>
      </p:sp>
      <p:grpSp>
        <p:nvGrpSpPr>
          <p:cNvPr id="4" name="Group 4"/>
          <p:cNvGrpSpPr>
            <a:grpSpLocks noChangeAspect="1"/>
          </p:cNvGrpSpPr>
          <p:nvPr/>
        </p:nvGrpSpPr>
        <p:grpSpPr bwMode="auto">
          <a:xfrm>
            <a:off x="1682007" y="1336268"/>
            <a:ext cx="8827986" cy="4797152"/>
            <a:chOff x="-4" y="0"/>
            <a:chExt cx="5760" cy="3130"/>
          </a:xfrm>
        </p:grpSpPr>
        <p:sp>
          <p:nvSpPr>
            <p:cNvPr id="5" name="AutoShape 3"/>
            <p:cNvSpPr>
              <a:spLocks noChangeAspect="1" noChangeArrowheads="1" noTextEdit="1"/>
            </p:cNvSpPr>
            <p:nvPr/>
          </p:nvSpPr>
          <p:spPr bwMode="auto">
            <a:xfrm>
              <a:off x="-4" y="0"/>
              <a:ext cx="5760" cy="3130"/>
            </a:xfrm>
            <a:prstGeom prst="rect">
              <a:avLst/>
            </a:prstGeom>
            <a:noFill/>
            <a:ln w="9525" cap="flat" cmpd="sng" algn="ctr">
              <a:solidFill>
                <a:srgbClr val="000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 y="0"/>
              <a:ext cx="5767" cy="31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427808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Sample question 1</a:t>
            </a:r>
            <a:endParaRPr lang="en-GB" dirty="0"/>
          </a:p>
        </p:txBody>
      </p:sp>
      <p:sp>
        <p:nvSpPr>
          <p:cNvPr id="8" name="Hexagon 7"/>
          <p:cNvSpPr/>
          <p:nvPr/>
        </p:nvSpPr>
        <p:spPr>
          <a:xfrm>
            <a:off x="95154" y="4760259"/>
            <a:ext cx="3026229" cy="1905000"/>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Knowledge 2</a:t>
            </a:r>
            <a:endPar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Hexagon 8"/>
          <p:cNvSpPr/>
          <p:nvPr/>
        </p:nvSpPr>
        <p:spPr>
          <a:xfrm>
            <a:off x="3121383" y="4760259"/>
            <a:ext cx="2928257" cy="1894114"/>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Application 2</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Hexagon 9"/>
          <p:cNvSpPr/>
          <p:nvPr/>
        </p:nvSpPr>
        <p:spPr>
          <a:xfrm>
            <a:off x="6049640" y="4785087"/>
            <a:ext cx="2928257" cy="1839685"/>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Analysis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 3</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Hexagon 10"/>
          <p:cNvSpPr/>
          <p:nvPr/>
        </p:nvSpPr>
        <p:spPr>
          <a:xfrm>
            <a:off x="8977897" y="4785086"/>
            <a:ext cx="2928257" cy="1839685"/>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Evaluation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 3</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2"/>
          <p:cNvPicPr>
            <a:picLocks noGrp="1" noChangeAspect="1" noChangeArrowheads="1"/>
          </p:cNvPicPr>
          <p:nvPr>
            <p:ph idx="1"/>
          </p:nvPr>
        </p:nvPicPr>
        <p:blipFill rotWithShape="1">
          <a:blip r:embed="rId2" cstate="email">
            <a:extLst>
              <a:ext uri="{28A0092B-C50C-407E-A947-70E740481C1C}">
                <a14:useLocalDpi xmlns:a14="http://schemas.microsoft.com/office/drawing/2010/main"/>
              </a:ext>
            </a:extLst>
          </a:blip>
          <a:srcRect l="4826" b="38240"/>
          <a:stretch/>
        </p:blipFill>
        <p:spPr bwMode="auto">
          <a:xfrm>
            <a:off x="791840" y="2069203"/>
            <a:ext cx="10504327" cy="13162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04388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8255"/>
            <a:ext cx="10515600" cy="1325563"/>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smtClean="0"/>
              <a:t>Answer sample question </a:t>
            </a:r>
            <a:r>
              <a:rPr lang="en-GB" dirty="0" smtClean="0"/>
              <a:t>1</a:t>
            </a:r>
            <a:endParaRPr lang="en-GB"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645877" y="1724138"/>
            <a:ext cx="10431751" cy="4558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109219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8255"/>
            <a:ext cx="10515600" cy="1325563"/>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smtClean="0"/>
              <a:t>Answer sample question </a:t>
            </a:r>
            <a:r>
              <a:rPr lang="en-GB" dirty="0" smtClean="0"/>
              <a:t>1</a:t>
            </a:r>
            <a:endParaRPr lang="en-GB" dirty="0"/>
          </a:p>
        </p:txBody>
      </p:sp>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773492" y="1658476"/>
            <a:ext cx="10114963" cy="50372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347189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2329543" cy="4098018"/>
          </a:xfrm>
          <a:solidFill>
            <a:srgbClr val="C00000"/>
          </a:solidFill>
        </p:spPr>
        <p:txBody>
          <a:bodyPr>
            <a:normAutofit/>
          </a:bodyPr>
          <a:lstStyle/>
          <a:p>
            <a:r>
              <a:rPr lang="en-GB" dirty="0" smtClean="0">
                <a:solidFill>
                  <a:schemeClr val="bg1"/>
                </a:solidFill>
              </a:rPr>
              <a:t>How to level sample question 1</a:t>
            </a:r>
            <a:endParaRPr lang="en-GB" dirty="0">
              <a:solidFill>
                <a:schemeClr val="bg1"/>
              </a:solidFill>
            </a:endParaRPr>
          </a:p>
        </p:txBody>
      </p:sp>
      <p:grpSp>
        <p:nvGrpSpPr>
          <p:cNvPr id="4" name="Group 4"/>
          <p:cNvGrpSpPr>
            <a:grpSpLocks noChangeAspect="1"/>
          </p:cNvGrpSpPr>
          <p:nvPr/>
        </p:nvGrpSpPr>
        <p:grpSpPr bwMode="auto">
          <a:xfrm>
            <a:off x="3369837" y="397781"/>
            <a:ext cx="6536163" cy="6318541"/>
            <a:chOff x="113" y="1"/>
            <a:chExt cx="4355" cy="4210"/>
          </a:xfrm>
        </p:grpSpPr>
        <p:sp>
          <p:nvSpPr>
            <p:cNvPr id="5" name="AutoShape 3"/>
            <p:cNvSpPr>
              <a:spLocks noChangeAspect="1" noChangeArrowheads="1" noTextEdit="1"/>
            </p:cNvSpPr>
            <p:nvPr/>
          </p:nvSpPr>
          <p:spPr bwMode="auto">
            <a:xfrm>
              <a:off x="113" y="1"/>
              <a:ext cx="4355" cy="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3" y="1"/>
              <a:ext cx="4361" cy="42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050994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2467897" cy="3274142"/>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n-GB" dirty="0" smtClean="0"/>
              <a:t>Case study for question 2</a:t>
            </a:r>
            <a:endParaRPr lang="en-GB" dirty="0"/>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746937" y="456635"/>
            <a:ext cx="9309167" cy="5383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779693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Sample question 2</a:t>
            </a:r>
            <a:endParaRPr lang="en-GB" dirty="0"/>
          </a:p>
        </p:txBody>
      </p:sp>
      <p:sp>
        <p:nvSpPr>
          <p:cNvPr id="8" name="Hexagon 7"/>
          <p:cNvSpPr/>
          <p:nvPr/>
        </p:nvSpPr>
        <p:spPr>
          <a:xfrm>
            <a:off x="95154" y="4760259"/>
            <a:ext cx="3026229" cy="1905000"/>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Knowledge 1</a:t>
            </a:r>
            <a:endPar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Hexagon 8"/>
          <p:cNvSpPr/>
          <p:nvPr/>
        </p:nvSpPr>
        <p:spPr>
          <a:xfrm>
            <a:off x="3121383" y="4760259"/>
            <a:ext cx="2928257" cy="1894114"/>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Application 2</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Hexagon 9"/>
          <p:cNvSpPr/>
          <p:nvPr/>
        </p:nvSpPr>
        <p:spPr>
          <a:xfrm>
            <a:off x="6049640" y="4785087"/>
            <a:ext cx="2928257" cy="1839685"/>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Analysis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 1</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Content Placeholder 4"/>
          <p:cNvPicPr>
            <a:picLocks noGrp="1" noChangeAspect="1"/>
          </p:cNvPicPr>
          <p:nvPr>
            <p:ph idx="1"/>
          </p:nvPr>
        </p:nvPicPr>
        <p:blipFill>
          <a:blip r:embed="rId2"/>
          <a:stretch>
            <a:fillRect/>
          </a:stretch>
        </p:blipFill>
        <p:spPr>
          <a:xfrm>
            <a:off x="1018099" y="2280152"/>
            <a:ext cx="10133674" cy="13864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530840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8255"/>
            <a:ext cx="10515600" cy="1325563"/>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Answer sample question </a:t>
            </a:r>
            <a:r>
              <a:rPr lang="en-GB" dirty="0"/>
              <a:t>2</a:t>
            </a:r>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955079" y="1510993"/>
            <a:ext cx="7485119" cy="5238852"/>
          </a:xfrm>
          <a:prstGeom prst="rect">
            <a:avLst/>
          </a:prstGeom>
        </p:spPr>
      </p:pic>
    </p:spTree>
    <p:extLst>
      <p:ext uri="{BB962C8B-B14F-4D97-AF65-F5344CB8AC3E}">
        <p14:creationId xmlns:p14="http://schemas.microsoft.com/office/powerpoint/2010/main" val="516328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smtClean="0"/>
              <a:t>From Edexcel</a:t>
            </a:r>
            <a:endParaRPr lang="en-GB"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a:bodyPr>
          <a:lstStyle/>
          <a:p>
            <a:pPr marL="0" indent="0">
              <a:buNone/>
            </a:pPr>
            <a:r>
              <a:rPr lang="en-GB" sz="4000" dirty="0"/>
              <a:t>a) Owner’s capital: personal savings</a:t>
            </a:r>
          </a:p>
          <a:p>
            <a:pPr marL="0" indent="0">
              <a:buNone/>
            </a:pPr>
            <a:r>
              <a:rPr lang="en-GB" sz="4000" dirty="0"/>
              <a:t>b) Retained profit</a:t>
            </a:r>
          </a:p>
          <a:p>
            <a:pPr marL="0" indent="0">
              <a:buNone/>
            </a:pPr>
            <a:r>
              <a:rPr lang="en-GB" sz="4000" dirty="0"/>
              <a:t>c) Sale of assets</a:t>
            </a:r>
          </a:p>
        </p:txBody>
      </p:sp>
    </p:spTree>
    <p:extLst>
      <p:ext uri="{BB962C8B-B14F-4D97-AF65-F5344CB8AC3E}">
        <p14:creationId xmlns:p14="http://schemas.microsoft.com/office/powerpoint/2010/main" val="18992702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GB" dirty="0" smtClean="0"/>
              <a:t>Glossary</a:t>
            </a:r>
            <a:endParaRPr lang="en-GB" dirty="0"/>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r>
              <a:rPr lang="en-GB" b="1" dirty="0"/>
              <a:t>Owners capital</a:t>
            </a:r>
            <a:r>
              <a:rPr lang="en-GB" dirty="0"/>
              <a:t>; this is the money invested by the owner in the business, this may have come from their own personal savings</a:t>
            </a:r>
          </a:p>
          <a:p>
            <a:r>
              <a:rPr lang="en-GB" b="1" dirty="0"/>
              <a:t>Retained profit</a:t>
            </a:r>
            <a:r>
              <a:rPr lang="en-GB" dirty="0"/>
              <a:t>; this is profit from a previous year that is saved and could be used to reinvest into the business</a:t>
            </a:r>
          </a:p>
          <a:p>
            <a:r>
              <a:rPr lang="en-GB" b="1" dirty="0"/>
              <a:t>Asset</a:t>
            </a:r>
            <a:r>
              <a:rPr lang="en-GB" dirty="0"/>
              <a:t>; this is an item that the business owns that could be sold to raise cash e.g. a van, a machine</a:t>
            </a:r>
          </a:p>
          <a:p>
            <a:endParaRPr lang="en-GB" dirty="0"/>
          </a:p>
        </p:txBody>
      </p:sp>
    </p:spTree>
    <p:extLst>
      <p:ext uri="{BB962C8B-B14F-4D97-AF65-F5344CB8AC3E}">
        <p14:creationId xmlns:p14="http://schemas.microsoft.com/office/powerpoint/2010/main" val="1417906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655057" y="3353713"/>
            <a:ext cx="4848216" cy="3232144"/>
          </a:xfr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2192000" cy="2857500"/>
          </a:xfrm>
          <a:prstGeom prst="rect">
            <a:avLst/>
          </a:prstGeom>
        </p:spPr>
      </p:pic>
    </p:spTree>
    <p:extLst>
      <p:ext uri="{BB962C8B-B14F-4D97-AF65-F5344CB8AC3E}">
        <p14:creationId xmlns:p14="http://schemas.microsoft.com/office/powerpoint/2010/main" val="1217397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Starter</a:t>
            </a:r>
            <a:endParaRPr lang="en-GB" dirty="0"/>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lstStyle/>
          <a:p>
            <a:r>
              <a:rPr lang="en-GB" dirty="0" smtClean="0"/>
              <a:t>What do you own?  Do you have any savings?  Are you good with money?  If I gave you £20 right now would you save it or spend it?</a:t>
            </a:r>
            <a:endParaRPr lang="en-GB"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43672" y="3826310"/>
            <a:ext cx="5715000" cy="300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3559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GB" dirty="0" smtClean="0">
                <a:solidFill>
                  <a:schemeClr val="tx1"/>
                </a:solidFill>
              </a:rPr>
              <a:t>Definition: Finance</a:t>
            </a:r>
            <a:endParaRPr lang="en-GB" dirty="0">
              <a:solidFill>
                <a:schemeClr val="tx1"/>
              </a:solidFill>
            </a:endParaRPr>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r>
              <a:rPr lang="en-GB" dirty="0" smtClean="0"/>
              <a:t>Finance means the management of the investment needed to; open, run and grow a business</a:t>
            </a:r>
          </a:p>
          <a:p>
            <a:endParaRPr lang="en-GB" dirty="0"/>
          </a:p>
          <a:p>
            <a:endParaRPr lang="en-GB" dirty="0" smtClean="0"/>
          </a:p>
          <a:p>
            <a:r>
              <a:rPr lang="en-GB" dirty="0" smtClean="0"/>
              <a:t>There are internal finance methods (investment that comes from within a business)  and external finance methods (investment that comes from outside the business)</a:t>
            </a:r>
          </a:p>
          <a:p>
            <a:r>
              <a:rPr lang="en-GB" dirty="0" smtClean="0"/>
              <a:t>This topic is just about internal finance, 212 is about external finance</a:t>
            </a:r>
            <a:endParaRPr lang="en-GB" dirty="0"/>
          </a:p>
        </p:txBody>
      </p:sp>
    </p:spTree>
    <p:extLst>
      <p:ext uri="{BB962C8B-B14F-4D97-AF65-F5344CB8AC3E}">
        <p14:creationId xmlns:p14="http://schemas.microsoft.com/office/powerpoint/2010/main" val="2974909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algn="l"/>
            <a:r>
              <a:rPr lang="en-GB" dirty="0" smtClean="0"/>
              <a:t>Reasons for raising finance</a:t>
            </a:r>
            <a:endParaRPr lang="en-GB" dirty="0"/>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85000" lnSpcReduction="20000"/>
          </a:bodyPr>
          <a:lstStyle/>
          <a:p>
            <a:pPr marL="514350" indent="-514350">
              <a:buFont typeface="+mj-lt"/>
              <a:buAutoNum type="alphaUcPeriod"/>
            </a:pPr>
            <a:r>
              <a:rPr lang="en-GB" dirty="0" smtClean="0"/>
              <a:t>To pay debts, this is likely to be a consolidation loan which may pay off suppliers</a:t>
            </a:r>
          </a:p>
          <a:p>
            <a:pPr marL="514350" indent="-514350">
              <a:buFont typeface="+mj-lt"/>
              <a:buAutoNum type="alphaUcPeriod"/>
            </a:pPr>
            <a:r>
              <a:rPr lang="en-GB" dirty="0" smtClean="0"/>
              <a:t>To help a business over a slow trading period - overdraft</a:t>
            </a:r>
          </a:p>
          <a:p>
            <a:pPr marL="514350" indent="-514350">
              <a:buFont typeface="+mj-lt"/>
              <a:buAutoNum type="alphaUcPeriod"/>
            </a:pPr>
            <a:r>
              <a:rPr lang="en-GB" dirty="0" smtClean="0"/>
              <a:t>To expand: a business may apply for long term finance such as a loan</a:t>
            </a:r>
          </a:p>
          <a:p>
            <a:pPr marL="514350" indent="-514350">
              <a:buFont typeface="+mj-lt"/>
              <a:buAutoNum type="alphaUcPeriod"/>
            </a:pPr>
            <a:r>
              <a:rPr lang="en-GB" dirty="0" smtClean="0"/>
              <a:t>To start-up a business may apply for a loan with a business plan or ask friends and family to invest</a:t>
            </a:r>
          </a:p>
          <a:p>
            <a:pPr marL="514350" indent="-514350">
              <a:buFont typeface="+mj-lt"/>
              <a:buAutoNum type="alphaUcPeriod"/>
            </a:pPr>
            <a:r>
              <a:rPr lang="en-GB" dirty="0" smtClean="0"/>
              <a:t>To buy stock: a business would ask a supplier for trade credit, typically 30, 60, 90 days</a:t>
            </a:r>
            <a:endParaRPr lang="en-GB" dirty="0"/>
          </a:p>
        </p:txBody>
      </p:sp>
      <p:grpSp>
        <p:nvGrpSpPr>
          <p:cNvPr id="4" name="Group 3"/>
          <p:cNvGrpSpPr/>
          <p:nvPr/>
        </p:nvGrpSpPr>
        <p:grpSpPr>
          <a:xfrm>
            <a:off x="6173443" y="1690687"/>
            <a:ext cx="5408957" cy="4486277"/>
            <a:chOff x="5088343" y="800054"/>
            <a:chExt cx="5408957" cy="4486277"/>
          </a:xfrm>
        </p:grpSpPr>
        <p:pic>
          <p:nvPicPr>
            <p:cNvPr id="10244"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400139" y="3163371"/>
              <a:ext cx="3097161" cy="2122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88343" y="800054"/>
              <a:ext cx="3167201" cy="2389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938193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style>
          <a:lnRef idx="2">
            <a:schemeClr val="accent5"/>
          </a:lnRef>
          <a:fillRef idx="1">
            <a:schemeClr val="lt1"/>
          </a:fillRef>
          <a:effectRef idx="0">
            <a:schemeClr val="accent5"/>
          </a:effectRef>
          <a:fontRef idx="minor">
            <a:schemeClr val="dk1"/>
          </a:fontRef>
        </p:style>
        <p:txBody>
          <a:bodyPr>
            <a:normAutofit/>
          </a:bodyPr>
          <a:lstStyle/>
          <a:p>
            <a:r>
              <a:rPr lang="en-GB" sz="5800" b="1" dirty="0">
                <a:solidFill>
                  <a:srgbClr val="0070C0"/>
                </a:solidFill>
              </a:rPr>
              <a:t>Owner’s capital: personal savings</a:t>
            </a:r>
          </a:p>
          <a:p>
            <a:endParaRPr lang="en-GB" sz="6600" b="1" dirty="0">
              <a:solidFill>
                <a:srgbClr val="0070C0"/>
              </a:solidFill>
            </a:endParaRP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12192000" cy="3512457"/>
          </a:xfrm>
          <a:prstGeom prst="rect">
            <a:avLst/>
          </a:prstGeom>
        </p:spPr>
      </p:pic>
    </p:spTree>
    <p:extLst>
      <p:ext uri="{BB962C8B-B14F-4D97-AF65-F5344CB8AC3E}">
        <p14:creationId xmlns:p14="http://schemas.microsoft.com/office/powerpoint/2010/main" val="317665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pPr algn="l"/>
            <a:r>
              <a:rPr lang="en-GB" dirty="0" smtClean="0"/>
              <a:t>Owners capital</a:t>
            </a:r>
            <a:endParaRPr lang="en-GB" dirty="0"/>
          </a:p>
        </p:txBody>
      </p:sp>
      <p:sp>
        <p:nvSpPr>
          <p:cNvPr id="5" name="Content Placeholder 4"/>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85000" lnSpcReduction="20000"/>
          </a:bodyPr>
          <a:lstStyle/>
          <a:p>
            <a:r>
              <a:rPr lang="en-GB" dirty="0" smtClean="0"/>
              <a:t>This is also sometimes called owners equity</a:t>
            </a:r>
          </a:p>
          <a:p>
            <a:r>
              <a:rPr lang="en-GB" dirty="0" smtClean="0"/>
              <a:t>It shows the stake the owner has in the business</a:t>
            </a:r>
          </a:p>
          <a:p>
            <a:r>
              <a:rPr lang="en-GB" dirty="0" smtClean="0"/>
              <a:t>This represents the net assets of the company – if all the debts of the business were paid off how much would be owed to the owner</a:t>
            </a:r>
          </a:p>
          <a:p>
            <a:r>
              <a:rPr lang="en-GB" dirty="0" smtClean="0"/>
              <a:t>The owner may have used savings or a redundancy pay out to start up the business, this is in theory still owed back to the owner, although they may never take it back out in the lifetime of the business</a:t>
            </a:r>
          </a:p>
          <a:p>
            <a:endParaRPr lang="en-GB"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00" y="1690688"/>
            <a:ext cx="3293806" cy="2252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492181" y="3867324"/>
            <a:ext cx="3861619" cy="2309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49433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When is owner’s capital appropriate?</a:t>
            </a:r>
            <a:endParaRPr lang="en-GB" dirty="0"/>
          </a:p>
        </p:txBody>
      </p:sp>
      <p:sp>
        <p:nvSpPr>
          <p:cNvPr id="5" name="Content Placeholder 4"/>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a:bodyPr>
          <a:lstStyle/>
          <a:p>
            <a:r>
              <a:rPr lang="en-GB" dirty="0" smtClean="0"/>
              <a:t>Sole traders and partnerships would be the two business forms which would mostly use owner’s capital to expand and to grow</a:t>
            </a:r>
          </a:p>
          <a:p>
            <a:endParaRPr lang="en-GB" dirty="0"/>
          </a:p>
          <a:p>
            <a:endParaRPr lang="en-GB" dirty="0" smtClean="0"/>
          </a:p>
          <a:p>
            <a:endParaRPr lang="en-GB" dirty="0"/>
          </a:p>
        </p:txBody>
      </p:sp>
      <p:pic>
        <p:nvPicPr>
          <p:cNvPr id="3" name="Content Placeholder 2"/>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172200" y="2438488"/>
            <a:ext cx="5181600" cy="31256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44073" y="4616362"/>
            <a:ext cx="2771775" cy="189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56395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TotalTime>
  <Words>1101</Words>
  <Application>Microsoft Office PowerPoint</Application>
  <PresentationFormat>Widescreen</PresentationFormat>
  <Paragraphs>122</Paragraphs>
  <Slides>31</Slides>
  <Notes>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31</vt:i4>
      </vt:variant>
    </vt:vector>
  </HeadingPairs>
  <TitlesOfParts>
    <vt:vector size="39" baseType="lpstr">
      <vt:lpstr>Arial</vt:lpstr>
      <vt:lpstr>Arial Black</vt:lpstr>
      <vt:lpstr>Arial Rounded MT Bold</vt:lpstr>
      <vt:lpstr>Calibri</vt:lpstr>
      <vt:lpstr>Calibri Light</vt:lpstr>
      <vt:lpstr>Office Theme</vt:lpstr>
      <vt:lpstr>5_Office Theme</vt:lpstr>
      <vt:lpstr>6_Office Theme</vt:lpstr>
      <vt:lpstr>PowerPoint Presentation</vt:lpstr>
      <vt:lpstr>Worksheet</vt:lpstr>
      <vt:lpstr>From Edexcel</vt:lpstr>
      <vt:lpstr>Starter</vt:lpstr>
      <vt:lpstr>Definition: Finance</vt:lpstr>
      <vt:lpstr>Reasons for raising finance</vt:lpstr>
      <vt:lpstr>PowerPoint Presentation</vt:lpstr>
      <vt:lpstr>Owners capital</vt:lpstr>
      <vt:lpstr>When is owner’s capital appropriate?</vt:lpstr>
      <vt:lpstr>PowerPoint Presentation</vt:lpstr>
      <vt:lpstr>Retained profits</vt:lpstr>
      <vt:lpstr>When is retained profit appropriate?</vt:lpstr>
      <vt:lpstr>PowerPoint Presentation</vt:lpstr>
      <vt:lpstr>Sale of assets</vt:lpstr>
      <vt:lpstr>When is the sale of assets appropriate?</vt:lpstr>
      <vt:lpstr>Advantages of selling assets</vt:lpstr>
      <vt:lpstr>Disadvantages of selling assets</vt:lpstr>
      <vt:lpstr>Internal sources of finance pros and cons</vt:lpstr>
      <vt:lpstr>PowerPoint Presentation</vt:lpstr>
      <vt:lpstr>Revision Video</vt:lpstr>
      <vt:lpstr>Sample Edexcel A2 questions</vt:lpstr>
      <vt:lpstr>Case study for question 1</vt:lpstr>
      <vt:lpstr>Sample question 1</vt:lpstr>
      <vt:lpstr>Answer sample question 1</vt:lpstr>
      <vt:lpstr>Answer sample question 1</vt:lpstr>
      <vt:lpstr>How to level sample question 1</vt:lpstr>
      <vt:lpstr>Case study for question 2</vt:lpstr>
      <vt:lpstr>Sample question 2</vt:lpstr>
      <vt:lpstr>Answer sample question 2</vt:lpstr>
      <vt:lpstr>Glossary</vt:lpstr>
      <vt:lpstr>PowerPoint Presentation</vt:lpstr>
    </vt:vector>
  </TitlesOfParts>
  <Company>Derby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Hilton</dc:creator>
  <cp:lastModifiedBy>Sarah</cp:lastModifiedBy>
  <cp:revision>66</cp:revision>
  <dcterms:created xsi:type="dcterms:W3CDTF">2017-05-29T18:04:54Z</dcterms:created>
  <dcterms:modified xsi:type="dcterms:W3CDTF">2019-11-10T15:53:04Z</dcterms:modified>
</cp:coreProperties>
</file>