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60"/>
  </p:normalViewPr>
  <p:slideViewPr>
    <p:cSldViewPr snapToGrid="0">
      <p:cViewPr>
        <p:scale>
          <a:sx n="60" d="100"/>
          <a:sy n="60" d="100"/>
        </p:scale>
        <p:origin x="428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41E93-8B08-4550-923A-A3C836160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386C8D-0746-4372-9EB2-A38B06DC4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65878-1925-4352-AB7F-4D97E5EA4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FC5DC-CAAA-4974-B8F2-E90562ED8090}" type="datetimeFigureOut">
              <a:rPr lang="en-GB" smtClean="0"/>
              <a:t>23/08/2019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0FCE3-0BE5-4EF7-A05D-FB8EBFB56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C505E-A663-4070-98B8-B4CFFF3C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CF7B-5F9D-465F-84F5-4461A6025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07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B6861-DDCC-443B-A083-B4ACA3F63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BFA95F-6573-495C-9BF7-1B2F80CCC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EBEE0-C470-4601-BE49-A02071EB7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FC5DC-CAAA-4974-B8F2-E90562ED8090}" type="datetimeFigureOut">
              <a:rPr lang="en-GB" smtClean="0"/>
              <a:t>23/08/2019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AE67B-E848-422F-8A01-E97116936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1AA64-CDF1-4076-9FD0-901FE760C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CF7B-5F9D-465F-84F5-4461A6025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058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58FE37-B555-4DD9-B5EF-A2CDEEA6D3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B5E6F-945D-48FF-8BCA-BA8CAD8F3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9A0D-6816-45F2-B2C1-D92447416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FC5DC-CAAA-4974-B8F2-E90562ED8090}" type="datetimeFigureOut">
              <a:rPr lang="en-GB" smtClean="0"/>
              <a:t>23/08/2019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E567E-061A-4B9C-B4A2-4AEEA74D9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8C36F-EE3C-4F46-99AB-75FCC8D18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CF7B-5F9D-465F-84F5-4461A6025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442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D30D7-DC87-4841-BB09-3A1757440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87E2A-39FB-4372-8B2F-01EFB81BF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80E6B-B3E3-4E51-9ECA-ADB72B8CE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FC5DC-CAAA-4974-B8F2-E90562ED8090}" type="datetimeFigureOut">
              <a:rPr lang="en-GB" smtClean="0"/>
              <a:t>23/08/2019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1B592-B980-4715-94C8-F1C55FF24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70930-EB78-4033-998D-A6CE1B6B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CF7B-5F9D-465F-84F5-4461A6025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13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E9571-7271-4859-BC83-3BA5B32DF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A8396-CADC-4FEC-A860-D1BEDF9E3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79579-04AB-44FC-B94E-ABD9D311C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FC5DC-CAAA-4974-B8F2-E90562ED8090}" type="datetimeFigureOut">
              <a:rPr lang="en-GB" smtClean="0"/>
              <a:t>23/08/2019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BD217-7D54-46FA-A4A7-52647FFC1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3571-A6AF-4083-A4A7-46096E53A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CF7B-5F9D-465F-84F5-4461A6025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946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BF27D-85A4-47A4-BC93-A321FFF30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2A102-8512-4F31-956C-B775FB9AF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E87C2F-09DE-4C58-9DFF-1172506EA7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CB027-3827-429B-A982-D1BB63DCC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FC5DC-CAAA-4974-B8F2-E90562ED8090}" type="datetimeFigureOut">
              <a:rPr lang="en-GB" smtClean="0"/>
              <a:t>23/08/2019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4DE87-3486-4656-82D8-7B42B0062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762DA-4C7E-48EC-A59B-55C745DB3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CF7B-5F9D-465F-84F5-4461A6025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59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F67E5-FAAF-4B0D-9807-274F8F169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AD6BB-3994-461D-9CAD-A5A04536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7C53B5-CE42-45C2-929E-6454F9D27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FD06E-050C-4A1F-AAA7-C01552091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A61527-6F3D-48A9-9104-35DBE78440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65234-523E-4D98-A0E1-33B27F245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FC5DC-CAAA-4974-B8F2-E90562ED8090}" type="datetimeFigureOut">
              <a:rPr lang="en-GB" smtClean="0"/>
              <a:t>23/08/2019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4BFD75-4606-44FC-B156-4B2E728CA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0C36EE-8F43-402D-91FB-C6898A1F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CF7B-5F9D-465F-84F5-4461A6025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836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C5287-2459-45AA-B766-1269414BF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7F4DE6-8290-4842-A28F-A96E60F3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FC5DC-CAAA-4974-B8F2-E90562ED8090}" type="datetimeFigureOut">
              <a:rPr lang="en-GB" smtClean="0"/>
              <a:t>23/08/2019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36F78-2B98-49A4-8C93-7706D7F4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A26958-4220-43D8-84BC-511E4BF94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CF7B-5F9D-465F-84F5-4461A6025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248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3CD493-1E74-4ADB-8648-CAF53B037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FC5DC-CAAA-4974-B8F2-E90562ED8090}" type="datetimeFigureOut">
              <a:rPr lang="en-GB" smtClean="0"/>
              <a:t>23/08/2019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A53D23-9CF2-404D-9B6C-7B7D058C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33F172-22FE-4774-B388-ADA998471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CF7B-5F9D-465F-84F5-4461A6025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895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4E10D-DD65-4C83-B508-7620B4523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44445-CB9C-45C4-B9BE-4D847CFD0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69D67-4125-4A10-ACBE-3D15FDDC8D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171537-F353-459E-8D07-A27AF929E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FC5DC-CAAA-4974-B8F2-E90562ED8090}" type="datetimeFigureOut">
              <a:rPr lang="en-GB" smtClean="0"/>
              <a:t>23/08/2019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569451-59BF-432E-8F2B-15EBD6B21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C55CD-7702-4FC7-940E-09FEF425E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CF7B-5F9D-465F-84F5-4461A6025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999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FE97D-8E6F-4B96-B63C-BD7D888C6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C4AACD-1B6F-413E-931B-0B8BCF9816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093F8-ED2B-4F70-8E9E-330EA95B5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5ACE8-23ED-40BC-9613-348CA3D24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FC5DC-CAAA-4974-B8F2-E90562ED8090}" type="datetimeFigureOut">
              <a:rPr lang="en-GB" smtClean="0"/>
              <a:t>23/08/2019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15F1A-3C34-4618-ACBB-9166057BC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722552-4EEF-4022-9A71-C65A8FCFA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ACF7B-5F9D-465F-84F5-4461A6025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733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52FFE-CCE2-4B37-BFD1-8DACCC61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53662-B2B0-47D6-A659-57E747DB4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3F22E-10A6-4795-8FDF-C55284443B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FC5DC-CAAA-4974-B8F2-E90562ED8090}" type="datetimeFigureOut">
              <a:rPr lang="en-GB" smtClean="0"/>
              <a:t>23/08/2019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46F66-F179-487C-BC1F-17AFE8F17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93D4C-6549-4239-B3AE-ED14EFF2B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ACF7B-5F9D-465F-84F5-4461A6025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25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CD9DED-396F-44C3-B4C9-07EEF980A3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95"/>
          <a:stretch/>
        </p:blipFill>
        <p:spPr>
          <a:xfrm>
            <a:off x="0" y="0"/>
            <a:ext cx="12192000" cy="2390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68EEC-7FEF-465F-98E7-15541D9A5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7" b="68"/>
          <a:stretch/>
        </p:blipFill>
        <p:spPr>
          <a:xfrm>
            <a:off x="0" y="4467725"/>
            <a:ext cx="12192000" cy="23902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B100DA2-D7BA-42CE-B1E7-D4CC32A88028}"/>
              </a:ext>
            </a:extLst>
          </p:cNvPr>
          <p:cNvSpPr/>
          <p:nvPr/>
        </p:nvSpPr>
        <p:spPr>
          <a:xfrm>
            <a:off x="48000" y="2306242"/>
            <a:ext cx="12096000" cy="228702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Are the statements made by these economists ‘positive’ or ‘normative’?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Positive statements </a:t>
            </a:r>
            <a:r>
              <a:rPr lang="en-US" dirty="0">
                <a:solidFill>
                  <a:schemeClr val="tx1"/>
                </a:solidFill>
              </a:rPr>
              <a:t>are objective statements that can be tested, amended or rejected by referring to the available evidence.  </a:t>
            </a:r>
            <a:r>
              <a:rPr lang="en-US" sz="2400" b="1" dirty="0">
                <a:solidFill>
                  <a:schemeClr val="tx1"/>
                </a:solidFill>
              </a:rPr>
              <a:t>Normative statements </a:t>
            </a:r>
            <a:r>
              <a:rPr lang="en-US" dirty="0">
                <a:solidFill>
                  <a:schemeClr val="tx1"/>
                </a:solidFill>
              </a:rPr>
              <a:t>have a value judgement and are a subjective statement of opinion rather than a fact that can be tested by looking at the available evidence.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9" name="Picture 2" descr="Rendered Image">
            <a:extLst>
              <a:ext uri="{FF2B5EF4-FFF2-40B4-BE49-F238E27FC236}">
                <a16:creationId xmlns:a16="http://schemas.microsoft.com/office/drawing/2014/main" id="{446EAFFB-072D-427A-808D-DB8BFCC33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0076"/>
            <a:ext cx="1219200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198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268EEC-7FEF-465F-98E7-15541D9A5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327" b="68"/>
          <a:stretch/>
        </p:blipFill>
        <p:spPr>
          <a:xfrm>
            <a:off x="0" y="4467725"/>
            <a:ext cx="12192000" cy="2390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D9CEF2-EAAF-4C42-AA39-2D5587E9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395"/>
          <a:stretch/>
        </p:blipFill>
        <p:spPr>
          <a:xfrm>
            <a:off x="0" y="0"/>
            <a:ext cx="12192000" cy="2390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A969E4-BD8D-4A91-816A-5BE446C30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0" t="80327" r="19770" b="68"/>
          <a:stretch/>
        </p:blipFill>
        <p:spPr>
          <a:xfrm>
            <a:off x="7304567" y="4467725"/>
            <a:ext cx="2477386" cy="23902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B6AF6A1-7B36-47D3-902F-EB0E9B4404FF}"/>
              </a:ext>
            </a:extLst>
          </p:cNvPr>
          <p:cNvSpPr/>
          <p:nvPr/>
        </p:nvSpPr>
        <p:spPr>
          <a:xfrm>
            <a:off x="48000" y="2306242"/>
            <a:ext cx="12096000" cy="228702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r>
              <a:rPr lang="en-GB" sz="3200" dirty="0">
                <a:solidFill>
                  <a:schemeClr val="tx1"/>
                </a:solidFill>
              </a:rPr>
              <a:t>HARRISON:  The increase in average temperatures during the British summertime has contributed to more people holidaying in the UK</a:t>
            </a:r>
          </a:p>
        </p:txBody>
      </p:sp>
      <p:pic>
        <p:nvPicPr>
          <p:cNvPr id="7" name="Picture 2" descr="Rendered Image">
            <a:extLst>
              <a:ext uri="{FF2B5EF4-FFF2-40B4-BE49-F238E27FC236}">
                <a16:creationId xmlns:a16="http://schemas.microsoft.com/office/drawing/2014/main" id="{5F96FA71-1708-452C-9DF2-2F8AB3149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0076"/>
            <a:ext cx="1219200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ndered Image">
            <a:extLst>
              <a:ext uri="{FF2B5EF4-FFF2-40B4-BE49-F238E27FC236}">
                <a16:creationId xmlns:a16="http://schemas.microsoft.com/office/drawing/2014/main" id="{F5D384AB-F6FB-4BCF-A8B9-4E785F144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32"/>
          <a:stretch/>
        </p:blipFill>
        <p:spPr bwMode="auto">
          <a:xfrm>
            <a:off x="0" y="2370076"/>
            <a:ext cx="472652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ndered Image">
            <a:extLst>
              <a:ext uri="{FF2B5EF4-FFF2-40B4-BE49-F238E27FC236}">
                <a16:creationId xmlns:a16="http://schemas.microsoft.com/office/drawing/2014/main" id="{03046FB1-4B2D-43D9-A1DC-D8A743E7E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8" r="48282"/>
          <a:stretch/>
        </p:blipFill>
        <p:spPr bwMode="auto">
          <a:xfrm>
            <a:off x="4726520" y="2370076"/>
            <a:ext cx="1578864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ndered Image">
            <a:extLst>
              <a:ext uri="{FF2B5EF4-FFF2-40B4-BE49-F238E27FC236}">
                <a16:creationId xmlns:a16="http://schemas.microsoft.com/office/drawing/2014/main" id="{4BA938D7-F063-44D2-BEF0-B6C041CF7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2" r="786"/>
          <a:stretch/>
        </p:blipFill>
        <p:spPr bwMode="auto">
          <a:xfrm>
            <a:off x="6353384" y="2370076"/>
            <a:ext cx="5742614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889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268EEC-7FEF-465F-98E7-15541D9A5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327" b="68"/>
          <a:stretch/>
        </p:blipFill>
        <p:spPr>
          <a:xfrm>
            <a:off x="0" y="4467725"/>
            <a:ext cx="12192000" cy="2390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D9CEF2-EAAF-4C42-AA39-2D5587E9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395"/>
          <a:stretch/>
        </p:blipFill>
        <p:spPr>
          <a:xfrm>
            <a:off x="0" y="0"/>
            <a:ext cx="12192000" cy="2390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A969E4-BD8D-4A91-816A-5BE446C30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1" t="80327" r="3" b="68"/>
          <a:stretch/>
        </p:blipFill>
        <p:spPr>
          <a:xfrm>
            <a:off x="9813851" y="4467725"/>
            <a:ext cx="2378148" cy="23902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05E3EF-0DE0-47BE-8137-2ECD6CE1150B}"/>
              </a:ext>
            </a:extLst>
          </p:cNvPr>
          <p:cNvSpPr/>
          <p:nvPr/>
        </p:nvSpPr>
        <p:spPr>
          <a:xfrm>
            <a:off x="48000" y="2306242"/>
            <a:ext cx="12096000" cy="228702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r>
              <a:rPr lang="en-GB" sz="3200" dirty="0">
                <a:solidFill>
                  <a:schemeClr val="tx1"/>
                </a:solidFill>
              </a:rPr>
              <a:t>LOUISE:  I agree with the principle that car road tax should be higher for those vehicles that cause greater damage to the environment  </a:t>
            </a:r>
          </a:p>
        </p:txBody>
      </p:sp>
      <p:pic>
        <p:nvPicPr>
          <p:cNvPr id="7" name="Picture 2" descr="Rendered Image">
            <a:extLst>
              <a:ext uri="{FF2B5EF4-FFF2-40B4-BE49-F238E27FC236}">
                <a16:creationId xmlns:a16="http://schemas.microsoft.com/office/drawing/2014/main" id="{949786A2-F509-44BE-9E98-2993BB05F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0076"/>
            <a:ext cx="1219200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ndered Image">
            <a:extLst>
              <a:ext uri="{FF2B5EF4-FFF2-40B4-BE49-F238E27FC236}">
                <a16:creationId xmlns:a16="http://schemas.microsoft.com/office/drawing/2014/main" id="{AC9874EA-B48F-45AF-9E30-E17B24134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32"/>
          <a:stretch/>
        </p:blipFill>
        <p:spPr bwMode="auto">
          <a:xfrm>
            <a:off x="0" y="2370076"/>
            <a:ext cx="472652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ndered Image">
            <a:extLst>
              <a:ext uri="{FF2B5EF4-FFF2-40B4-BE49-F238E27FC236}">
                <a16:creationId xmlns:a16="http://schemas.microsoft.com/office/drawing/2014/main" id="{6B69D7AB-EAD0-4423-A8C0-A3C7C67EF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8" r="48282"/>
          <a:stretch/>
        </p:blipFill>
        <p:spPr bwMode="auto">
          <a:xfrm>
            <a:off x="4726520" y="2370076"/>
            <a:ext cx="1578864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ndered Image">
            <a:extLst>
              <a:ext uri="{FF2B5EF4-FFF2-40B4-BE49-F238E27FC236}">
                <a16:creationId xmlns:a16="http://schemas.microsoft.com/office/drawing/2014/main" id="{66DC568C-261A-4949-A388-EF09D2DD4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2" r="786"/>
          <a:stretch/>
        </p:blipFill>
        <p:spPr bwMode="auto">
          <a:xfrm>
            <a:off x="6353384" y="2370076"/>
            <a:ext cx="5742614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402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268EEC-7FEF-465F-98E7-15541D9A5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327" b="68"/>
          <a:stretch/>
        </p:blipFill>
        <p:spPr>
          <a:xfrm>
            <a:off x="0" y="4467725"/>
            <a:ext cx="12192000" cy="2390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D3A087-5253-4A31-B589-93E44CDECA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95"/>
          <a:stretch/>
        </p:blipFill>
        <p:spPr>
          <a:xfrm>
            <a:off x="0" y="0"/>
            <a:ext cx="12192000" cy="2390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D9CEF2-EAAF-4C42-AA39-2D5587E9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395"/>
          <a:stretch/>
        </p:blipFill>
        <p:spPr>
          <a:xfrm>
            <a:off x="0" y="0"/>
            <a:ext cx="12192000" cy="23902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0E9AEC-5659-405B-9BB4-5F5A5DDCF8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16" b="80395"/>
          <a:stretch/>
        </p:blipFill>
        <p:spPr>
          <a:xfrm>
            <a:off x="0" y="0"/>
            <a:ext cx="2424223" cy="23902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370EC37-2689-44DF-B94A-4E43E9388374}"/>
              </a:ext>
            </a:extLst>
          </p:cNvPr>
          <p:cNvSpPr/>
          <p:nvPr/>
        </p:nvSpPr>
        <p:spPr>
          <a:xfrm>
            <a:off x="48000" y="2306242"/>
            <a:ext cx="12096000" cy="228702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r>
              <a:rPr lang="en-GB" sz="3200" dirty="0">
                <a:solidFill>
                  <a:schemeClr val="tx1"/>
                </a:solidFill>
              </a:rPr>
              <a:t>BRANDON: If average wages fail to increase then there will be an increase in demand for own-label supermarket foods  </a:t>
            </a:r>
          </a:p>
        </p:txBody>
      </p:sp>
      <p:pic>
        <p:nvPicPr>
          <p:cNvPr id="13" name="Picture 2" descr="Rendered Image">
            <a:extLst>
              <a:ext uri="{FF2B5EF4-FFF2-40B4-BE49-F238E27FC236}">
                <a16:creationId xmlns:a16="http://schemas.microsoft.com/office/drawing/2014/main" id="{B3251D0C-6429-4D5C-83A2-EBA176D7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0076"/>
            <a:ext cx="1219200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ndered Image">
            <a:extLst>
              <a:ext uri="{FF2B5EF4-FFF2-40B4-BE49-F238E27FC236}">
                <a16:creationId xmlns:a16="http://schemas.microsoft.com/office/drawing/2014/main" id="{32A02ADF-DFB0-4668-9EEA-BBED6370A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32"/>
          <a:stretch/>
        </p:blipFill>
        <p:spPr bwMode="auto">
          <a:xfrm>
            <a:off x="0" y="2370076"/>
            <a:ext cx="472652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ndered Image">
            <a:extLst>
              <a:ext uri="{FF2B5EF4-FFF2-40B4-BE49-F238E27FC236}">
                <a16:creationId xmlns:a16="http://schemas.microsoft.com/office/drawing/2014/main" id="{FB43CEB6-2DF7-43D5-869C-4910D7930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8" r="48282"/>
          <a:stretch/>
        </p:blipFill>
        <p:spPr bwMode="auto">
          <a:xfrm>
            <a:off x="4726520" y="2370076"/>
            <a:ext cx="1578864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ndered Image">
            <a:extLst>
              <a:ext uri="{FF2B5EF4-FFF2-40B4-BE49-F238E27FC236}">
                <a16:creationId xmlns:a16="http://schemas.microsoft.com/office/drawing/2014/main" id="{0B494F16-D4BB-49AE-9138-6DE1B50E3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2" r="786"/>
          <a:stretch/>
        </p:blipFill>
        <p:spPr bwMode="auto">
          <a:xfrm>
            <a:off x="6353384" y="2370076"/>
            <a:ext cx="5742614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33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268EEC-7FEF-465F-98E7-15541D9A5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327" b="68"/>
          <a:stretch/>
        </p:blipFill>
        <p:spPr>
          <a:xfrm>
            <a:off x="0" y="4467725"/>
            <a:ext cx="12192000" cy="2390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D9CEF2-EAAF-4C42-AA39-2D5587E9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395"/>
          <a:stretch/>
        </p:blipFill>
        <p:spPr>
          <a:xfrm>
            <a:off x="0" y="0"/>
            <a:ext cx="12192000" cy="23902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0E9AEC-5659-405B-9BB4-5F5A5DDCF8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5" r="60319" b="80395"/>
          <a:stretch/>
        </p:blipFill>
        <p:spPr>
          <a:xfrm>
            <a:off x="2381692" y="0"/>
            <a:ext cx="2456121" cy="23902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4DC659-E8F0-44CE-A042-E308753C5EB7}"/>
              </a:ext>
            </a:extLst>
          </p:cNvPr>
          <p:cNvSpPr/>
          <p:nvPr/>
        </p:nvSpPr>
        <p:spPr>
          <a:xfrm>
            <a:off x="48000" y="2306242"/>
            <a:ext cx="12096000" cy="228702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r>
              <a:rPr lang="en-GB" sz="3200" dirty="0">
                <a:solidFill>
                  <a:schemeClr val="tx1"/>
                </a:solidFill>
              </a:rPr>
              <a:t>AISHA: An increase in the availability of low-cost alcoholic drinks has increased the demand for alcohol among young adults </a:t>
            </a:r>
          </a:p>
        </p:txBody>
      </p:sp>
      <p:pic>
        <p:nvPicPr>
          <p:cNvPr id="7" name="Picture 2" descr="Rendered Image">
            <a:extLst>
              <a:ext uri="{FF2B5EF4-FFF2-40B4-BE49-F238E27FC236}">
                <a16:creationId xmlns:a16="http://schemas.microsoft.com/office/drawing/2014/main" id="{2716942A-77A7-4044-9F2D-E2F8247E0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0076"/>
            <a:ext cx="1219200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ndered Image">
            <a:extLst>
              <a:ext uri="{FF2B5EF4-FFF2-40B4-BE49-F238E27FC236}">
                <a16:creationId xmlns:a16="http://schemas.microsoft.com/office/drawing/2014/main" id="{9D57AC8C-2D8A-4968-92CB-FC327DC17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32"/>
          <a:stretch/>
        </p:blipFill>
        <p:spPr bwMode="auto">
          <a:xfrm>
            <a:off x="0" y="2370076"/>
            <a:ext cx="472652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ndered Image">
            <a:extLst>
              <a:ext uri="{FF2B5EF4-FFF2-40B4-BE49-F238E27FC236}">
                <a16:creationId xmlns:a16="http://schemas.microsoft.com/office/drawing/2014/main" id="{EDCCCD8C-696A-4AA9-974A-4F91543F7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8" r="48282"/>
          <a:stretch/>
        </p:blipFill>
        <p:spPr bwMode="auto">
          <a:xfrm>
            <a:off x="4726520" y="2370076"/>
            <a:ext cx="1578864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ndered Image">
            <a:extLst>
              <a:ext uri="{FF2B5EF4-FFF2-40B4-BE49-F238E27FC236}">
                <a16:creationId xmlns:a16="http://schemas.microsoft.com/office/drawing/2014/main" id="{467661A3-E90C-4826-9F55-954FFB143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2" r="786"/>
          <a:stretch/>
        </p:blipFill>
        <p:spPr bwMode="auto">
          <a:xfrm>
            <a:off x="6353384" y="2370076"/>
            <a:ext cx="5742614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982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268EEC-7FEF-465F-98E7-15541D9A5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327" b="68"/>
          <a:stretch/>
        </p:blipFill>
        <p:spPr>
          <a:xfrm>
            <a:off x="0" y="4467725"/>
            <a:ext cx="12192000" cy="2390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D9CEF2-EAAF-4C42-AA39-2D5587E9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395"/>
          <a:stretch/>
        </p:blipFill>
        <p:spPr>
          <a:xfrm>
            <a:off x="0" y="0"/>
            <a:ext cx="12192000" cy="23902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0E9AEC-5659-405B-9BB4-5F5A5DDCF8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8" r="39649" b="80395"/>
          <a:stretch/>
        </p:blipFill>
        <p:spPr>
          <a:xfrm>
            <a:off x="4848446" y="0"/>
            <a:ext cx="2509283" cy="23902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759EB7-4C58-4419-B034-3FAB42BD584B}"/>
              </a:ext>
            </a:extLst>
          </p:cNvPr>
          <p:cNvSpPr/>
          <p:nvPr/>
        </p:nvSpPr>
        <p:spPr>
          <a:xfrm>
            <a:off x="48000" y="2306242"/>
            <a:ext cx="12096000" cy="228702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r>
              <a:rPr lang="en-GB" sz="3200" dirty="0">
                <a:solidFill>
                  <a:schemeClr val="tx1"/>
                </a:solidFill>
              </a:rPr>
              <a:t>DEBORAH: Pollution is the most serious problem facing our economy </a:t>
            </a:r>
          </a:p>
        </p:txBody>
      </p:sp>
      <p:pic>
        <p:nvPicPr>
          <p:cNvPr id="7" name="Picture 2" descr="Rendered Image">
            <a:extLst>
              <a:ext uri="{FF2B5EF4-FFF2-40B4-BE49-F238E27FC236}">
                <a16:creationId xmlns:a16="http://schemas.microsoft.com/office/drawing/2014/main" id="{43BD682A-C20D-41C5-847A-E163F6538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0076"/>
            <a:ext cx="1219200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ndered Image">
            <a:extLst>
              <a:ext uri="{FF2B5EF4-FFF2-40B4-BE49-F238E27FC236}">
                <a16:creationId xmlns:a16="http://schemas.microsoft.com/office/drawing/2014/main" id="{450C6533-06CC-4CF2-83B1-A8AA61E1D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32"/>
          <a:stretch/>
        </p:blipFill>
        <p:spPr bwMode="auto">
          <a:xfrm>
            <a:off x="0" y="2370076"/>
            <a:ext cx="472652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ndered Image">
            <a:extLst>
              <a:ext uri="{FF2B5EF4-FFF2-40B4-BE49-F238E27FC236}">
                <a16:creationId xmlns:a16="http://schemas.microsoft.com/office/drawing/2014/main" id="{F6536601-266A-4127-9708-A34BD547E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8" r="48282"/>
          <a:stretch/>
        </p:blipFill>
        <p:spPr bwMode="auto">
          <a:xfrm>
            <a:off x="4726520" y="2370076"/>
            <a:ext cx="1578864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ndered Image">
            <a:extLst>
              <a:ext uri="{FF2B5EF4-FFF2-40B4-BE49-F238E27FC236}">
                <a16:creationId xmlns:a16="http://schemas.microsoft.com/office/drawing/2014/main" id="{ECB42DB3-5DD3-4B59-A4C2-F30D1F533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2" r="786"/>
          <a:stretch/>
        </p:blipFill>
        <p:spPr bwMode="auto">
          <a:xfrm>
            <a:off x="6353384" y="2370076"/>
            <a:ext cx="5742614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150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268EEC-7FEF-465F-98E7-15541D9A5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327" b="68"/>
          <a:stretch/>
        </p:blipFill>
        <p:spPr>
          <a:xfrm>
            <a:off x="0" y="4467725"/>
            <a:ext cx="12192000" cy="2390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D9CEF2-EAAF-4C42-AA39-2D5587E9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395"/>
          <a:stretch/>
        </p:blipFill>
        <p:spPr>
          <a:xfrm>
            <a:off x="0" y="0"/>
            <a:ext cx="12192000" cy="23902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0E9AEC-5659-405B-9BB4-5F5A5DDCF8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9" r="19503" b="80395"/>
          <a:stretch/>
        </p:blipFill>
        <p:spPr>
          <a:xfrm>
            <a:off x="7325833" y="0"/>
            <a:ext cx="2488018" cy="23902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1A9914-8FD6-40F4-9443-96E060F61DB4}"/>
              </a:ext>
            </a:extLst>
          </p:cNvPr>
          <p:cNvSpPr/>
          <p:nvPr/>
        </p:nvSpPr>
        <p:spPr>
          <a:xfrm>
            <a:off x="48000" y="2306242"/>
            <a:ext cx="12096000" cy="228702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r>
              <a:rPr lang="en-GB" sz="3200" dirty="0">
                <a:solidFill>
                  <a:schemeClr val="tx1"/>
                </a:solidFill>
              </a:rPr>
              <a:t>DAVID: An increase in prices at the petrol stations will lead to an increase in cycling to work </a:t>
            </a:r>
          </a:p>
        </p:txBody>
      </p:sp>
      <p:pic>
        <p:nvPicPr>
          <p:cNvPr id="7" name="Picture 2" descr="Rendered Image">
            <a:extLst>
              <a:ext uri="{FF2B5EF4-FFF2-40B4-BE49-F238E27FC236}">
                <a16:creationId xmlns:a16="http://schemas.microsoft.com/office/drawing/2014/main" id="{D94C8CA8-4A8E-4E35-8021-FBE17D809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0076"/>
            <a:ext cx="1219200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ndered Image">
            <a:extLst>
              <a:ext uri="{FF2B5EF4-FFF2-40B4-BE49-F238E27FC236}">
                <a16:creationId xmlns:a16="http://schemas.microsoft.com/office/drawing/2014/main" id="{EA5847D4-8F35-4F95-9FAD-B228E5CCD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32"/>
          <a:stretch/>
        </p:blipFill>
        <p:spPr bwMode="auto">
          <a:xfrm>
            <a:off x="0" y="2370076"/>
            <a:ext cx="472652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ndered Image">
            <a:extLst>
              <a:ext uri="{FF2B5EF4-FFF2-40B4-BE49-F238E27FC236}">
                <a16:creationId xmlns:a16="http://schemas.microsoft.com/office/drawing/2014/main" id="{785A0B5D-7C33-4F04-9228-8EBD6BD34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8" r="48282"/>
          <a:stretch/>
        </p:blipFill>
        <p:spPr bwMode="auto">
          <a:xfrm>
            <a:off x="4726520" y="2370076"/>
            <a:ext cx="1578864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ndered Image">
            <a:extLst>
              <a:ext uri="{FF2B5EF4-FFF2-40B4-BE49-F238E27FC236}">
                <a16:creationId xmlns:a16="http://schemas.microsoft.com/office/drawing/2014/main" id="{CBE46124-B328-4EDF-8E09-C2B2F6935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2" r="786"/>
          <a:stretch/>
        </p:blipFill>
        <p:spPr bwMode="auto">
          <a:xfrm>
            <a:off x="6353384" y="2370076"/>
            <a:ext cx="5742614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21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268EEC-7FEF-465F-98E7-15541D9A5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327" b="68"/>
          <a:stretch/>
        </p:blipFill>
        <p:spPr>
          <a:xfrm>
            <a:off x="0" y="4467725"/>
            <a:ext cx="12192000" cy="2390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D9CEF2-EAAF-4C42-AA39-2D5587E9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395"/>
          <a:stretch/>
        </p:blipFill>
        <p:spPr>
          <a:xfrm>
            <a:off x="0" y="0"/>
            <a:ext cx="12192000" cy="23902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0E9AEC-5659-405B-9BB4-5F5A5DDCF8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9" r="-3" b="80395"/>
          <a:stretch/>
        </p:blipFill>
        <p:spPr>
          <a:xfrm>
            <a:off x="9803219" y="0"/>
            <a:ext cx="2388780" cy="23902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4AF9236-63FE-47E2-BF68-02E656BE546E}"/>
              </a:ext>
            </a:extLst>
          </p:cNvPr>
          <p:cNvSpPr/>
          <p:nvPr/>
        </p:nvSpPr>
        <p:spPr>
          <a:xfrm>
            <a:off x="48000" y="2306242"/>
            <a:ext cx="12096000" cy="228702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r>
              <a:rPr lang="en-GB" sz="3200" dirty="0">
                <a:solidFill>
                  <a:schemeClr val="tx1"/>
                </a:solidFill>
              </a:rPr>
              <a:t>KATHLEEN:  The cost of pension pay-outs is now unmanageable and needs to be addressed by the government </a:t>
            </a:r>
          </a:p>
        </p:txBody>
      </p:sp>
      <p:pic>
        <p:nvPicPr>
          <p:cNvPr id="7" name="Picture 2" descr="Rendered Image">
            <a:extLst>
              <a:ext uri="{FF2B5EF4-FFF2-40B4-BE49-F238E27FC236}">
                <a16:creationId xmlns:a16="http://schemas.microsoft.com/office/drawing/2014/main" id="{1EC9AADF-C436-431A-A78F-B4E061DB2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0076"/>
            <a:ext cx="1219200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ndered Image">
            <a:extLst>
              <a:ext uri="{FF2B5EF4-FFF2-40B4-BE49-F238E27FC236}">
                <a16:creationId xmlns:a16="http://schemas.microsoft.com/office/drawing/2014/main" id="{5DBD7DD5-0359-4FB7-ABAA-22355342A3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32"/>
          <a:stretch/>
        </p:blipFill>
        <p:spPr bwMode="auto">
          <a:xfrm>
            <a:off x="0" y="2370076"/>
            <a:ext cx="472652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ndered Image">
            <a:extLst>
              <a:ext uri="{FF2B5EF4-FFF2-40B4-BE49-F238E27FC236}">
                <a16:creationId xmlns:a16="http://schemas.microsoft.com/office/drawing/2014/main" id="{8CEABF8F-09C3-42B1-A2EE-F0DB962C6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8" r="48282"/>
          <a:stretch/>
        </p:blipFill>
        <p:spPr bwMode="auto">
          <a:xfrm>
            <a:off x="4726520" y="2370076"/>
            <a:ext cx="1578864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ndered Image">
            <a:extLst>
              <a:ext uri="{FF2B5EF4-FFF2-40B4-BE49-F238E27FC236}">
                <a16:creationId xmlns:a16="http://schemas.microsoft.com/office/drawing/2014/main" id="{F15BEE38-C4F4-4F55-9404-42AA65E01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2" r="786"/>
          <a:stretch/>
        </p:blipFill>
        <p:spPr bwMode="auto">
          <a:xfrm>
            <a:off x="6353384" y="2370076"/>
            <a:ext cx="5742614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469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268EEC-7FEF-465F-98E7-15541D9A5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327" b="68"/>
          <a:stretch/>
        </p:blipFill>
        <p:spPr>
          <a:xfrm>
            <a:off x="0" y="4467725"/>
            <a:ext cx="12192000" cy="2390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D9CEF2-EAAF-4C42-AA39-2D5587E9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395"/>
          <a:stretch/>
        </p:blipFill>
        <p:spPr>
          <a:xfrm>
            <a:off x="0" y="0"/>
            <a:ext cx="12192000" cy="2390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A969E4-BD8D-4A91-816A-5BE446C30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7" r="80204" b="68"/>
          <a:stretch/>
        </p:blipFill>
        <p:spPr>
          <a:xfrm>
            <a:off x="0" y="4467725"/>
            <a:ext cx="2413591" cy="23902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8B7DA0F-740B-4A50-AB68-B6CE6BD5D3A7}"/>
              </a:ext>
            </a:extLst>
          </p:cNvPr>
          <p:cNvSpPr/>
          <p:nvPr/>
        </p:nvSpPr>
        <p:spPr>
          <a:xfrm>
            <a:off x="48000" y="2306242"/>
            <a:ext cx="12096000" cy="228702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r>
              <a:rPr lang="en-GB" sz="3200" dirty="0">
                <a:solidFill>
                  <a:schemeClr val="tx1"/>
                </a:solidFill>
              </a:rPr>
              <a:t>LARS:  The government are right to make it more difficult to purchase cigarettes in supermarkets and shops  </a:t>
            </a:r>
          </a:p>
        </p:txBody>
      </p:sp>
      <p:pic>
        <p:nvPicPr>
          <p:cNvPr id="7" name="Picture 2" descr="Rendered Image">
            <a:extLst>
              <a:ext uri="{FF2B5EF4-FFF2-40B4-BE49-F238E27FC236}">
                <a16:creationId xmlns:a16="http://schemas.microsoft.com/office/drawing/2014/main" id="{440E6DDD-E8A7-4E0B-95BD-9DFC7218C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0076"/>
            <a:ext cx="1219200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ndered Image">
            <a:extLst>
              <a:ext uri="{FF2B5EF4-FFF2-40B4-BE49-F238E27FC236}">
                <a16:creationId xmlns:a16="http://schemas.microsoft.com/office/drawing/2014/main" id="{626643B6-DF4A-4BE6-BFCF-6149F2733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32"/>
          <a:stretch/>
        </p:blipFill>
        <p:spPr bwMode="auto">
          <a:xfrm>
            <a:off x="0" y="2370076"/>
            <a:ext cx="472652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ndered Image">
            <a:extLst>
              <a:ext uri="{FF2B5EF4-FFF2-40B4-BE49-F238E27FC236}">
                <a16:creationId xmlns:a16="http://schemas.microsoft.com/office/drawing/2014/main" id="{9D9C3E1F-E7F6-4083-B9A3-73A6C5486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8" r="48282"/>
          <a:stretch/>
        </p:blipFill>
        <p:spPr bwMode="auto">
          <a:xfrm>
            <a:off x="4726520" y="2370076"/>
            <a:ext cx="1578864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ndered Image">
            <a:extLst>
              <a:ext uri="{FF2B5EF4-FFF2-40B4-BE49-F238E27FC236}">
                <a16:creationId xmlns:a16="http://schemas.microsoft.com/office/drawing/2014/main" id="{1282C148-E600-41C0-845B-123578FCF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2" r="786"/>
          <a:stretch/>
        </p:blipFill>
        <p:spPr bwMode="auto">
          <a:xfrm>
            <a:off x="6353384" y="2370076"/>
            <a:ext cx="5742614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797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268EEC-7FEF-465F-98E7-15541D9A5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327" b="68"/>
          <a:stretch/>
        </p:blipFill>
        <p:spPr>
          <a:xfrm>
            <a:off x="0" y="4467725"/>
            <a:ext cx="12192000" cy="2390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D9CEF2-EAAF-4C42-AA39-2D5587E9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395"/>
          <a:stretch/>
        </p:blipFill>
        <p:spPr>
          <a:xfrm>
            <a:off x="0" y="0"/>
            <a:ext cx="12192000" cy="2390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A969E4-BD8D-4A91-816A-5BE446C30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3" t="80327" r="60060" b="68"/>
          <a:stretch/>
        </p:blipFill>
        <p:spPr>
          <a:xfrm>
            <a:off x="2381692" y="4467725"/>
            <a:ext cx="2488019" cy="23902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2F1A01C-3DBE-4668-9B84-0E03BE157C2B}"/>
              </a:ext>
            </a:extLst>
          </p:cNvPr>
          <p:cNvSpPr/>
          <p:nvPr/>
        </p:nvSpPr>
        <p:spPr>
          <a:xfrm>
            <a:off x="48000" y="2306242"/>
            <a:ext cx="12096000" cy="228702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r>
              <a:rPr lang="en-GB" sz="3200" dirty="0">
                <a:solidFill>
                  <a:schemeClr val="tx1"/>
                </a:solidFill>
              </a:rPr>
              <a:t>OWEN: It is correct that regulations ensure that London has a higher minimum wage level compared to the rest of the UK</a:t>
            </a:r>
          </a:p>
        </p:txBody>
      </p:sp>
      <p:pic>
        <p:nvPicPr>
          <p:cNvPr id="7" name="Picture 2" descr="Rendered Image">
            <a:extLst>
              <a:ext uri="{FF2B5EF4-FFF2-40B4-BE49-F238E27FC236}">
                <a16:creationId xmlns:a16="http://schemas.microsoft.com/office/drawing/2014/main" id="{44E1D1E1-DEEC-42ED-8435-E9874AA70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0076"/>
            <a:ext cx="1219200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ndered Image">
            <a:extLst>
              <a:ext uri="{FF2B5EF4-FFF2-40B4-BE49-F238E27FC236}">
                <a16:creationId xmlns:a16="http://schemas.microsoft.com/office/drawing/2014/main" id="{C047397C-F597-4434-8B23-728BB5FC2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32"/>
          <a:stretch/>
        </p:blipFill>
        <p:spPr bwMode="auto">
          <a:xfrm>
            <a:off x="0" y="2370076"/>
            <a:ext cx="472652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ndered Image">
            <a:extLst>
              <a:ext uri="{FF2B5EF4-FFF2-40B4-BE49-F238E27FC236}">
                <a16:creationId xmlns:a16="http://schemas.microsoft.com/office/drawing/2014/main" id="{93EA0E9A-AE93-4EC5-B215-B7556C2AC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8" r="48282"/>
          <a:stretch/>
        </p:blipFill>
        <p:spPr bwMode="auto">
          <a:xfrm>
            <a:off x="4726520" y="2370076"/>
            <a:ext cx="1578864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ndered Image">
            <a:extLst>
              <a:ext uri="{FF2B5EF4-FFF2-40B4-BE49-F238E27FC236}">
                <a16:creationId xmlns:a16="http://schemas.microsoft.com/office/drawing/2014/main" id="{CC4BD82F-88B5-4000-83B1-379AFAB07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2" r="786"/>
          <a:stretch/>
        </p:blipFill>
        <p:spPr bwMode="auto">
          <a:xfrm>
            <a:off x="6353384" y="2370076"/>
            <a:ext cx="5742614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567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268EEC-7FEF-465F-98E7-15541D9A5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327" b="68"/>
          <a:stretch/>
        </p:blipFill>
        <p:spPr>
          <a:xfrm>
            <a:off x="0" y="4467725"/>
            <a:ext cx="12192000" cy="2390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D9CEF2-EAAF-4C42-AA39-2D5587E9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395"/>
          <a:stretch/>
        </p:blipFill>
        <p:spPr>
          <a:xfrm>
            <a:off x="0" y="0"/>
            <a:ext cx="12192000" cy="2390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A969E4-BD8D-4A91-816A-5BE446C30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3" t="80327" r="39915" b="68"/>
          <a:stretch/>
        </p:blipFill>
        <p:spPr>
          <a:xfrm>
            <a:off x="4816549" y="4467725"/>
            <a:ext cx="2509284" cy="23902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97E85A1-92A7-405B-AD1F-6A00E4DFEA31}"/>
              </a:ext>
            </a:extLst>
          </p:cNvPr>
          <p:cNvSpPr/>
          <p:nvPr/>
        </p:nvSpPr>
        <p:spPr>
          <a:xfrm>
            <a:off x="48000" y="2306242"/>
            <a:ext cx="12096000" cy="228702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r>
              <a:rPr lang="en-GB" sz="3200" dirty="0">
                <a:solidFill>
                  <a:schemeClr val="tx1"/>
                </a:solidFill>
              </a:rPr>
              <a:t>RACHEL:  An increase in government subsidies given to manufacturers of solar panels will lead to a greater use of the technology by households</a:t>
            </a:r>
          </a:p>
        </p:txBody>
      </p:sp>
      <p:pic>
        <p:nvPicPr>
          <p:cNvPr id="7" name="Picture 2" descr="Rendered Image">
            <a:extLst>
              <a:ext uri="{FF2B5EF4-FFF2-40B4-BE49-F238E27FC236}">
                <a16:creationId xmlns:a16="http://schemas.microsoft.com/office/drawing/2014/main" id="{15261DD7-341B-4343-9404-5DBC63889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0076"/>
            <a:ext cx="1219200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ndered Image">
            <a:extLst>
              <a:ext uri="{FF2B5EF4-FFF2-40B4-BE49-F238E27FC236}">
                <a16:creationId xmlns:a16="http://schemas.microsoft.com/office/drawing/2014/main" id="{7E6D3B13-C6DA-4D70-920E-B95475C7F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32"/>
          <a:stretch/>
        </p:blipFill>
        <p:spPr bwMode="auto">
          <a:xfrm>
            <a:off x="0" y="2370076"/>
            <a:ext cx="472652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ndered Image">
            <a:extLst>
              <a:ext uri="{FF2B5EF4-FFF2-40B4-BE49-F238E27FC236}">
                <a16:creationId xmlns:a16="http://schemas.microsoft.com/office/drawing/2014/main" id="{D64BE2E1-8421-4FC0-9EC5-E3029BFD8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8" r="48282"/>
          <a:stretch/>
        </p:blipFill>
        <p:spPr bwMode="auto">
          <a:xfrm>
            <a:off x="4726520" y="2370076"/>
            <a:ext cx="1578864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ndered Image">
            <a:extLst>
              <a:ext uri="{FF2B5EF4-FFF2-40B4-BE49-F238E27FC236}">
                <a16:creationId xmlns:a16="http://schemas.microsoft.com/office/drawing/2014/main" id="{7027525B-E6D5-498D-95E9-00B47F036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2" r="786"/>
          <a:stretch/>
        </p:blipFill>
        <p:spPr bwMode="auto">
          <a:xfrm>
            <a:off x="6353384" y="2370076"/>
            <a:ext cx="5742614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480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214</Words>
  <Application>Microsoft Office PowerPoint</Application>
  <PresentationFormat>Widescreen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Clark</dc:creator>
  <cp:lastModifiedBy>Jon Clark</cp:lastModifiedBy>
  <cp:revision>22</cp:revision>
  <dcterms:created xsi:type="dcterms:W3CDTF">2018-07-20T14:47:47Z</dcterms:created>
  <dcterms:modified xsi:type="dcterms:W3CDTF">2019-08-23T09:07:38Z</dcterms:modified>
</cp:coreProperties>
</file>