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6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4" r:id="rId4"/>
    <p:sldMasterId id="2147483756" r:id="rId5"/>
  </p:sldMasterIdLst>
  <p:notesMasterIdLst>
    <p:notesMasterId r:id="rId58"/>
  </p:notesMasterIdLst>
  <p:sldIdLst>
    <p:sldId id="256" r:id="rId6"/>
    <p:sldId id="266" r:id="rId7"/>
    <p:sldId id="258" r:id="rId8"/>
    <p:sldId id="274" r:id="rId9"/>
    <p:sldId id="284" r:id="rId10"/>
    <p:sldId id="269" r:id="rId11"/>
    <p:sldId id="297" r:id="rId12"/>
    <p:sldId id="299" r:id="rId13"/>
    <p:sldId id="300" r:id="rId14"/>
    <p:sldId id="301" r:id="rId15"/>
    <p:sldId id="302" r:id="rId16"/>
    <p:sldId id="298" r:id="rId17"/>
    <p:sldId id="331" r:id="rId18"/>
    <p:sldId id="292" r:id="rId19"/>
    <p:sldId id="313" r:id="rId20"/>
    <p:sldId id="314" r:id="rId21"/>
    <p:sldId id="315" r:id="rId22"/>
    <p:sldId id="293" r:id="rId23"/>
    <p:sldId id="332" r:id="rId24"/>
    <p:sldId id="307" r:id="rId25"/>
    <p:sldId id="305" r:id="rId26"/>
    <p:sldId id="309" r:id="rId27"/>
    <p:sldId id="319" r:id="rId28"/>
    <p:sldId id="320" r:id="rId29"/>
    <p:sldId id="294" r:id="rId30"/>
    <p:sldId id="311" r:id="rId31"/>
    <p:sldId id="312" r:id="rId32"/>
    <p:sldId id="306" r:id="rId33"/>
    <p:sldId id="318" r:id="rId34"/>
    <p:sldId id="321" r:id="rId35"/>
    <p:sldId id="322" r:id="rId36"/>
    <p:sldId id="323" r:id="rId37"/>
    <p:sldId id="295" r:id="rId38"/>
    <p:sldId id="316" r:id="rId39"/>
    <p:sldId id="304" r:id="rId40"/>
    <p:sldId id="310" r:id="rId41"/>
    <p:sldId id="317" r:id="rId42"/>
    <p:sldId id="324" r:id="rId43"/>
    <p:sldId id="296" r:id="rId44"/>
    <p:sldId id="325" r:id="rId45"/>
    <p:sldId id="326" r:id="rId46"/>
    <p:sldId id="327" r:id="rId47"/>
    <p:sldId id="291" r:id="rId48"/>
    <p:sldId id="286" r:id="rId49"/>
    <p:sldId id="328" r:id="rId50"/>
    <p:sldId id="329" r:id="rId51"/>
    <p:sldId id="330" r:id="rId52"/>
    <p:sldId id="287" r:id="rId53"/>
    <p:sldId id="288" r:id="rId54"/>
    <p:sldId id="289" r:id="rId55"/>
    <p:sldId id="263" r:id="rId56"/>
    <p:sldId id="28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64" autoAdjust="0"/>
  </p:normalViewPr>
  <p:slideViewPr>
    <p:cSldViewPr snapToGrid="0">
      <p:cViewPr varScale="1">
        <p:scale>
          <a:sx n="70" d="100"/>
          <a:sy n="70" d="100"/>
        </p:scale>
        <p:origin x="1094" y="62"/>
      </p:cViewPr>
      <p:guideLst/>
    </p:cSldViewPr>
  </p:slideViewPr>
  <p:notesTextViewPr>
    <p:cViewPr>
      <p:scale>
        <a:sx n="1" d="1"/>
        <a:sy n="1" d="1"/>
      </p:scale>
      <p:origin x="0" y="0"/>
    </p:cViewPr>
  </p:notesTextViewPr>
  <p:sorterViewPr>
    <p:cViewPr>
      <p:scale>
        <a:sx n="40" d="100"/>
        <a:sy n="40" d="100"/>
      </p:scale>
      <p:origin x="0" y="-6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31/10/2018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way to kick off cultural diversity is in a discussion of what we would not eat and what is normal</a:t>
            </a:r>
            <a:r>
              <a:rPr lang="en-GB" baseline="0" dirty="0" smtClean="0"/>
              <a:t> in other cultures</a:t>
            </a:r>
          </a:p>
          <a:p>
            <a:r>
              <a:rPr lang="en-GB" baseline="0" dirty="0" smtClean="0"/>
              <a:t>Full article is here : http://www.dailymail.co.uk/news/article-2720671/Bat-wings-snake-meat-roasted-rats-Inside-Indonesian-market-packed-gruesome-local-delicacies.html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69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http://www.crikey.com.au/2012/05/18/five-business-rebrands-that-got-lost-in-translation/?wpmp_switcher=mobile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A50D7-F321-4748-BE52-F281CA71C1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67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885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94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99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9</a:t>
            </a:fld>
            <a:endParaRPr lang="en-GB"/>
          </a:p>
        </p:txBody>
      </p:sp>
    </p:spTree>
    <p:extLst>
      <p:ext uri="{BB962C8B-B14F-4D97-AF65-F5344CB8AC3E}">
        <p14:creationId xmlns:p14="http://schemas.microsoft.com/office/powerpoint/2010/main" val="3503158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10</a:t>
            </a:fld>
            <a:endParaRPr lang="en-GB"/>
          </a:p>
        </p:txBody>
      </p:sp>
    </p:spTree>
    <p:extLst>
      <p:ext uri="{BB962C8B-B14F-4D97-AF65-F5344CB8AC3E}">
        <p14:creationId xmlns:p14="http://schemas.microsoft.com/office/powerpoint/2010/main" val="346182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See if students </a:t>
            </a:r>
            <a:r>
              <a:rPr lang="en-GB" baseline="0" dirty="0" smtClean="0"/>
              <a:t> can role play a business meeting in the different cultures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12</a:t>
            </a:fld>
            <a:endParaRPr lang="en-GB"/>
          </a:p>
        </p:txBody>
      </p:sp>
    </p:spTree>
    <p:extLst>
      <p:ext uri="{BB962C8B-B14F-4D97-AF65-F5344CB8AC3E}">
        <p14:creationId xmlns:p14="http://schemas.microsoft.com/office/powerpoint/2010/main" val="57731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ad on the right is OK as it doesn’t show too much flesh, but an odd dress for a beach?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82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42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61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Warning!</a:t>
            </a:r>
            <a:r>
              <a:rPr lang="en-GB" baseline="0" dirty="0" smtClean="0"/>
              <a:t> Content of video may not be suitable for your group – please check first</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22</a:t>
            </a:fld>
            <a:endParaRPr lang="en-GB"/>
          </a:p>
        </p:txBody>
      </p:sp>
    </p:spTree>
    <p:extLst>
      <p:ext uri="{BB962C8B-B14F-4D97-AF65-F5344CB8AC3E}">
        <p14:creationId xmlns:p14="http://schemas.microsoft.com/office/powerpoint/2010/main" val="347837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8473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4291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3461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784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3784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5565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820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087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964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753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236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2646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9621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5990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8485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4485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138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6893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6175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5389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7337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0911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0668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9664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9181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9886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38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31/10/2018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6611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0883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8332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4349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5606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0350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31/10/2018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31/10/2018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31/10/2018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52471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06914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68055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ri.search.yahoo.com/_ylt=A0LEVjpmckZTnE8AYpoPxQt.;_ylu=X3oDMTBtdXBkbHJyBHNlYwNmcC1hdHRyaWIEc2xrA3J1cmw-/RV=2/RE=1397154535/RO=10/RU=http:/www.flickr.com/photos/kitsh/2416676/RK=0/RS=ugWediItHIK9ZNr..nlEoTybUSw-"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9SeI_Tg-3Wc" TargetMode="External"/><Relationship Id="rId2" Type="http://schemas.openxmlformats.org/officeDocument/2006/relationships/hyperlink" Target="https://www.youtube.com/watch?v=yRT9-iaAuxQ" TargetMode="Externa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n.wikipedia.org/wiki/Kit_Kats_in_Japan"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oWOjuoMJTcQ" TargetMode="Externa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deadlysins.info/wordpress/wp-content/uploads/2009/03/cocal-cola-china.jpg"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vQwXscQQqFw"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uk/url?sa=i&amp;rct=j&amp;q=&amp;esrc=s&amp;frm=1&amp;source=images&amp;cd=&amp;cad=rja&amp;docid=IySF2GY6-5A6VM&amp;tbnid=p7OG8qTSbqHqMM:&amp;ved=0CAUQjRw&amp;url=http://impulsapublicidad.wordpress.com/2013/02/01/kraft-foods-cambia-su-nombre-a-mondelez-internacional/&amp;ei=5TArUuboM_LP0AW9s4GwDQ&amp;bvm=bv.51773540,d.d2k&amp;psig=AFQjCNHwN955w6AlqJlSAAOz6e15y2Lg3g&amp;ust=1378648667562820" TargetMode="Externa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uk/url?sa=i&amp;rct=j&amp;q=&amp;esrc=s&amp;frm=1&amp;source=images&amp;cd=&amp;cad=rja&amp;uact=8&amp;docid=JMtwKJQmZJilXM&amp;tbnid=CxXiMrWWHDpBiM:&amp;ved=0CAUQjRw&amp;url=http://blog.livetranslation.com/&amp;ei=LXJGU5DRLMKkPci4gbgI&amp;psig=AFQjCNGumGGYQZVYwW7iUwTT63UwakEBKg&amp;ust=1397212031685901" TargetMode="Externa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ee6GIB_83dI" TargetMode="External"/><Relationship Id="rId2" Type="http://schemas.openxmlformats.org/officeDocument/2006/relationships/hyperlink" Target="https://www.youtube.com/watch?v=17h6FLt4B6s" TargetMode="Externa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NgRX2A2ChN4" TargetMode="Externa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lTVn31L3e8g" TargetMode="Externa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cWd6L37EmUc" TargetMode="Externa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4.3.3 Social and cultural factors</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7" y="659039"/>
            <a:ext cx="1741714"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smtClean="0">
                <a:solidFill>
                  <a:schemeClr val="tx1"/>
                </a:solidFill>
              </a:rPr>
              <a:t>USA</a:t>
            </a:r>
            <a:endParaRPr lang="en-GB" dirty="0">
              <a:solidFill>
                <a:schemeClr val="tx1"/>
              </a:solidFill>
            </a:endParaRPr>
          </a:p>
        </p:txBody>
      </p:sp>
      <p:pic>
        <p:nvPicPr>
          <p:cNvPr id="3" name="Picture 2"/>
          <p:cNvPicPr>
            <a:picLocks noChangeAspect="1"/>
          </p:cNvPicPr>
          <p:nvPr/>
        </p:nvPicPr>
        <p:blipFill>
          <a:blip r:embed="rId3"/>
          <a:stretch>
            <a:fillRect/>
          </a:stretch>
        </p:blipFill>
        <p:spPr>
          <a:xfrm>
            <a:off x="7162801" y="0"/>
            <a:ext cx="5029200" cy="6877538"/>
          </a:xfrm>
          <a:prstGeom prst="rect">
            <a:avLst/>
          </a:prstGeom>
        </p:spPr>
      </p:pic>
      <p:pic>
        <p:nvPicPr>
          <p:cNvPr id="5" name="Picture 4"/>
          <p:cNvPicPr>
            <a:picLocks noChangeAspect="1"/>
          </p:cNvPicPr>
          <p:nvPr/>
        </p:nvPicPr>
        <p:blipFill>
          <a:blip r:embed="rId4"/>
          <a:stretch>
            <a:fillRect/>
          </a:stretch>
        </p:blipFill>
        <p:spPr>
          <a:xfrm>
            <a:off x="4876603" y="-23745"/>
            <a:ext cx="2286198" cy="2103302"/>
          </a:xfrm>
          <a:prstGeom prst="rect">
            <a:avLst/>
          </a:prstGeom>
        </p:spPr>
      </p:pic>
      <p:pic>
        <p:nvPicPr>
          <p:cNvPr id="6" name="Picture 5"/>
          <p:cNvPicPr>
            <a:picLocks noChangeAspect="1"/>
          </p:cNvPicPr>
          <p:nvPr/>
        </p:nvPicPr>
        <p:blipFill>
          <a:blip r:embed="rId5"/>
          <a:stretch>
            <a:fillRect/>
          </a:stretch>
        </p:blipFill>
        <p:spPr>
          <a:xfrm>
            <a:off x="4808513" y="2078440"/>
            <a:ext cx="2354287" cy="1557389"/>
          </a:xfrm>
          <a:prstGeom prst="rect">
            <a:avLst/>
          </a:prstGeom>
        </p:spPr>
      </p:pic>
      <p:pic>
        <p:nvPicPr>
          <p:cNvPr id="7" name="Picture 6"/>
          <p:cNvPicPr>
            <a:picLocks noChangeAspect="1"/>
          </p:cNvPicPr>
          <p:nvPr/>
        </p:nvPicPr>
        <p:blipFill>
          <a:blip r:embed="rId6"/>
          <a:stretch>
            <a:fillRect/>
          </a:stretch>
        </p:blipFill>
        <p:spPr>
          <a:xfrm>
            <a:off x="4808512" y="3635829"/>
            <a:ext cx="2354289" cy="1561678"/>
          </a:xfrm>
          <a:prstGeom prst="rect">
            <a:avLst/>
          </a:prstGeom>
        </p:spPr>
      </p:pic>
      <p:pic>
        <p:nvPicPr>
          <p:cNvPr id="8" name="Picture 7"/>
          <p:cNvPicPr>
            <a:picLocks noChangeAspect="1"/>
          </p:cNvPicPr>
          <p:nvPr/>
        </p:nvPicPr>
        <p:blipFill>
          <a:blip r:embed="rId7"/>
          <a:stretch>
            <a:fillRect/>
          </a:stretch>
        </p:blipFill>
        <p:spPr>
          <a:xfrm>
            <a:off x="0" y="4020104"/>
            <a:ext cx="4876603" cy="2837896"/>
          </a:xfrm>
          <a:prstGeom prst="rect">
            <a:avLst/>
          </a:prstGeom>
        </p:spPr>
      </p:pic>
      <p:pic>
        <p:nvPicPr>
          <p:cNvPr id="9" name="Picture 8"/>
          <p:cNvPicPr>
            <a:picLocks noChangeAspect="1"/>
          </p:cNvPicPr>
          <p:nvPr/>
        </p:nvPicPr>
        <p:blipFill>
          <a:blip r:embed="rId8"/>
          <a:stretch>
            <a:fillRect/>
          </a:stretch>
        </p:blipFill>
        <p:spPr>
          <a:xfrm>
            <a:off x="2648004" y="779127"/>
            <a:ext cx="2190750" cy="3228975"/>
          </a:xfrm>
          <a:prstGeom prst="rect">
            <a:avLst/>
          </a:prstGeom>
        </p:spPr>
      </p:pic>
      <p:pic>
        <p:nvPicPr>
          <p:cNvPr id="10" name="Picture 9"/>
          <p:cNvPicPr>
            <a:picLocks noChangeAspect="1"/>
          </p:cNvPicPr>
          <p:nvPr/>
        </p:nvPicPr>
        <p:blipFill>
          <a:blip r:embed="rId9"/>
          <a:stretch>
            <a:fillRect/>
          </a:stretch>
        </p:blipFill>
        <p:spPr>
          <a:xfrm>
            <a:off x="4876603" y="5192100"/>
            <a:ext cx="2286198" cy="1677901"/>
          </a:xfrm>
          <a:prstGeom prst="rect">
            <a:avLst/>
          </a:prstGeom>
        </p:spPr>
      </p:pic>
    </p:spTree>
    <p:extLst>
      <p:ext uri="{BB962C8B-B14F-4D97-AF65-F5344CB8AC3E}">
        <p14:creationId xmlns:p14="http://schemas.microsoft.com/office/powerpoint/2010/main" val="353838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143"/>
            <a:ext cx="12192000" cy="6860143"/>
          </a:xfrm>
          <a:prstGeom prst="rect">
            <a:avLst/>
          </a:prstGeom>
        </p:spPr>
      </p:pic>
      <p:sp>
        <p:nvSpPr>
          <p:cNvPr id="2" name="Title 1"/>
          <p:cNvSpPr>
            <a:spLocks noGrp="1"/>
          </p:cNvSpPr>
          <p:nvPr>
            <p:ph type="title"/>
          </p:nvPr>
        </p:nvSpPr>
        <p:spPr>
          <a:xfrm>
            <a:off x="8806543" y="3075668"/>
            <a:ext cx="3238500" cy="1757589"/>
          </a:xfrm>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smtClean="0">
                <a:solidFill>
                  <a:schemeClr val="tx1"/>
                </a:solidFill>
              </a:rPr>
              <a:t>India</a:t>
            </a:r>
            <a:endParaRPr lang="en-GB" dirty="0">
              <a:solidFill>
                <a:schemeClr val="tx1"/>
              </a:solidFill>
            </a:endParaRPr>
          </a:p>
        </p:txBody>
      </p:sp>
    </p:spTree>
    <p:extLst>
      <p:ext uri="{BB962C8B-B14F-4D97-AF65-F5344CB8AC3E}">
        <p14:creationId xmlns:p14="http://schemas.microsoft.com/office/powerpoint/2010/main" val="232003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7971" y="266701"/>
            <a:ext cx="11647715" cy="855663"/>
          </a:xfrm>
        </p:spPr>
        <p:style>
          <a:lnRef idx="2">
            <a:schemeClr val="accent4">
              <a:shade val="50000"/>
            </a:schemeClr>
          </a:lnRef>
          <a:fillRef idx="1">
            <a:schemeClr val="accent4"/>
          </a:fillRef>
          <a:effectRef idx="0">
            <a:schemeClr val="accent4"/>
          </a:effectRef>
          <a:fontRef idx="minor">
            <a:schemeClr val="lt1"/>
          </a:fontRef>
        </p:style>
        <p:txBody>
          <a:bodyPr/>
          <a:lstStyle/>
          <a:p>
            <a:pPr eaLnBrk="1" hangingPunct="1"/>
            <a:r>
              <a:rPr lang="en-US" dirty="0" smtClean="0">
                <a:solidFill>
                  <a:schemeClr val="tx1"/>
                </a:solidFill>
              </a:rPr>
              <a:t>High Context/Low Context countries</a:t>
            </a:r>
          </a:p>
        </p:txBody>
      </p:sp>
      <p:sp>
        <p:nvSpPr>
          <p:cNvPr id="38918" name="Slide Number Placeholder 3"/>
          <p:cNvSpPr>
            <a:spLocks noGrp="1"/>
          </p:cNvSpPr>
          <p:nvPr>
            <p:ph type="sldNum" sz="quarter" idx="12"/>
          </p:nvPr>
        </p:nvSpPr>
        <p:spPr bwMode="auto">
          <a:noFill/>
          <a:ln>
            <a:miter lim="800000"/>
            <a:headEnd/>
            <a:tailEnd/>
          </a:ln>
        </p:spPr>
        <p:txBody>
          <a:bodyPr/>
          <a:lstStyle/>
          <a:p>
            <a:r>
              <a:rPr lang="en-US">
                <a:solidFill>
                  <a:srgbClr val="FFFFFF"/>
                </a:solidFill>
                <a:latin typeface="Calibri"/>
                <a:ea typeface="Gill Sans"/>
              </a:rPr>
              <a:t>94</a:t>
            </a:r>
          </a:p>
        </p:txBody>
      </p:sp>
      <p:sp>
        <p:nvSpPr>
          <p:cNvPr id="13" name="Text Box 4"/>
          <p:cNvSpPr txBox="1">
            <a:spLocks noChangeArrowheads="1"/>
          </p:cNvSpPr>
          <p:nvPr/>
        </p:nvSpPr>
        <p:spPr bwMode="auto">
          <a:xfrm>
            <a:off x="1577975" y="1265238"/>
            <a:ext cx="4419600" cy="1719262"/>
          </a:xfrm>
          <a:prstGeom prst="rect">
            <a:avLst/>
          </a:prstGeom>
          <a:noFill/>
          <a:ln w="9525">
            <a:noFill/>
            <a:miter lim="800000"/>
            <a:headEnd/>
            <a:tailEnd/>
          </a:ln>
        </p:spPr>
        <p:txBody>
          <a:bodyPr>
            <a:spAutoFit/>
          </a:bodyPr>
          <a:lstStyle/>
          <a:p>
            <a:pPr marL="177800" indent="-177800" defTabSz="457200">
              <a:spcAft>
                <a:spcPts val="600"/>
              </a:spcAft>
              <a:defRPr/>
            </a:pPr>
            <a:r>
              <a:rPr lang="en-US" dirty="0">
                <a:solidFill>
                  <a:srgbClr val="C0504D"/>
                </a:solidFill>
                <a:latin typeface="Arial" pitchFamily="29" charset="0"/>
              </a:rPr>
              <a:t>High Context Communication Needs:</a:t>
            </a:r>
          </a:p>
          <a:p>
            <a:pPr marL="177800" indent="-177800" defTabSz="457200">
              <a:spcAft>
                <a:spcPts val="600"/>
              </a:spcAft>
              <a:buFont typeface="Arial" pitchFamily="29" charset="0"/>
              <a:buChar char="•"/>
              <a:defRPr/>
            </a:pPr>
            <a:r>
              <a:rPr lang="en-US" sz="1600" dirty="0">
                <a:solidFill>
                  <a:prstClr val="black"/>
                </a:solidFill>
                <a:latin typeface="Arial" pitchFamily="29" charset="0"/>
              </a:rPr>
              <a:t>Establish social trust first</a:t>
            </a:r>
          </a:p>
          <a:p>
            <a:pPr marL="177800" indent="-177800" defTabSz="457200">
              <a:spcAft>
                <a:spcPts val="600"/>
              </a:spcAft>
              <a:buFont typeface="Arial" pitchFamily="29" charset="0"/>
              <a:buChar char="•"/>
              <a:defRPr/>
            </a:pPr>
            <a:r>
              <a:rPr lang="en-US" sz="1600" dirty="0">
                <a:solidFill>
                  <a:prstClr val="black"/>
                </a:solidFill>
                <a:latin typeface="Arial" pitchFamily="29" charset="0"/>
              </a:rPr>
              <a:t>Value personal relations and good will</a:t>
            </a:r>
          </a:p>
          <a:p>
            <a:pPr marL="177800" indent="-177800" defTabSz="457200">
              <a:spcAft>
                <a:spcPts val="600"/>
              </a:spcAft>
              <a:buFont typeface="Arial" pitchFamily="29" charset="0"/>
              <a:buChar char="•"/>
              <a:defRPr/>
            </a:pPr>
            <a:r>
              <a:rPr lang="en-US" sz="1600" dirty="0">
                <a:solidFill>
                  <a:prstClr val="black"/>
                </a:solidFill>
                <a:latin typeface="Arial" pitchFamily="29" charset="0"/>
              </a:rPr>
              <a:t>Agreement by general trust</a:t>
            </a:r>
          </a:p>
          <a:p>
            <a:pPr marL="177800" indent="-177800" defTabSz="457200">
              <a:spcAft>
                <a:spcPts val="600"/>
              </a:spcAft>
              <a:buFont typeface="Arial" pitchFamily="29" charset="0"/>
              <a:buChar char="•"/>
              <a:defRPr/>
            </a:pPr>
            <a:r>
              <a:rPr lang="en-US" sz="1600" dirty="0">
                <a:solidFill>
                  <a:prstClr val="black"/>
                </a:solidFill>
                <a:latin typeface="Arial" pitchFamily="29" charset="0"/>
              </a:rPr>
              <a:t>Negotiations slow and ritualistic</a:t>
            </a:r>
          </a:p>
        </p:txBody>
      </p:sp>
      <p:sp>
        <p:nvSpPr>
          <p:cNvPr id="14" name="Text Box 5"/>
          <p:cNvSpPr txBox="1">
            <a:spLocks noChangeArrowheads="1"/>
          </p:cNvSpPr>
          <p:nvPr/>
        </p:nvSpPr>
        <p:spPr bwMode="auto">
          <a:xfrm>
            <a:off x="6477000" y="1274763"/>
            <a:ext cx="4191000" cy="1662112"/>
          </a:xfrm>
          <a:prstGeom prst="rect">
            <a:avLst/>
          </a:prstGeom>
          <a:noFill/>
          <a:ln w="9525">
            <a:noFill/>
            <a:miter lim="800000"/>
            <a:headEnd/>
            <a:tailEnd/>
          </a:ln>
        </p:spPr>
        <p:txBody>
          <a:bodyPr>
            <a:spAutoFit/>
          </a:bodyPr>
          <a:lstStyle/>
          <a:p>
            <a:pPr marL="177800" indent="-177800" defTabSz="457200">
              <a:spcAft>
                <a:spcPts val="600"/>
              </a:spcAft>
              <a:defRPr/>
            </a:pPr>
            <a:r>
              <a:rPr lang="en-US" dirty="0">
                <a:solidFill>
                  <a:srgbClr val="C0504D"/>
                </a:solidFill>
                <a:latin typeface="Arial" pitchFamily="29" charset="0"/>
              </a:rPr>
              <a:t>Low Context Communication Needs:</a:t>
            </a:r>
          </a:p>
          <a:p>
            <a:pPr marL="177800" indent="-177800" defTabSz="457200">
              <a:spcAft>
                <a:spcPts val="600"/>
              </a:spcAft>
              <a:buFont typeface="Arial" pitchFamily="29" charset="0"/>
              <a:buChar char="•"/>
              <a:defRPr/>
            </a:pPr>
            <a:r>
              <a:rPr lang="en-US" sz="1600" dirty="0">
                <a:solidFill>
                  <a:prstClr val="black"/>
                </a:solidFill>
                <a:latin typeface="Arial" pitchFamily="29" charset="0"/>
              </a:rPr>
              <a:t>Get down to business first</a:t>
            </a:r>
          </a:p>
          <a:p>
            <a:pPr marL="177800" indent="-177800" defTabSz="457200">
              <a:spcAft>
                <a:spcPts val="600"/>
              </a:spcAft>
              <a:buFont typeface="Arial" pitchFamily="29" charset="0"/>
              <a:buChar char="•"/>
              <a:defRPr/>
            </a:pPr>
            <a:r>
              <a:rPr lang="en-US" sz="1600" dirty="0">
                <a:solidFill>
                  <a:prstClr val="black"/>
                </a:solidFill>
                <a:latin typeface="Arial" pitchFamily="29" charset="0"/>
              </a:rPr>
              <a:t>Value expertise and performance</a:t>
            </a:r>
          </a:p>
          <a:p>
            <a:pPr marL="177800" indent="-177800" defTabSz="457200">
              <a:spcAft>
                <a:spcPts val="600"/>
              </a:spcAft>
              <a:buFont typeface="Arial" pitchFamily="29" charset="0"/>
              <a:buChar char="•"/>
              <a:defRPr/>
            </a:pPr>
            <a:r>
              <a:rPr lang="en-US" sz="1600" dirty="0">
                <a:solidFill>
                  <a:prstClr val="black"/>
                </a:solidFill>
                <a:latin typeface="Arial" pitchFamily="29" charset="0"/>
              </a:rPr>
              <a:t>Agreement by specific, legalistic contract</a:t>
            </a:r>
          </a:p>
          <a:p>
            <a:pPr marL="177800" indent="-177800" defTabSz="457200">
              <a:spcAft>
                <a:spcPts val="600"/>
              </a:spcAft>
              <a:buFont typeface="Arial" pitchFamily="29" charset="0"/>
              <a:buChar char="•"/>
              <a:defRPr/>
            </a:pPr>
            <a:r>
              <a:rPr lang="en-US" sz="1600" dirty="0">
                <a:solidFill>
                  <a:prstClr val="black"/>
                </a:solidFill>
                <a:latin typeface="Arial" pitchFamily="29" charset="0"/>
              </a:rPr>
              <a:t>Negotiations efficient as possible</a:t>
            </a:r>
          </a:p>
        </p:txBody>
      </p:sp>
      <p:pic>
        <p:nvPicPr>
          <p:cNvPr id="38917" name="Picture 14" descr="Molex-Globe-Model.png"/>
          <p:cNvPicPr>
            <a:picLocks noChangeAspect="1"/>
          </p:cNvPicPr>
          <p:nvPr/>
        </p:nvPicPr>
        <p:blipFill>
          <a:blip r:embed="rId4" cstate="print"/>
          <a:srcRect/>
          <a:stretch>
            <a:fillRect/>
          </a:stretch>
        </p:blipFill>
        <p:spPr bwMode="auto">
          <a:xfrm>
            <a:off x="1628775" y="3000376"/>
            <a:ext cx="9144000" cy="33829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814248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Which of these images would be OK on a promotional ad in Dubai? Left, right or both?</a:t>
            </a:r>
            <a:endParaRPr lang="en-GB" dirty="0"/>
          </a:p>
        </p:txBody>
      </p:sp>
      <p:pic>
        <p:nvPicPr>
          <p:cNvPr id="7" name="Content Placeholder 6"/>
          <p:cNvPicPr>
            <a:picLocks noGrp="1" noChangeAspect="1"/>
          </p:cNvPicPr>
          <p:nvPr>
            <p:ph sz="half" idx="1"/>
          </p:nvPr>
        </p:nvPicPr>
        <p:blipFill>
          <a:blip r:embed="rId3"/>
          <a:stretch>
            <a:fillRect/>
          </a:stretch>
        </p:blipFill>
        <p:spPr>
          <a:xfrm>
            <a:off x="838200" y="2209559"/>
            <a:ext cx="4495191" cy="3583470"/>
          </a:xfrm>
          <a:prstGeom prst="rect">
            <a:avLst/>
          </a:prstGeom>
        </p:spPr>
      </p:pic>
      <p:pic>
        <p:nvPicPr>
          <p:cNvPr id="6" name="Content Placeholder 5"/>
          <p:cNvPicPr>
            <a:picLocks noGrp="1" noChangeAspect="1"/>
          </p:cNvPicPr>
          <p:nvPr>
            <p:ph sz="half" idx="2"/>
          </p:nvPr>
        </p:nvPicPr>
        <p:blipFill>
          <a:blip r:embed="rId4"/>
          <a:stretch>
            <a:fillRect/>
          </a:stretch>
        </p:blipFill>
        <p:spPr>
          <a:xfrm>
            <a:off x="6172200" y="2209559"/>
            <a:ext cx="5181600" cy="3583470"/>
          </a:xfrm>
          <a:prstGeom prst="rect">
            <a:avLst/>
          </a:prstGeom>
        </p:spPr>
      </p:pic>
    </p:spTree>
    <p:extLst>
      <p:ext uri="{BB962C8B-B14F-4D97-AF65-F5344CB8AC3E}">
        <p14:creationId xmlns:p14="http://schemas.microsoft.com/office/powerpoint/2010/main" val="199342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Different tastes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44583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Understanding your market</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b="1" dirty="0">
                <a:solidFill>
                  <a:srgbClr val="FF0000"/>
                </a:solidFill>
              </a:rPr>
              <a:t>Pepsi</a:t>
            </a:r>
            <a:r>
              <a:rPr lang="en-GB" dirty="0" smtClean="0"/>
              <a:t> lost market share in Southeast Asia when it changed its vending machines from deep blue to light blue. </a:t>
            </a:r>
          </a:p>
          <a:p>
            <a:r>
              <a:rPr lang="en-GB" dirty="0" smtClean="0"/>
              <a:t>Light blue is a symbol of death and mourning in Southeast Asia. </a:t>
            </a:r>
          </a:p>
        </p:txBody>
      </p:sp>
      <p:pic>
        <p:nvPicPr>
          <p:cNvPr id="52226" name="Picture 2" descr="http://farm1.staticflickr.com/3/2416676_8179c2d4f3_z.jpg?zz=1">
            <a:hlinkClick r:id="rId2"/>
          </p:cNvPr>
          <p:cNvPicPr>
            <a:picLocks noChangeAspect="1" noChangeArrowheads="1"/>
          </p:cNvPicPr>
          <p:nvPr/>
        </p:nvPicPr>
        <p:blipFill>
          <a:blip r:embed="rId3"/>
          <a:srcRect/>
          <a:stretch>
            <a:fillRect/>
          </a:stretch>
        </p:blipFill>
        <p:spPr bwMode="auto">
          <a:xfrm>
            <a:off x="6197600" y="1709057"/>
            <a:ext cx="5221136" cy="3915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685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OREO – different products for different markets</a:t>
            </a:r>
            <a:endParaRPr lang="en-GB" dirty="0"/>
          </a:p>
        </p:txBody>
      </p:sp>
      <p:sp>
        <p:nvSpPr>
          <p:cNvPr id="3" name="Content Placeholder 2"/>
          <p:cNvSpPr>
            <a:spLocks noGrp="1"/>
          </p:cNvSpPr>
          <p:nvPr>
            <p:ph sz="half" idx="1"/>
          </p:nvPr>
        </p:nvSpPr>
        <p:spPr>
          <a:xfrm>
            <a:off x="674914" y="2326368"/>
            <a:ext cx="5181600" cy="3878489"/>
          </a:xfrm>
        </p:spPr>
        <p:style>
          <a:lnRef idx="2">
            <a:schemeClr val="accent2"/>
          </a:lnRef>
          <a:fillRef idx="1">
            <a:schemeClr val="lt1"/>
          </a:fillRef>
          <a:effectRef idx="0">
            <a:schemeClr val="accent2"/>
          </a:effectRef>
          <a:fontRef idx="minor">
            <a:schemeClr val="dk1"/>
          </a:fontRef>
        </p:style>
        <p:txBody>
          <a:bodyPr/>
          <a:lstStyle/>
          <a:p>
            <a:r>
              <a:rPr lang="en-GB" dirty="0" smtClean="0"/>
              <a:t>OREO has lots of different types of their cookie for their various different markets</a:t>
            </a:r>
          </a:p>
          <a:p>
            <a:r>
              <a:rPr lang="en-GB" dirty="0" smtClean="0"/>
              <a:t>For example Caramel and apple is sold in the USA but not in Australia or the UK</a:t>
            </a:r>
          </a:p>
          <a:p>
            <a:r>
              <a:rPr lang="en-GB" dirty="0" smtClean="0"/>
              <a:t>Another example is the cinnamon bun flavour is sold in the </a:t>
            </a:r>
            <a:r>
              <a:rPr lang="en-GB" dirty="0"/>
              <a:t>U</a:t>
            </a:r>
            <a:r>
              <a:rPr lang="en-GB" dirty="0" smtClean="0"/>
              <a:t>SA but not Canada </a:t>
            </a:r>
            <a:r>
              <a:rPr lang="en-GB" dirty="0" smtClean="0">
                <a:hlinkClick r:id="rId2"/>
              </a:rPr>
              <a:t>VIDEO</a:t>
            </a:r>
            <a:endParaRPr lang="en-GB" dirty="0"/>
          </a:p>
        </p:txBody>
      </p:sp>
      <p:pic>
        <p:nvPicPr>
          <p:cNvPr id="5" name="Content Placeholder 4">
            <a:hlinkClick r:id="rId3"/>
          </p:cNvPr>
          <p:cNvPicPr>
            <a:picLocks noGrp="1" noChangeAspect="1"/>
          </p:cNvPicPr>
          <p:nvPr>
            <p:ph sz="half" idx="2"/>
          </p:nvPr>
        </p:nvPicPr>
        <p:blipFill>
          <a:blip r:embed="rId4"/>
          <a:stretch>
            <a:fillRect/>
          </a:stretch>
        </p:blipFill>
        <p:spPr>
          <a:xfrm>
            <a:off x="6912428" y="1839774"/>
            <a:ext cx="3722915" cy="2269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7227433" y="4258605"/>
            <a:ext cx="2930703" cy="2393496"/>
          </a:xfrm>
          <a:prstGeom prst="rect">
            <a:avLst/>
          </a:prstGeom>
        </p:spPr>
      </p:pic>
    </p:spTree>
    <p:extLst>
      <p:ext uri="{BB962C8B-B14F-4D97-AF65-F5344CB8AC3E}">
        <p14:creationId xmlns:p14="http://schemas.microsoft.com/office/powerpoint/2010/main" val="491314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en-GB" dirty="0" err="1" smtClean="0"/>
              <a:t>Kitkats</a:t>
            </a:r>
            <a:r>
              <a:rPr lang="en-GB" dirty="0" smtClean="0"/>
              <a:t> – different products for different countries</a:t>
            </a:r>
            <a:endParaRPr lang="en-GB" dirty="0"/>
          </a:p>
        </p:txBody>
      </p:sp>
      <p:sp>
        <p:nvSpPr>
          <p:cNvPr id="3" name="Content Placeholder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lstStyle/>
          <a:p>
            <a:r>
              <a:rPr lang="en-GB" dirty="0" smtClean="0"/>
              <a:t>If you think KitKat made by Nestle is just a wafer bar then think again</a:t>
            </a:r>
          </a:p>
          <a:p>
            <a:r>
              <a:rPr lang="en-GB" dirty="0"/>
              <a:t>There have been more than 300 limited-edition seasonal and regional </a:t>
            </a:r>
            <a:r>
              <a:rPr lang="en-GB" dirty="0" smtClean="0"/>
              <a:t>flavours </a:t>
            </a:r>
            <a:r>
              <a:rPr lang="en-GB" dirty="0"/>
              <a:t>of Kit Kats produced in Japan since </a:t>
            </a:r>
            <a:r>
              <a:rPr lang="en-GB" dirty="0" smtClean="0"/>
              <a:t>2000</a:t>
            </a:r>
          </a:p>
          <a:p>
            <a:r>
              <a:rPr lang="en-GB" dirty="0" smtClean="0"/>
              <a:t>Highlights include; Miso soup, soy and red potato see list </a:t>
            </a:r>
            <a:r>
              <a:rPr lang="en-GB" dirty="0" smtClean="0">
                <a:hlinkClick r:id="rId2"/>
              </a:rPr>
              <a:t>HERE</a:t>
            </a:r>
            <a:endParaRPr lang="en-GB" dirty="0"/>
          </a:p>
        </p:txBody>
      </p:sp>
      <p:pic>
        <p:nvPicPr>
          <p:cNvPr id="5" name="Content Placeholder 4"/>
          <p:cNvPicPr>
            <a:picLocks noGrp="1" noChangeAspect="1"/>
          </p:cNvPicPr>
          <p:nvPr>
            <p:ph sz="half" idx="2"/>
          </p:nvPr>
        </p:nvPicPr>
        <p:blipFill>
          <a:blip r:embed="rId3"/>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3042446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Language</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671453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One of many examples from the Swedish company - Ikea</a:t>
            </a:r>
            <a:endParaRPr lang="en-GB" dirty="0"/>
          </a:p>
        </p:txBody>
      </p:sp>
      <p:sp>
        <p:nvSpPr>
          <p:cNvPr id="4" name="Content Placeholder 3"/>
          <p:cNvSpPr>
            <a:spLocks noGrp="1"/>
          </p:cNvSpPr>
          <p:nvPr>
            <p:ph sz="half" idx="1"/>
          </p:nvPr>
        </p:nvSpPr>
        <p:spPr/>
        <p:txBody>
          <a:bodyPr/>
          <a:lstStyle/>
          <a:p>
            <a:r>
              <a:rPr lang="en-GB" dirty="0" smtClean="0"/>
              <a:t>Ikea has a workbench called </a:t>
            </a:r>
            <a:r>
              <a:rPr lang="en-GB" dirty="0" err="1" smtClean="0"/>
              <a:t>Fartfull</a:t>
            </a:r>
            <a:r>
              <a:rPr lang="en-GB" dirty="0" smtClean="0"/>
              <a:t> </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1937956"/>
            <a:ext cx="5181600" cy="3649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2" name="Picture 2" descr="http://cdn-www.cracked.com/articleimages/dan/bad_names/fartfull.jpg"/>
          <p:cNvPicPr>
            <a:picLocks noChangeAspect="1" noChangeArrowheads="1"/>
          </p:cNvPicPr>
          <p:nvPr/>
        </p:nvPicPr>
        <p:blipFill>
          <a:blip r:embed="rId4" cstate="print"/>
          <a:srcRect/>
          <a:stretch>
            <a:fillRect/>
          </a:stretch>
        </p:blipFill>
        <p:spPr bwMode="auto">
          <a:xfrm>
            <a:off x="898440" y="3135034"/>
            <a:ext cx="5197560" cy="1732520"/>
          </a:xfrm>
          <a:prstGeom prst="rect">
            <a:avLst/>
          </a:prstGeom>
          <a:noFill/>
        </p:spPr>
      </p:pic>
      <p:sp>
        <p:nvSpPr>
          <p:cNvPr id="6" name="TextBox 5"/>
          <p:cNvSpPr txBox="1"/>
          <p:nvPr/>
        </p:nvSpPr>
        <p:spPr>
          <a:xfrm>
            <a:off x="7639134" y="5807631"/>
            <a:ext cx="224773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Click graphic for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473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838200" y="2154569"/>
            <a:ext cx="10515600" cy="3693449"/>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Coca cola in China</a:t>
            </a:r>
            <a:endParaRPr lang="en-GB" dirty="0"/>
          </a:p>
        </p:txBody>
      </p:sp>
      <p:sp>
        <p:nvSpPr>
          <p:cNvPr id="3" name="Content Placeholder 2"/>
          <p:cNvSpPr>
            <a:spLocks noGrp="1"/>
          </p:cNvSpPr>
          <p:nvPr>
            <p:ph sz="half" idx="1"/>
          </p:nvPr>
        </p:nvSpPr>
        <p:spPr>
          <a:xfrm>
            <a:off x="914400" y="2859768"/>
            <a:ext cx="5181600" cy="2125889"/>
          </a:xfrm>
        </p:spPr>
        <p:style>
          <a:lnRef idx="2">
            <a:schemeClr val="accent5"/>
          </a:lnRef>
          <a:fillRef idx="1">
            <a:schemeClr val="lt1"/>
          </a:fillRef>
          <a:effectRef idx="0">
            <a:schemeClr val="accent5"/>
          </a:effectRef>
          <a:fontRef idx="minor">
            <a:schemeClr val="dk1"/>
          </a:fontRef>
        </p:style>
        <p:txBody>
          <a:bodyPr/>
          <a:lstStyle/>
          <a:p>
            <a:pPr marL="0" indent="0">
              <a:buNone/>
            </a:pPr>
            <a:r>
              <a:rPr lang="en-GB" sz="3200" b="1" dirty="0">
                <a:solidFill>
                  <a:srgbClr val="FF0000"/>
                </a:solidFill>
              </a:rPr>
              <a:t>Coca-Cola's</a:t>
            </a:r>
            <a:r>
              <a:rPr lang="en-GB" dirty="0" smtClean="0"/>
              <a:t> attempt to render its name in Chinese characters, which came off as "Bite the Wax Tadpole." </a:t>
            </a:r>
            <a:endParaRPr lang="en-GB" dirty="0"/>
          </a:p>
        </p:txBody>
      </p:sp>
      <p:pic>
        <p:nvPicPr>
          <p:cNvPr id="18434" name="Picture 2" descr="http://www.deadlysins.info/wordpress/wp-content/uploads/2009/03/cocal-cola-china.jpg">
            <a:hlinkClick r:id="rId2"/>
          </p:cNvPr>
          <p:cNvPicPr>
            <a:picLocks noChangeAspect="1" noChangeArrowheads="1"/>
          </p:cNvPicPr>
          <p:nvPr/>
        </p:nvPicPr>
        <p:blipFill>
          <a:blip r:embed="rId3" cstate="print"/>
          <a:srcRect/>
          <a:stretch>
            <a:fillRect/>
          </a:stretch>
        </p:blipFill>
        <p:spPr bwMode="auto">
          <a:xfrm>
            <a:off x="6532238" y="1825625"/>
            <a:ext cx="4560303" cy="4707413"/>
          </a:xfrm>
          <a:prstGeom prst="rect">
            <a:avLst/>
          </a:prstGeom>
          <a:noFill/>
        </p:spPr>
      </p:pic>
    </p:spTree>
    <p:extLst>
      <p:ext uri="{BB962C8B-B14F-4D97-AF65-F5344CB8AC3E}">
        <p14:creationId xmlns:p14="http://schemas.microsoft.com/office/powerpoint/2010/main" val="3819303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464629"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Careful how you say it</a:t>
            </a:r>
            <a:endParaRPr lang="en-GB" dirty="0"/>
          </a:p>
        </p:txBody>
      </p:sp>
      <p:pic>
        <p:nvPicPr>
          <p:cNvPr id="5" name="Picture 2" descr="http://www.presentationzen.com/presentationzen/images/2008/01/20/mcwrap_orig.jpg"/>
          <p:cNvPicPr>
            <a:picLocks noGrp="1" noChangeAspect="1" noChangeArrowheads="1"/>
          </p:cNvPicPr>
          <p:nvPr>
            <p:ph sz="half" idx="1"/>
          </p:nvPr>
        </p:nvPicPr>
        <p:blipFill>
          <a:blip r:embed="rId2" cstate="print"/>
          <a:srcRect/>
          <a:stretch>
            <a:fillRect/>
          </a:stretch>
        </p:blipFill>
        <p:spPr bwMode="auto">
          <a:xfrm>
            <a:off x="741317" y="2137659"/>
            <a:ext cx="5213346" cy="3631769"/>
          </a:xfrm>
          <a:prstGeom prst="rect">
            <a:avLst/>
          </a:prstGeom>
          <a:noFill/>
        </p:spPr>
      </p:pic>
      <p:pic>
        <p:nvPicPr>
          <p:cNvPr id="6" name="Picture 2" descr="Fart-Bar_4D01A9C3.jpg"/>
          <p:cNvPicPr>
            <a:picLocks noChangeAspect="1" noChangeArrowheads="1"/>
          </p:cNvPicPr>
          <p:nvPr/>
        </p:nvPicPr>
        <p:blipFill>
          <a:blip r:embed="rId3" cstate="print"/>
          <a:srcRect t="28788" b="28788"/>
          <a:stretch>
            <a:fillRect/>
          </a:stretch>
        </p:blipFill>
        <p:spPr bwMode="auto">
          <a:xfrm>
            <a:off x="6716603" y="2070178"/>
            <a:ext cx="4752528" cy="2016224"/>
          </a:xfrm>
          <a:prstGeom prst="rect">
            <a:avLst/>
          </a:prstGeom>
          <a:noFill/>
        </p:spPr>
      </p:pic>
      <p:pic>
        <p:nvPicPr>
          <p:cNvPr id="7" name="Picture 2" descr="http://en.blog.qype.com/images/viral/funnyfoods/plopp.jpg"/>
          <p:cNvPicPr>
            <a:picLocks noChangeAspect="1" noChangeArrowheads="1"/>
          </p:cNvPicPr>
          <p:nvPr/>
        </p:nvPicPr>
        <p:blipFill>
          <a:blip r:embed="rId4" cstate="print"/>
          <a:srcRect/>
          <a:stretch>
            <a:fillRect/>
          </a:stretch>
        </p:blipFill>
        <p:spPr bwMode="auto">
          <a:xfrm>
            <a:off x="8140367" y="232659"/>
            <a:ext cx="1905000" cy="1905000"/>
          </a:xfrm>
          <a:prstGeom prst="rect">
            <a:avLst/>
          </a:prstGeom>
          <a:noFill/>
        </p:spPr>
      </p:pic>
      <p:pic>
        <p:nvPicPr>
          <p:cNvPr id="8" name="Picture 3"/>
          <p:cNvPicPr>
            <a:picLocks noChangeAspect="1" noChangeArrowheads="1"/>
          </p:cNvPicPr>
          <p:nvPr/>
        </p:nvPicPr>
        <p:blipFill>
          <a:blip r:embed="rId5" cstate="print"/>
          <a:srcRect l="12103" t="52781" r="61319" b="13751"/>
          <a:stretch>
            <a:fillRect/>
          </a:stretch>
        </p:blipFill>
        <p:spPr bwMode="auto">
          <a:xfrm>
            <a:off x="7745828" y="4100533"/>
            <a:ext cx="3240360" cy="2448272"/>
          </a:xfrm>
          <a:prstGeom prst="rect">
            <a:avLst/>
          </a:prstGeom>
          <a:noFill/>
          <a:ln w="9525">
            <a:noFill/>
            <a:miter lim="800000"/>
            <a:headEnd/>
            <a:tailEnd/>
          </a:ln>
        </p:spPr>
      </p:pic>
    </p:spTree>
    <p:extLst>
      <p:ext uri="{BB962C8B-B14F-4D97-AF65-F5344CB8AC3E}">
        <p14:creationId xmlns:p14="http://schemas.microsoft.com/office/powerpoint/2010/main" val="3070653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Video on bad product names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smtClean="0"/>
              <a:t>In Romania they produce a tea which is called Urinal, In Poland they have a chocolate bar called Fart</a:t>
            </a:r>
          </a:p>
          <a:p>
            <a:r>
              <a:rPr lang="en-GB" dirty="0" smtClean="0"/>
              <a:t>Product names may seem perfectly OK in the home country but may mean something totally different in other countries.  </a:t>
            </a:r>
          </a:p>
          <a:p>
            <a:r>
              <a:rPr lang="en-GB" dirty="0" smtClean="0"/>
              <a:t>Please check video before showing….</a:t>
            </a:r>
            <a:endParaRPr lang="en-GB" dirty="0"/>
          </a:p>
        </p:txBody>
      </p:sp>
      <p:pic>
        <p:nvPicPr>
          <p:cNvPr id="5" name="Content Placeholder 4">
            <a:hlinkClick r:id="rId3"/>
          </p:cNvPr>
          <p:cNvPicPr>
            <a:picLocks noGrp="1" noChangeAspect="1"/>
          </p:cNvPicPr>
          <p:nvPr>
            <p:ph sz="half" idx="2"/>
          </p:nvPr>
        </p:nvPicPr>
        <p:blipFill>
          <a:blip r:embed="rId4"/>
          <a:stretch>
            <a:fillRect/>
          </a:stretch>
        </p:blipFill>
        <p:spPr>
          <a:xfrm>
            <a:off x="6172200" y="2426125"/>
            <a:ext cx="5181600" cy="3150337"/>
          </a:xfrm>
          <a:prstGeom prst="rect">
            <a:avLst/>
          </a:prstGeom>
        </p:spPr>
      </p:pic>
    </p:spTree>
    <p:extLst>
      <p:ext uri="{BB962C8B-B14F-4D97-AF65-F5344CB8AC3E}">
        <p14:creationId xmlns:p14="http://schemas.microsoft.com/office/powerpoint/2010/main" val="317294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261" y="-87085"/>
            <a:ext cx="6948196" cy="700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60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17018"/>
            <a:ext cx="6690430" cy="6714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2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Unintended meanings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476497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err="1"/>
              <a:t>GST</a:t>
            </a:r>
            <a:r>
              <a:rPr lang="en-GB" dirty="0" smtClean="0"/>
              <a:t> is not liked in Canada – why?</a:t>
            </a:r>
            <a:endParaRPr lang="en-GB" dirty="0"/>
          </a:p>
        </p:txBody>
      </p:sp>
      <p:sp>
        <p:nvSpPr>
          <p:cNvPr id="3" name="Content Placeholder 2"/>
          <p:cNvSpPr>
            <a:spLocks noGrp="1"/>
          </p:cNvSpPr>
          <p:nvPr>
            <p:ph sz="half" idx="1"/>
          </p:nvPr>
        </p:nvSpPr>
        <p:spPr>
          <a:xfrm>
            <a:off x="914400" y="2239282"/>
            <a:ext cx="5181600" cy="3105604"/>
          </a:xfrm>
        </p:spPr>
        <p:style>
          <a:lnRef idx="2">
            <a:schemeClr val="accent6"/>
          </a:lnRef>
          <a:fillRef idx="1">
            <a:schemeClr val="lt1"/>
          </a:fillRef>
          <a:effectRef idx="0">
            <a:schemeClr val="accent6"/>
          </a:effectRef>
          <a:fontRef idx="minor">
            <a:schemeClr val="dk1"/>
          </a:fontRef>
        </p:style>
        <p:txBody>
          <a:bodyPr>
            <a:normAutofit lnSpcReduction="10000"/>
          </a:bodyPr>
          <a:lstStyle/>
          <a:p>
            <a:r>
              <a:rPr lang="en-GB" dirty="0" smtClean="0"/>
              <a:t>Mercedes-Benz shortened the name of its Grand Sports Tourer, which launched in 2005</a:t>
            </a:r>
          </a:p>
          <a:p>
            <a:r>
              <a:rPr lang="en-GB" dirty="0" smtClean="0"/>
              <a:t>In Canada GST is the acronym for the widely loathed goods and services tax (like our VAT) is also known as the "gouge and screw tax” or GST for short</a:t>
            </a:r>
            <a:endParaRPr lang="en-GB" dirty="0"/>
          </a:p>
        </p:txBody>
      </p:sp>
      <p:pic>
        <p:nvPicPr>
          <p:cNvPr id="11266" name="Picture 2" descr="http://www.blogcdn.com/www.autoblog.com/media/2009/01/mercedes-e-class-coupe-580.jpg"/>
          <p:cNvPicPr>
            <a:picLocks noChangeAspect="1" noChangeArrowheads="1"/>
          </p:cNvPicPr>
          <p:nvPr/>
        </p:nvPicPr>
        <p:blipFill>
          <a:blip r:embed="rId2" cstate="print"/>
          <a:srcRect/>
          <a:stretch>
            <a:fillRect/>
          </a:stretch>
        </p:blipFill>
        <p:spPr bwMode="auto">
          <a:xfrm>
            <a:off x="6351374" y="2512979"/>
            <a:ext cx="4720855" cy="2635965"/>
          </a:xfrm>
          <a:prstGeom prst="rect">
            <a:avLst/>
          </a:prstGeom>
          <a:noFill/>
        </p:spPr>
      </p:pic>
    </p:spTree>
    <p:extLst>
      <p:ext uri="{BB962C8B-B14F-4D97-AF65-F5344CB8AC3E}">
        <p14:creationId xmlns:p14="http://schemas.microsoft.com/office/powerpoint/2010/main" val="2370154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MR2</a:t>
            </a:r>
            <a:r>
              <a:rPr lang="en-GB" dirty="0" smtClean="0"/>
              <a:t> is called the MR in France – why?</a:t>
            </a:r>
            <a:endParaRPr lang="en-GB" dirty="0"/>
          </a:p>
        </p:txBody>
      </p:sp>
      <p:sp>
        <p:nvSpPr>
          <p:cNvPr id="3" name="Content Placeholder 2"/>
          <p:cNvSpPr>
            <a:spLocks noGrp="1"/>
          </p:cNvSpPr>
          <p:nvPr>
            <p:ph sz="half" idx="1"/>
          </p:nvPr>
        </p:nvSpPr>
        <p:spPr>
          <a:xfrm>
            <a:off x="489857" y="2478768"/>
            <a:ext cx="5181600" cy="2746375"/>
          </a:xfrm>
        </p:spPr>
        <p:style>
          <a:lnRef idx="2">
            <a:schemeClr val="accent6"/>
          </a:lnRef>
          <a:fillRef idx="1">
            <a:schemeClr val="lt1"/>
          </a:fillRef>
          <a:effectRef idx="0">
            <a:schemeClr val="accent6"/>
          </a:effectRef>
          <a:fontRef idx="minor">
            <a:schemeClr val="dk1"/>
          </a:fontRef>
        </p:style>
        <p:txBody>
          <a:bodyPr>
            <a:normAutofit/>
          </a:bodyPr>
          <a:lstStyle/>
          <a:p>
            <a:r>
              <a:rPr lang="en-GB" dirty="0" smtClean="0"/>
              <a:t>Toyota MR2 did not sell well in France, its all down to how you say it…</a:t>
            </a:r>
          </a:p>
          <a:p>
            <a:r>
              <a:rPr lang="en-GB" dirty="0" smtClean="0"/>
              <a:t>"M-R-</a:t>
            </a:r>
            <a:r>
              <a:rPr lang="en-GB" dirty="0" err="1" smtClean="0"/>
              <a:t>deux</a:t>
            </a:r>
            <a:r>
              <a:rPr lang="en-GB" dirty="0" smtClean="0"/>
              <a:t>"--which, when spoken with a breezy French accent, sounds a lot like ????</a:t>
            </a:r>
            <a:endParaRPr lang="en-GB" dirty="0"/>
          </a:p>
        </p:txBody>
      </p:sp>
      <p:pic>
        <p:nvPicPr>
          <p:cNvPr id="12290" name="Picture 2" descr="http://www.modified-cars.info/Images/Pictures/Toyota-MR2-Lambo-Doors-400.jpg"/>
          <p:cNvPicPr>
            <a:picLocks noChangeAspect="1" noChangeArrowheads="1"/>
          </p:cNvPicPr>
          <p:nvPr/>
        </p:nvPicPr>
        <p:blipFill>
          <a:blip r:embed="rId2" cstate="print"/>
          <a:srcRect/>
          <a:stretch>
            <a:fillRect/>
          </a:stretch>
        </p:blipFill>
        <p:spPr bwMode="auto">
          <a:xfrm>
            <a:off x="6019800" y="1690688"/>
            <a:ext cx="5522009" cy="4141507"/>
          </a:xfrm>
          <a:prstGeom prst="rect">
            <a:avLst/>
          </a:prstGeom>
          <a:noFill/>
        </p:spPr>
      </p:pic>
    </p:spTree>
    <p:extLst>
      <p:ext uri="{BB962C8B-B14F-4D97-AF65-F5344CB8AC3E}">
        <p14:creationId xmlns:p14="http://schemas.microsoft.com/office/powerpoint/2010/main" val="600288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147410"/>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solidFill>
                  <a:schemeClr val="bg1"/>
                </a:solidFill>
              </a:rPr>
              <a:t>Chevy</a:t>
            </a:r>
            <a:r>
              <a:rPr lang="en-GB" sz="6000" dirty="0" smtClean="0">
                <a:solidFill>
                  <a:schemeClr val="bg1"/>
                </a:solidFill>
              </a:rPr>
              <a:t> </a:t>
            </a:r>
            <a:r>
              <a:rPr lang="en-GB" dirty="0">
                <a:solidFill>
                  <a:schemeClr val="bg1"/>
                </a:solidFill>
              </a:rPr>
              <a:t>Nova? Sounds OK?</a:t>
            </a:r>
          </a:p>
        </p:txBody>
      </p:sp>
      <p:sp>
        <p:nvSpPr>
          <p:cNvPr id="3" name="Content Placeholder 2"/>
          <p:cNvSpPr>
            <a:spLocks noGrp="1"/>
          </p:cNvSpPr>
          <p:nvPr>
            <p:ph sz="half" idx="1"/>
          </p:nvPr>
        </p:nvSpPr>
        <p:spPr>
          <a:xfrm>
            <a:off x="827314" y="2862944"/>
            <a:ext cx="5384800" cy="1589313"/>
          </a:xfr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dirty="0" smtClean="0"/>
              <a:t>The Chevy Nova's flop in Latin America because "no </a:t>
            </a:r>
            <a:r>
              <a:rPr lang="en-GB" dirty="0" err="1" smtClean="0"/>
              <a:t>va</a:t>
            </a:r>
            <a:r>
              <a:rPr lang="en-GB" dirty="0" smtClean="0"/>
              <a:t>" means "won't go”, not a great name for a car!</a:t>
            </a:r>
            <a:endParaRPr lang="en-GB" dirty="0"/>
          </a:p>
        </p:txBody>
      </p:sp>
      <p:pic>
        <p:nvPicPr>
          <p:cNvPr id="4" name="Picture 3"/>
          <p:cNvPicPr>
            <a:picLocks noChangeAspect="1"/>
          </p:cNvPicPr>
          <p:nvPr/>
        </p:nvPicPr>
        <p:blipFill>
          <a:blip r:embed="rId2"/>
          <a:stretch>
            <a:fillRect/>
          </a:stretch>
        </p:blipFill>
        <p:spPr>
          <a:xfrm>
            <a:off x="6467475" y="1766208"/>
            <a:ext cx="4743450" cy="3086100"/>
          </a:xfrm>
          <a:prstGeom prst="rect">
            <a:avLst/>
          </a:prstGeom>
        </p:spPr>
      </p:pic>
    </p:spTree>
    <p:extLst>
      <p:ext uri="{BB962C8B-B14F-4D97-AF65-F5344CB8AC3E}">
        <p14:creationId xmlns:p14="http://schemas.microsoft.com/office/powerpoint/2010/main" val="42526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Massive company Clairol gets it wrong</a:t>
            </a:r>
            <a:endParaRPr lang="en-GB" dirty="0"/>
          </a:p>
        </p:txBody>
      </p:sp>
      <p:sp>
        <p:nvSpPr>
          <p:cNvPr id="3" name="Content Placeholder 2"/>
          <p:cNvSpPr>
            <a:spLocks noGrp="1"/>
          </p:cNvSpPr>
          <p:nvPr>
            <p:ph sz="half" idx="1"/>
          </p:nvPr>
        </p:nvSpPr>
        <p:spPr>
          <a:xfrm>
            <a:off x="555172" y="2734356"/>
            <a:ext cx="5181600" cy="2626632"/>
          </a:xfrm>
        </p:spPr>
        <p:style>
          <a:lnRef idx="2">
            <a:schemeClr val="accent5"/>
          </a:lnRef>
          <a:fillRef idx="1">
            <a:schemeClr val="lt1"/>
          </a:fillRef>
          <a:effectRef idx="0">
            <a:schemeClr val="accent5"/>
          </a:effectRef>
          <a:fontRef idx="minor">
            <a:schemeClr val="dk1"/>
          </a:fontRef>
        </p:style>
        <p:txBody>
          <a:bodyPr>
            <a:normAutofit/>
          </a:bodyPr>
          <a:lstStyle/>
          <a:p>
            <a:r>
              <a:rPr lang="en-GB" b="1" dirty="0">
                <a:solidFill>
                  <a:srgbClr val="FF0000"/>
                </a:solidFill>
              </a:rPr>
              <a:t>Clairol</a:t>
            </a:r>
            <a:r>
              <a:rPr lang="en-GB" dirty="0" smtClean="0"/>
              <a:t> launched a curling wand called “Mist Stick” in Germany. </a:t>
            </a:r>
          </a:p>
          <a:p>
            <a:r>
              <a:rPr lang="en-GB" dirty="0" smtClean="0"/>
              <a:t>Mist in German is slang for manure. It turns out manure sticks aren’t very popular in Germany.</a:t>
            </a:r>
            <a:endParaRPr lang="en-GB" dirty="0"/>
          </a:p>
        </p:txBody>
      </p:sp>
      <p:pic>
        <p:nvPicPr>
          <p:cNvPr id="55298" name="Picture 2" descr="http://live.queryclick.com/media/photologue/photos/slide15.jpg"/>
          <p:cNvPicPr>
            <a:picLocks noChangeAspect="1" noChangeArrowheads="1"/>
          </p:cNvPicPr>
          <p:nvPr/>
        </p:nvPicPr>
        <p:blipFill>
          <a:blip r:embed="rId2"/>
          <a:srcRect/>
          <a:stretch>
            <a:fillRect/>
          </a:stretch>
        </p:blipFill>
        <p:spPr bwMode="auto">
          <a:xfrm>
            <a:off x="5945257" y="2380797"/>
            <a:ext cx="5715000" cy="3333750"/>
          </a:xfrm>
          <a:prstGeom prst="rect">
            <a:avLst/>
          </a:prstGeom>
          <a:noFill/>
        </p:spPr>
      </p:pic>
    </p:spTree>
    <p:extLst>
      <p:ext uri="{BB962C8B-B14F-4D97-AF65-F5344CB8AC3E}">
        <p14:creationId xmlns:p14="http://schemas.microsoft.com/office/powerpoint/2010/main" val="843290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GB" sz="4400" dirty="0"/>
              <a:t>a) Considerations for businesses:</a:t>
            </a:r>
          </a:p>
          <a:p>
            <a:pPr marL="1257300" lvl="2" indent="-457200">
              <a:buFont typeface="Wingdings" panose="05000000000000000000" pitchFamily="2" charset="2"/>
              <a:buChar char="§"/>
            </a:pPr>
            <a:r>
              <a:rPr lang="en-GB" sz="3600" dirty="0"/>
              <a:t>cultural differences</a:t>
            </a:r>
          </a:p>
          <a:p>
            <a:pPr marL="1257300" lvl="2" indent="-457200">
              <a:buFont typeface="Wingdings" panose="05000000000000000000" pitchFamily="2" charset="2"/>
              <a:buChar char="§"/>
            </a:pPr>
            <a:r>
              <a:rPr lang="en-GB" sz="3600" dirty="0"/>
              <a:t>different tastes</a:t>
            </a:r>
          </a:p>
          <a:p>
            <a:pPr marL="1257300" lvl="2" indent="-457200">
              <a:buFont typeface="Wingdings" panose="05000000000000000000" pitchFamily="2" charset="2"/>
              <a:buChar char="§"/>
            </a:pPr>
            <a:r>
              <a:rPr lang="en-GB" sz="3600" dirty="0"/>
              <a:t>language</a:t>
            </a:r>
          </a:p>
          <a:p>
            <a:pPr marL="1257300" lvl="2" indent="-457200">
              <a:buFont typeface="Wingdings" panose="05000000000000000000" pitchFamily="2" charset="2"/>
              <a:buChar char="§"/>
            </a:pPr>
            <a:r>
              <a:rPr lang="en-GB" sz="3600" dirty="0"/>
              <a:t>unintended meanings</a:t>
            </a:r>
          </a:p>
          <a:p>
            <a:pPr marL="1257300" lvl="2" indent="-457200">
              <a:buFont typeface="Wingdings" panose="05000000000000000000" pitchFamily="2" charset="2"/>
              <a:buChar char="§"/>
            </a:pPr>
            <a:r>
              <a:rPr lang="en-GB" sz="3600" dirty="0"/>
              <a:t>inappropriate/inaccurate translations</a:t>
            </a:r>
          </a:p>
          <a:p>
            <a:pPr marL="1257300" lvl="2" indent="-457200">
              <a:buFont typeface="Wingdings" panose="05000000000000000000" pitchFamily="2" charset="2"/>
              <a:buChar char="§"/>
            </a:pPr>
            <a:r>
              <a:rPr lang="en-GB" sz="3600" dirty="0"/>
              <a:t>inappropriate branding and promotion</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Sci-fi channel</a:t>
            </a:r>
            <a:endParaRPr lang="en-GB" dirty="0"/>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GB" dirty="0"/>
              <a:t>Even if you’re aiming your brand at a domestic audience, you may find that you are talking a completely different language to your target customers. After realising that it couldn’t trademark the term “</a:t>
            </a:r>
            <a:r>
              <a:rPr lang="en-GB" dirty="0" err="1"/>
              <a:t>sci</a:t>
            </a:r>
            <a:r>
              <a:rPr lang="en-GB" dirty="0"/>
              <a:t> fi”, the </a:t>
            </a:r>
            <a:r>
              <a:rPr lang="en-GB" dirty="0" err="1"/>
              <a:t>SciFi</a:t>
            </a:r>
            <a:r>
              <a:rPr lang="en-GB" dirty="0"/>
              <a:t> Channel decided to use the next best thing and come up with a groovy new spelling — “</a:t>
            </a:r>
            <a:r>
              <a:rPr lang="en-GB" dirty="0" err="1"/>
              <a:t>Syfy</a:t>
            </a:r>
            <a:r>
              <a:rPr lang="en-GB" dirty="0"/>
              <a:t>”.</a:t>
            </a:r>
          </a:p>
          <a:p>
            <a:r>
              <a:rPr lang="en-GB" dirty="0" smtClean="0"/>
              <a:t>However </a:t>
            </a:r>
            <a:r>
              <a:rPr lang="en-GB" dirty="0" err="1" smtClean="0"/>
              <a:t>syfy</a:t>
            </a:r>
            <a:r>
              <a:rPr lang="en-GB" dirty="0" smtClean="0"/>
              <a:t> </a:t>
            </a:r>
            <a:r>
              <a:rPr lang="en-GB" dirty="0"/>
              <a:t>is a fairly common slang term for syphilis.</a:t>
            </a:r>
          </a:p>
          <a:p>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879" y="1690688"/>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Image result for syf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879" y="4616451"/>
            <a:ext cx="4336465" cy="189320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743" y="2987171"/>
            <a:ext cx="2910388" cy="162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969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Kraft foods gets it wrong</a:t>
            </a:r>
            <a:endParaRPr lang="en-GB" dirty="0"/>
          </a:p>
        </p:txBody>
      </p:sp>
      <p:sp>
        <p:nvSpPr>
          <p:cNvPr id="3" name="Content Placeholder 2"/>
          <p:cNvSpPr>
            <a:spLocks noGrp="1"/>
          </p:cNvSpPr>
          <p:nvPr>
            <p:ph sz="half" idx="1"/>
          </p:nvPr>
        </p:nvSpPr>
        <p:spPr/>
        <p:txBody>
          <a:bodyPr>
            <a:normAutofit fontScale="92500" lnSpcReduction="10000"/>
          </a:bodyPr>
          <a:lstStyle/>
          <a:p>
            <a:r>
              <a:rPr lang="en-GB" dirty="0"/>
              <a:t>The name that Kraft Foods Inc. chose for its global snack spinoff — </a:t>
            </a:r>
            <a:r>
              <a:rPr lang="en-GB" dirty="0" err="1"/>
              <a:t>Mondelez</a:t>
            </a:r>
            <a:r>
              <a:rPr lang="en-GB" dirty="0"/>
              <a:t> International </a:t>
            </a:r>
            <a:r>
              <a:rPr lang="en-GB" dirty="0" smtClean="0"/>
              <a:t>in Russia the word has a different meaning </a:t>
            </a:r>
          </a:p>
          <a:p>
            <a:r>
              <a:rPr lang="en-GB" dirty="0" smtClean="0"/>
              <a:t>Kraft </a:t>
            </a:r>
            <a:r>
              <a:rPr lang="en-GB" dirty="0"/>
              <a:t>says it chose the mashup to suggest worldwide deliciousness. (Monde means "world" in French, and </a:t>
            </a:r>
            <a:r>
              <a:rPr lang="en-GB" dirty="0" err="1"/>
              <a:t>delez</a:t>
            </a:r>
            <a:r>
              <a:rPr lang="en-GB" dirty="0"/>
              <a:t>, with a long E in the final syllable, is a play on "delish.") </a:t>
            </a:r>
          </a:p>
          <a:p>
            <a:r>
              <a:rPr lang="en-GB" dirty="0"/>
              <a:t>But pronounced "</a:t>
            </a:r>
            <a:r>
              <a:rPr lang="en-GB" dirty="0" err="1"/>
              <a:t>mohn</a:t>
            </a:r>
            <a:r>
              <a:rPr lang="en-GB" dirty="0"/>
              <a:t>-dah-LEEZ," the name means something else to Russian </a:t>
            </a:r>
            <a:r>
              <a:rPr lang="en-GB" dirty="0" smtClean="0"/>
              <a:t>speakers…</a:t>
            </a:r>
            <a:endParaRPr lang="en-GB" dirty="0"/>
          </a:p>
        </p:txBody>
      </p:sp>
      <p:pic>
        <p:nvPicPr>
          <p:cNvPr id="5" name="Picture 2" descr="http://impulsapublicidad.files.wordpress.com/2013/02/72c5c__kraft-1.jpg">
            <a:hlinkClick r:id="rId2"/>
          </p:cNvPr>
          <p:cNvPicPr>
            <a:picLocks noGrp="1" noChangeAspect="1" noChangeArrowheads="1"/>
          </p:cNvPicPr>
          <p:nvPr>
            <p:ph sz="half" idx="2"/>
          </p:nvPr>
        </p:nvPicPr>
        <p:blipFill>
          <a:blip r:embed="rId3" cstate="print"/>
          <a:srcRect/>
          <a:stretch>
            <a:fillRect/>
          </a:stretch>
        </p:blipFill>
        <p:spPr bwMode="auto">
          <a:xfrm>
            <a:off x="6462712" y="2167052"/>
            <a:ext cx="4448175"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rot="19214477">
            <a:off x="7681563" y="4441371"/>
            <a:ext cx="4429503" cy="731383"/>
          </a:xfrm>
          <a:prstGeom prst="rect">
            <a:avLst/>
          </a:prstGeom>
        </p:spPr>
      </p:pic>
    </p:spTree>
    <p:extLst>
      <p:ext uri="{BB962C8B-B14F-4D97-AF65-F5344CB8AC3E}">
        <p14:creationId xmlns:p14="http://schemas.microsoft.com/office/powerpoint/2010/main" val="216316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General Motors gets it wrong</a:t>
            </a:r>
            <a:endParaRPr lang="en-GB" dirty="0"/>
          </a:p>
        </p:txBody>
      </p:sp>
      <p:sp>
        <p:nvSpPr>
          <p:cNvPr id="3" name="Content Placeholder 2"/>
          <p:cNvSpPr>
            <a:spLocks noGrp="1"/>
          </p:cNvSpPr>
          <p:nvPr>
            <p:ph sz="half" idx="1"/>
          </p:nvPr>
        </p:nvSpPr>
        <p:spPr>
          <a:xfrm>
            <a:off x="740229" y="2598510"/>
            <a:ext cx="5181600" cy="2593975"/>
          </a:xfrm>
        </p:spPr>
        <p:style>
          <a:lnRef idx="2">
            <a:schemeClr val="accent5"/>
          </a:lnRef>
          <a:fillRef idx="1">
            <a:schemeClr val="lt1"/>
          </a:fillRef>
          <a:effectRef idx="0">
            <a:schemeClr val="accent5"/>
          </a:effectRef>
          <a:fontRef idx="minor">
            <a:schemeClr val="dk1"/>
          </a:fontRef>
        </p:style>
        <p:txBody>
          <a:bodyPr/>
          <a:lstStyle/>
          <a:p>
            <a:r>
              <a:rPr lang="en-GB" dirty="0"/>
              <a:t>General Motors had to change the name of its Buick </a:t>
            </a:r>
            <a:r>
              <a:rPr lang="en-GB" dirty="0" err="1"/>
              <a:t>LaCrosse</a:t>
            </a:r>
            <a:r>
              <a:rPr lang="en-GB" dirty="0"/>
              <a:t> sedan in Canada after it found that the word </a:t>
            </a:r>
            <a:r>
              <a:rPr lang="en-GB" dirty="0" err="1"/>
              <a:t>LaCrosse</a:t>
            </a:r>
            <a:r>
              <a:rPr lang="en-GB" dirty="0"/>
              <a:t> is slang for masturbation in Quebec.</a:t>
            </a:r>
          </a:p>
        </p:txBody>
      </p:sp>
      <p:pic>
        <p:nvPicPr>
          <p:cNvPr id="5" name="Content Placeholder 4"/>
          <p:cNvPicPr>
            <a:picLocks noGrp="1" noChangeAspect="1"/>
          </p:cNvPicPr>
          <p:nvPr>
            <p:ph sz="half" idx="2"/>
          </p:nvPr>
        </p:nvPicPr>
        <p:blipFill>
          <a:blip r:embed="rId2"/>
          <a:stretch>
            <a:fillRect/>
          </a:stretch>
        </p:blipFill>
        <p:spPr>
          <a:xfrm>
            <a:off x="6172200" y="2506824"/>
            <a:ext cx="5181600" cy="2988940"/>
          </a:xfrm>
          <a:prstGeom prst="rect">
            <a:avLst/>
          </a:prstGeom>
        </p:spPr>
      </p:pic>
    </p:spTree>
    <p:extLst>
      <p:ext uri="{BB962C8B-B14F-4D97-AF65-F5344CB8AC3E}">
        <p14:creationId xmlns:p14="http://schemas.microsoft.com/office/powerpoint/2010/main" val="2706716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indent="-114300"/>
            <a:r>
              <a:rPr lang="en-GB" sz="6000" b="1" dirty="0">
                <a:solidFill>
                  <a:srgbClr val="0070C0"/>
                </a:solidFill>
              </a:rPr>
              <a:t>I</a:t>
            </a:r>
            <a:r>
              <a:rPr lang="en-GB" sz="6000" b="1" dirty="0" smtClean="0">
                <a:solidFill>
                  <a:srgbClr val="0070C0"/>
                </a:solidFill>
              </a:rPr>
              <a:t>nappropriate/inaccurate </a:t>
            </a:r>
            <a:r>
              <a:rPr lang="en-GB" sz="6000" b="1" dirty="0">
                <a:solidFill>
                  <a:srgbClr val="0070C0"/>
                </a:solidFill>
              </a:rPr>
              <a:t>translations</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429898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1158" y="214291"/>
            <a:ext cx="8229600" cy="4525963"/>
          </a:xfrm>
        </p:spPr>
        <p:style>
          <a:lnRef idx="2">
            <a:schemeClr val="accent2"/>
          </a:lnRef>
          <a:fillRef idx="1">
            <a:schemeClr val="lt1"/>
          </a:fillRef>
          <a:effectRef idx="0">
            <a:schemeClr val="accent2"/>
          </a:effectRef>
          <a:fontRef idx="minor">
            <a:schemeClr val="dk1"/>
          </a:fontRef>
        </p:style>
        <p:txBody>
          <a:bodyPr/>
          <a:lstStyle/>
          <a:p>
            <a:r>
              <a:rPr lang="en-GB" b="1" dirty="0">
                <a:solidFill>
                  <a:srgbClr val="FF0000"/>
                </a:solidFill>
              </a:rPr>
              <a:t>Parker</a:t>
            </a:r>
            <a:r>
              <a:rPr lang="en-GB" dirty="0" smtClean="0">
                <a:latin typeface="Accent SF" pitchFamily="2" charset="0"/>
              </a:rPr>
              <a:t> </a:t>
            </a:r>
            <a:r>
              <a:rPr lang="en-GB" b="1" dirty="0">
                <a:solidFill>
                  <a:srgbClr val="FF0000"/>
                </a:solidFill>
              </a:rPr>
              <a:t>Pen</a:t>
            </a:r>
            <a:r>
              <a:rPr lang="en-GB" dirty="0" smtClean="0">
                <a:latin typeface="Accent SF" pitchFamily="2" charset="0"/>
              </a:rPr>
              <a:t> </a:t>
            </a:r>
            <a:r>
              <a:rPr lang="en-GB" dirty="0" smtClean="0"/>
              <a:t>in Mexico wanted its advertisements to say “It won’t leak in your pocket and embarrass you.”</a:t>
            </a:r>
          </a:p>
          <a:p>
            <a:r>
              <a:rPr lang="en-GB" dirty="0" smtClean="0"/>
              <a:t> Instead, the company thought that the word “</a:t>
            </a:r>
            <a:r>
              <a:rPr lang="en-GB" dirty="0" err="1" smtClean="0"/>
              <a:t>embarazar</a:t>
            </a:r>
            <a:r>
              <a:rPr lang="en-GB" dirty="0" smtClean="0"/>
              <a:t>” (to impregnate) meant to embarrass, so the ad read: “It won’t leak in your pocket and make you pregnant.” I guess it all depends on what you want out of a pen.</a:t>
            </a:r>
            <a:endParaRPr lang="en-GB" dirty="0"/>
          </a:p>
        </p:txBody>
      </p:sp>
      <p:pic>
        <p:nvPicPr>
          <p:cNvPr id="53250" name="Picture 2" descr="http://blog.livetranslation.com/wp-content/uploads/2014/02/publicite-parker-embarrass-you.jpg">
            <a:hlinkClick r:id="rId2"/>
          </p:cNvPr>
          <p:cNvPicPr>
            <a:picLocks noChangeAspect="1" noChangeArrowheads="1"/>
          </p:cNvPicPr>
          <p:nvPr/>
        </p:nvPicPr>
        <p:blipFill>
          <a:blip r:embed="rId3"/>
          <a:srcRect/>
          <a:stretch>
            <a:fillRect/>
          </a:stretch>
        </p:blipFill>
        <p:spPr bwMode="auto">
          <a:xfrm>
            <a:off x="3309918" y="4572000"/>
            <a:ext cx="5715000" cy="2286001"/>
          </a:xfrm>
          <a:prstGeom prst="rect">
            <a:avLst/>
          </a:prstGeom>
          <a:noFill/>
        </p:spPr>
      </p:pic>
    </p:spTree>
    <p:extLst>
      <p:ext uri="{BB962C8B-B14F-4D97-AF65-F5344CB8AC3E}">
        <p14:creationId xmlns:p14="http://schemas.microsoft.com/office/powerpoint/2010/main" val="2088918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Inaccurate translations</a:t>
            </a:r>
            <a:endParaRPr lang="en-GB" dirty="0"/>
          </a:p>
        </p:txBody>
      </p:sp>
      <p:pic>
        <p:nvPicPr>
          <p:cNvPr id="7" name="Picture 2" descr="http://www.engrish.com/wp-content/uploads/2010/08/fly-is-cheap.jpg"/>
          <p:cNvPicPr>
            <a:picLocks noGrp="1" noChangeAspect="1" noChangeArrowheads="1"/>
          </p:cNvPicPr>
          <p:nvPr>
            <p:ph sz="half" idx="2"/>
          </p:nvPr>
        </p:nvPicPr>
        <p:blipFill>
          <a:blip r:embed="rId2" cstate="print"/>
          <a:srcRect/>
          <a:stretch>
            <a:fillRect/>
          </a:stretch>
        </p:blipFill>
        <p:spPr bwMode="auto">
          <a:xfrm>
            <a:off x="6694714" y="2224201"/>
            <a:ext cx="4114800" cy="3162300"/>
          </a:xfrm>
          <a:prstGeom prst="rect">
            <a:avLst/>
          </a:prstGeom>
          <a:noFill/>
        </p:spPr>
      </p:pic>
      <p:pic>
        <p:nvPicPr>
          <p:cNvPr id="8" name="Picture 2" descr="http://farm4.static.flickr.com/3193/2456081123_99138bb1be.jpg"/>
          <p:cNvPicPr>
            <a:picLocks noGrp="1" noChangeAspect="1" noChangeArrowheads="1"/>
          </p:cNvPicPr>
          <p:nvPr>
            <p:ph sz="half" idx="1"/>
          </p:nvPr>
        </p:nvPicPr>
        <p:blipFill>
          <a:blip r:embed="rId3" cstate="print"/>
          <a:srcRect/>
          <a:stretch>
            <a:fillRect/>
          </a:stretch>
        </p:blipFill>
        <p:spPr bwMode="auto">
          <a:xfrm>
            <a:off x="1797248" y="1825625"/>
            <a:ext cx="3263503" cy="4351338"/>
          </a:xfrm>
          <a:prstGeom prst="rect">
            <a:avLst/>
          </a:prstGeom>
          <a:noFill/>
        </p:spPr>
      </p:pic>
    </p:spTree>
    <p:extLst>
      <p:ext uri="{BB962C8B-B14F-4D97-AF65-F5344CB8AC3E}">
        <p14:creationId xmlns:p14="http://schemas.microsoft.com/office/powerpoint/2010/main" val="3852542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Google translate</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Some businesses may decide to cut costs and use an online translation tool such as google translate</a:t>
            </a:r>
          </a:p>
          <a:p>
            <a:endParaRPr lang="en-GB" dirty="0"/>
          </a:p>
          <a:p>
            <a:r>
              <a:rPr lang="en-GB" dirty="0" smtClean="0"/>
              <a:t>This can result in significant problems for the business – see the video and a funny video </a:t>
            </a:r>
            <a:r>
              <a:rPr lang="en-GB" dirty="0" smtClean="0">
                <a:hlinkClick r:id="rId2"/>
              </a:rPr>
              <a:t>HERE</a:t>
            </a:r>
            <a:r>
              <a:rPr lang="en-GB" dirty="0" smtClean="0"/>
              <a:t> again check content first</a:t>
            </a:r>
            <a:endParaRPr lang="en-GB" dirty="0"/>
          </a:p>
        </p:txBody>
      </p:sp>
      <p:pic>
        <p:nvPicPr>
          <p:cNvPr id="5" name="Content Placeholder 4">
            <a:hlinkClick r:id="rId3"/>
          </p:cNvPr>
          <p:cNvPicPr>
            <a:picLocks noGrp="1" noChangeAspect="1"/>
          </p:cNvPicPr>
          <p:nvPr>
            <p:ph sz="half" idx="2"/>
          </p:nvPr>
        </p:nvPicPr>
        <p:blipFill>
          <a:blip r:embed="rId4"/>
          <a:stretch>
            <a:fillRect/>
          </a:stretch>
        </p:blipFill>
        <p:spPr>
          <a:xfrm>
            <a:off x="6172200" y="2399922"/>
            <a:ext cx="5181600" cy="3202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0544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Even large MNCs get it wrong</a:t>
            </a:r>
            <a:endParaRPr lang="en-GB" dirty="0"/>
          </a:p>
        </p:txBody>
      </p:sp>
      <p:sp>
        <p:nvSpPr>
          <p:cNvPr id="3" name="Content Placeholder 2"/>
          <p:cNvSpPr>
            <a:spLocks noGrp="1"/>
          </p:cNvSpPr>
          <p:nvPr>
            <p:ph idx="1"/>
          </p:nvPr>
        </p:nvSpPr>
        <p:spPr>
          <a:xfrm>
            <a:off x="936170" y="2177143"/>
            <a:ext cx="4245429" cy="3979185"/>
          </a:xfrm>
        </p:spPr>
        <p:style>
          <a:lnRef idx="2">
            <a:schemeClr val="accent5"/>
          </a:lnRef>
          <a:fillRef idx="1">
            <a:schemeClr val="lt1"/>
          </a:fillRef>
          <a:effectRef idx="0">
            <a:schemeClr val="accent5"/>
          </a:effectRef>
          <a:fontRef idx="minor">
            <a:schemeClr val="dk1"/>
          </a:fontRef>
        </p:style>
        <p:txBody>
          <a:bodyPr>
            <a:normAutofit/>
          </a:bodyPr>
          <a:lstStyle/>
          <a:p>
            <a:r>
              <a:rPr lang="en-GB" sz="3500" b="1" dirty="0">
                <a:solidFill>
                  <a:srgbClr val="FF0000"/>
                </a:solidFill>
              </a:rPr>
              <a:t>Pepsi</a:t>
            </a:r>
            <a:r>
              <a:rPr lang="en-GB" dirty="0" smtClean="0"/>
              <a:t> in China translated their slogan, “Pepsi Brings You Back to Life.” The slogan in Chinese literally means, “Pepsi Brings Your Ancestors Back from the Dead.”</a:t>
            </a:r>
            <a:endParaRPr lang="en-GB" dirty="0"/>
          </a:p>
        </p:txBody>
      </p:sp>
      <p:pic>
        <p:nvPicPr>
          <p:cNvPr id="54274" name="Picture 2" descr="http://thebrendans.files.wordpress.com/2013/11/pepsiad.jpg"/>
          <p:cNvPicPr>
            <a:picLocks noChangeAspect="1" noChangeArrowheads="1"/>
          </p:cNvPicPr>
          <p:nvPr/>
        </p:nvPicPr>
        <p:blipFill>
          <a:blip r:embed="rId2"/>
          <a:srcRect/>
          <a:stretch>
            <a:fillRect/>
          </a:stretch>
        </p:blipFill>
        <p:spPr bwMode="auto">
          <a:xfrm>
            <a:off x="5678218" y="1997516"/>
            <a:ext cx="5229262" cy="43577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00324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Bugatti translation fail</a:t>
            </a:r>
            <a:endParaRPr lang="en-GB" dirty="0"/>
          </a:p>
        </p:txBody>
      </p:sp>
      <p:sp>
        <p:nvSpPr>
          <p:cNvPr id="5" name="Content Placeholder 4"/>
          <p:cNvSpPr>
            <a:spLocks noGrp="1"/>
          </p:cNvSpPr>
          <p:nvPr>
            <p:ph sz="half" idx="1"/>
          </p:nvPr>
        </p:nvSpPr>
        <p:spPr>
          <a:xfrm>
            <a:off x="762398" y="2718983"/>
            <a:ext cx="5181600" cy="2931432"/>
          </a:xfrm>
        </p:spPr>
        <p:style>
          <a:lnRef idx="2">
            <a:schemeClr val="accent5"/>
          </a:lnRef>
          <a:fillRef idx="1">
            <a:schemeClr val="lt1"/>
          </a:fillRef>
          <a:effectRef idx="0">
            <a:schemeClr val="accent5"/>
          </a:effectRef>
          <a:fontRef idx="minor">
            <a:schemeClr val="dk1"/>
          </a:fontRef>
        </p:style>
        <p:txBody>
          <a:bodyPr/>
          <a:lstStyle/>
          <a:p>
            <a:r>
              <a:rPr lang="en-GB" dirty="0"/>
              <a:t>If you visited luxury car company Bugatti’s website in December 2010, you would have found a car available in “rape yellow,” the result of French to English translation error of “rapeseed plant.”</a:t>
            </a:r>
          </a:p>
        </p:txBody>
      </p:sp>
      <p:pic>
        <p:nvPicPr>
          <p:cNvPr id="8" name="Content Placeholder 7">
            <a:hlinkClick r:id="rId2"/>
          </p:cNvPr>
          <p:cNvPicPr>
            <a:picLocks noGrp="1" noChangeAspect="1"/>
          </p:cNvPicPr>
          <p:nvPr>
            <p:ph sz="half" idx="2"/>
          </p:nvPr>
        </p:nvPicPr>
        <p:blipFill>
          <a:blip r:embed="rId3"/>
          <a:stretch>
            <a:fillRect/>
          </a:stretch>
        </p:blipFill>
        <p:spPr>
          <a:xfrm>
            <a:off x="6248002" y="3094750"/>
            <a:ext cx="5181600" cy="3162915"/>
          </a:xfrm>
          <a:prstGeom prst="rect">
            <a:avLst/>
          </a:prstGeom>
        </p:spPr>
      </p:pic>
      <p:pic>
        <p:nvPicPr>
          <p:cNvPr id="7" name="Picture 6"/>
          <p:cNvPicPr>
            <a:picLocks noChangeAspect="1"/>
          </p:cNvPicPr>
          <p:nvPr/>
        </p:nvPicPr>
        <p:blipFill>
          <a:blip r:embed="rId4"/>
          <a:stretch>
            <a:fillRect/>
          </a:stretch>
        </p:blipFill>
        <p:spPr>
          <a:xfrm rot="20239536">
            <a:off x="6067998" y="1110342"/>
            <a:ext cx="5390004" cy="2117271"/>
          </a:xfrm>
          <a:prstGeom prst="rect">
            <a:avLst/>
          </a:prstGeom>
        </p:spPr>
      </p:pic>
    </p:spTree>
    <p:extLst>
      <p:ext uri="{BB962C8B-B14F-4D97-AF65-F5344CB8AC3E}">
        <p14:creationId xmlns:p14="http://schemas.microsoft.com/office/powerpoint/2010/main" val="209837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sz="5400" b="1" dirty="0" smtClean="0">
                <a:solidFill>
                  <a:srgbClr val="0070C0"/>
                </a:solidFill>
              </a:rPr>
              <a:t>Inappropriate branding and promotions</a:t>
            </a:r>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263687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smtClean="0"/>
              <a:t>What animal would you NOT eat?</a:t>
            </a:r>
          </a:p>
          <a:p>
            <a:endParaRPr lang="en-GB" dirty="0"/>
          </a:p>
          <a:p>
            <a:r>
              <a:rPr lang="en-GB" dirty="0" smtClean="0"/>
              <a:t>For example would you eat bat on stick?</a:t>
            </a:r>
          </a:p>
          <a:p>
            <a:endParaRPr lang="en-GB" b="1" dirty="0"/>
          </a:p>
        </p:txBody>
      </p:sp>
      <p:pic>
        <p:nvPicPr>
          <p:cNvPr id="4" name="Picture 3"/>
          <p:cNvPicPr>
            <a:picLocks noChangeAspect="1"/>
          </p:cNvPicPr>
          <p:nvPr/>
        </p:nvPicPr>
        <p:blipFill>
          <a:blip r:embed="rId3"/>
          <a:stretch>
            <a:fillRect/>
          </a:stretch>
        </p:blipFill>
        <p:spPr>
          <a:xfrm>
            <a:off x="3426279" y="3434819"/>
            <a:ext cx="3725636" cy="2472041"/>
          </a:xfrm>
          <a:prstGeom prst="rect">
            <a:avLst/>
          </a:prstGeom>
        </p:spPr>
      </p:pic>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Panasonic marketing fail</a:t>
            </a:r>
            <a:endParaRPr lang="en-GB" dirty="0"/>
          </a:p>
        </p:txBody>
      </p:sp>
      <p:sp>
        <p:nvSpPr>
          <p:cNvPr id="5" name="Content Placeholder 4"/>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GB" dirty="0"/>
              <a:t>In the mid-1990s, people everywhere were still discovering the joy of home </a:t>
            </a:r>
            <a:r>
              <a:rPr lang="en-GB" dirty="0" smtClean="0"/>
              <a:t>computers.</a:t>
            </a:r>
          </a:p>
          <a:p>
            <a:r>
              <a:rPr lang="en-GB" dirty="0" smtClean="0"/>
              <a:t>Japanese </a:t>
            </a:r>
            <a:r>
              <a:rPr lang="en-GB" dirty="0"/>
              <a:t>engineers at Panasonic were way ahead of the curve, and in 1996  they developed a touch screen PC for the home market. They decided to market the product aggressively in the US using a mascot called Woody. </a:t>
            </a:r>
            <a:br>
              <a:rPr lang="en-GB" dirty="0"/>
            </a:br>
            <a:r>
              <a:rPr lang="en-GB" dirty="0"/>
              <a:t/>
            </a:r>
            <a:br>
              <a:rPr lang="en-GB" dirty="0"/>
            </a:br>
            <a:r>
              <a:rPr lang="en-GB" dirty="0" smtClean="0"/>
              <a:t>The marketing encouraged consumers to “touch woody”</a:t>
            </a:r>
            <a:endParaRPr lang="en-GB" dirty="0"/>
          </a:p>
        </p:txBody>
      </p:sp>
      <p:pic>
        <p:nvPicPr>
          <p:cNvPr id="1026" name="Picture 2" descr="http://cdn.i.haymarketmedia.asia/?n=campaign-asia/content/182121.jpeg&amp;w=300&amp;c=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67509" y="3009655"/>
            <a:ext cx="4986291" cy="1662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52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Fiat car marketing blunder</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r>
              <a:rPr lang="en-GB" dirty="0"/>
              <a:t>FIAT released an ad in Italy in which actor Richard Gere drives a Lancia Delta from Hollywood to Tibet. </a:t>
            </a:r>
            <a:endParaRPr lang="en-GB" dirty="0" smtClean="0"/>
          </a:p>
          <a:p>
            <a:r>
              <a:rPr lang="en-GB" dirty="0" smtClean="0"/>
              <a:t>Gere </a:t>
            </a:r>
            <a:r>
              <a:rPr lang="en-GB" dirty="0"/>
              <a:t>is hated in China for being an outspoken supporter of the Dalai Lama – there was a huge on-line uproar on Chinese message boards commenting that they would never buy a FIAT car.</a:t>
            </a:r>
            <a:br>
              <a:rPr lang="en-GB" dirty="0"/>
            </a:br>
            <a:r>
              <a:rPr lang="en-GB" dirty="0"/>
              <a:t/>
            </a:r>
            <a:br>
              <a:rPr lang="en-GB" dirty="0"/>
            </a:b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400076"/>
            <a:ext cx="5181600" cy="3202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9614386" y="319778"/>
            <a:ext cx="2007770" cy="2007770"/>
          </a:xfrm>
          <a:prstGeom prst="rect">
            <a:avLst/>
          </a:prstGeom>
        </p:spPr>
      </p:pic>
    </p:spTree>
    <p:extLst>
      <p:ext uri="{BB962C8B-B14F-4D97-AF65-F5344CB8AC3E}">
        <p14:creationId xmlns:p14="http://schemas.microsoft.com/office/powerpoint/2010/main" val="2867866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KFC slogan problem</a:t>
            </a:r>
            <a:endParaRPr lang="en-GB" dirty="0"/>
          </a:p>
        </p:txBody>
      </p:sp>
      <p:sp>
        <p:nvSpPr>
          <p:cNvPr id="3" name="Content Placeholder 2"/>
          <p:cNvSpPr>
            <a:spLocks noGrp="1"/>
          </p:cNvSpPr>
          <p:nvPr>
            <p:ph sz="half" idx="1"/>
          </p:nvPr>
        </p:nvSpPr>
        <p:spPr>
          <a:xfrm>
            <a:off x="688571" y="2863750"/>
            <a:ext cx="5181600" cy="1915102"/>
          </a:xfr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dirty="0"/>
              <a:t>In Chinese, the Kentucky Fried Chicken slogan “finger-</a:t>
            </a:r>
            <a:r>
              <a:rPr lang="en-GB" dirty="0" err="1"/>
              <a:t>lickin</a:t>
            </a:r>
            <a:r>
              <a:rPr lang="en-GB" dirty="0"/>
              <a:t>’ good” came out as “Eat your fingers off”. </a:t>
            </a:r>
            <a:br>
              <a:rPr lang="en-GB" dirty="0"/>
            </a:br>
            <a:endParaRPr lang="en-GB" dirty="0"/>
          </a:p>
        </p:txBody>
      </p:sp>
      <p:pic>
        <p:nvPicPr>
          <p:cNvPr id="2050" name="Picture 2" descr="Image result for KFC chin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989947"/>
            <a:ext cx="5518204" cy="366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341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Revision Video </a:t>
            </a:r>
            <a:endParaRPr lang="en-GB" dirty="0">
              <a:solidFill>
                <a:schemeClr val="bg1"/>
              </a:solidFill>
            </a:endParaRPr>
          </a:p>
        </p:txBody>
      </p:sp>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1556793"/>
            <a:ext cx="7128792" cy="4506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3058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30828"/>
            <a:ext cx="2677886" cy="215537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GB" dirty="0" smtClean="0"/>
              <a:t>Case study for question 1 </a:t>
            </a:r>
            <a:endParaRPr lang="en-GB" dirty="0"/>
          </a:p>
        </p:txBody>
      </p:sp>
      <p:pic>
        <p:nvPicPr>
          <p:cNvPr id="3" name="Picture 2"/>
          <p:cNvPicPr>
            <a:picLocks noChangeAspect="1"/>
          </p:cNvPicPr>
          <p:nvPr/>
        </p:nvPicPr>
        <p:blipFill>
          <a:blip r:embed="rId2"/>
          <a:stretch>
            <a:fillRect/>
          </a:stretch>
        </p:blipFill>
        <p:spPr>
          <a:xfrm>
            <a:off x="2677887" y="307254"/>
            <a:ext cx="9243215" cy="6006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9752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34" y="0"/>
            <a:ext cx="10872132"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766762" y="2529568"/>
            <a:ext cx="10244136" cy="975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66762" y="3897086"/>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15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2918"/>
            <a:ext cx="2702859" cy="221428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GB" dirty="0" smtClean="0"/>
              <a:t>Answer sample question 1</a:t>
            </a:r>
            <a:endParaRPr lang="en-GB" dirty="0"/>
          </a:p>
        </p:txBody>
      </p:sp>
      <p:pic>
        <p:nvPicPr>
          <p:cNvPr id="3" name="Picture 2"/>
          <p:cNvPicPr>
            <a:picLocks noChangeAspect="1"/>
          </p:cNvPicPr>
          <p:nvPr/>
        </p:nvPicPr>
        <p:blipFill>
          <a:blip r:embed="rId2"/>
          <a:stretch>
            <a:fillRect/>
          </a:stretch>
        </p:blipFill>
        <p:spPr>
          <a:xfrm>
            <a:off x="2702859" y="614361"/>
            <a:ext cx="7962221" cy="5505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6224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a:t>
            </a:r>
            <a:r>
              <a:rPr lang="en-GB" dirty="0" smtClean="0"/>
              <a:t>2</a:t>
            </a:r>
            <a:endParaRPr lang="en-GB" dirty="0"/>
          </a:p>
        </p:txBody>
      </p:sp>
      <p:grpSp>
        <p:nvGrpSpPr>
          <p:cNvPr id="3" name="Group 5"/>
          <p:cNvGrpSpPr>
            <a:grpSpLocks noChangeAspect="1"/>
          </p:cNvGrpSpPr>
          <p:nvPr/>
        </p:nvGrpSpPr>
        <p:grpSpPr bwMode="auto">
          <a:xfrm>
            <a:off x="849084" y="1561793"/>
            <a:ext cx="10678888" cy="2404866"/>
            <a:chOff x="-225" y="1351"/>
            <a:chExt cx="6210" cy="1620"/>
          </a:xfrm>
        </p:grpSpPr>
        <p:sp>
          <p:nvSpPr>
            <p:cNvPr id="4" name="AutoShape 4"/>
            <p:cNvSpPr>
              <a:spLocks noChangeAspect="1" noChangeArrowheads="1" noTextEdit="1"/>
            </p:cNvSpPr>
            <p:nvPr/>
          </p:nvSpPr>
          <p:spPr bwMode="auto">
            <a:xfrm>
              <a:off x="-225" y="1351"/>
              <a:ext cx="621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 y="1351"/>
              <a:ext cx="6216" cy="1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69" y="4620986"/>
            <a:ext cx="39814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065611" y="4142386"/>
            <a:ext cx="2462361" cy="2474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780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a:t>
            </a:r>
            <a:r>
              <a:rPr lang="en-GB" dirty="0" smtClean="0"/>
              <a:t>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838200" y="2485323"/>
            <a:ext cx="10353298" cy="1052534"/>
            <a:chOff x="-189" y="1849"/>
            <a:chExt cx="6138" cy="624"/>
          </a:xfrm>
        </p:grpSpPr>
        <p:sp>
          <p:nvSpPr>
            <p:cNvPr id="13" name="AutoShape 4"/>
            <p:cNvSpPr>
              <a:spLocks noChangeAspect="1" noChangeArrowheads="1" noTextEdit="1"/>
            </p:cNvSpPr>
            <p:nvPr/>
          </p:nvSpPr>
          <p:spPr bwMode="auto">
            <a:xfrm>
              <a:off x="-189" y="1849"/>
              <a:ext cx="6138"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 y="1849"/>
              <a:ext cx="6144" cy="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0352314" y="3875314"/>
            <a:ext cx="442750"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704388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Cultural and social factors defined</a:t>
            </a:r>
            <a:endParaRPr lang="en-GB" dirty="0"/>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0" indent="0">
              <a:buNone/>
            </a:pPr>
            <a:r>
              <a:rPr lang="en-GB" b="1" dirty="0"/>
              <a:t>Cu</a:t>
            </a:r>
            <a:r>
              <a:rPr lang="en-GB" b="1" dirty="0" smtClean="0"/>
              <a:t>ltural factors</a:t>
            </a:r>
            <a:r>
              <a:rPr lang="en-GB" dirty="0"/>
              <a:t> </a:t>
            </a:r>
            <a:r>
              <a:rPr lang="en-GB" dirty="0" smtClean="0"/>
              <a:t>include; Beliefs, moral values, traditions, language, laws held by a country</a:t>
            </a:r>
          </a:p>
          <a:p>
            <a:pPr marL="0" indent="0">
              <a:buNone/>
            </a:pPr>
            <a:r>
              <a:rPr lang="en-GB" b="1" dirty="0" smtClean="0"/>
              <a:t>Social factors include; </a:t>
            </a:r>
            <a:r>
              <a:rPr lang="en-GB" dirty="0" smtClean="0"/>
              <a:t> lifestyle, religion(s), economic wealth, family structures, education, and political systems held by a country</a:t>
            </a:r>
            <a:endParaRPr lang="en-GB" dirty="0"/>
          </a:p>
        </p:txBody>
      </p:sp>
    </p:spTree>
    <p:extLst>
      <p:ext uri="{BB962C8B-B14F-4D97-AF65-F5344CB8AC3E}">
        <p14:creationId xmlns:p14="http://schemas.microsoft.com/office/powerpoint/2010/main" val="2974909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53542"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smtClean="0"/>
              <a:t>2</a:t>
            </a:r>
            <a:endParaRPr lang="en-GB" dirty="0"/>
          </a:p>
        </p:txBody>
      </p:sp>
      <p:grpSp>
        <p:nvGrpSpPr>
          <p:cNvPr id="3" name="Group 5"/>
          <p:cNvGrpSpPr>
            <a:grpSpLocks noChangeAspect="1"/>
          </p:cNvGrpSpPr>
          <p:nvPr/>
        </p:nvGrpSpPr>
        <p:grpSpPr bwMode="auto">
          <a:xfrm>
            <a:off x="3984441" y="178199"/>
            <a:ext cx="7560840" cy="5435188"/>
            <a:chOff x="897" y="1008"/>
            <a:chExt cx="3966" cy="2851"/>
          </a:xfrm>
        </p:grpSpPr>
        <p:sp>
          <p:nvSpPr>
            <p:cNvPr id="4" name="AutoShape 4"/>
            <p:cNvSpPr>
              <a:spLocks noChangeAspect="1" noChangeArrowheads="1" noTextEdit="1"/>
            </p:cNvSpPr>
            <p:nvPr/>
          </p:nvSpPr>
          <p:spPr bwMode="auto">
            <a:xfrm>
              <a:off x="897" y="1008"/>
              <a:ext cx="3966"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 y="1008"/>
              <a:ext cx="3969" cy="2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0921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b="1" dirty="0" smtClean="0"/>
              <a:t>Cultural</a:t>
            </a:r>
            <a:r>
              <a:rPr lang="en-GB" dirty="0" smtClean="0"/>
              <a:t>; A term which relates to the ideas, customs, traditions and beliefs of a society</a:t>
            </a:r>
          </a:p>
          <a:p>
            <a:r>
              <a:rPr lang="en-GB" b="1" dirty="0" smtClean="0"/>
              <a:t>Social</a:t>
            </a:r>
            <a:r>
              <a:rPr lang="en-GB" dirty="0" smtClean="0"/>
              <a:t>; A term which means relating to society as a collective community based group</a:t>
            </a:r>
          </a:p>
          <a:p>
            <a:r>
              <a:rPr lang="en-GB" b="1" dirty="0" smtClean="0"/>
              <a:t>Brand</a:t>
            </a:r>
            <a:r>
              <a:rPr lang="en-GB" dirty="0" smtClean="0"/>
              <a:t>; A name or symbol which represents the company in the eyes of the consumer</a:t>
            </a:r>
          </a:p>
          <a:p>
            <a:r>
              <a:rPr lang="en-GB" b="1" dirty="0" smtClean="0"/>
              <a:t>Promotion</a:t>
            </a:r>
            <a:r>
              <a:rPr lang="en-GB" dirty="0" smtClean="0"/>
              <a:t>; the publicising of a product, company or service to increase sales or public awareness</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Cultural differences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smtClean="0">
                <a:solidFill>
                  <a:schemeClr val="tx1"/>
                </a:solidFill>
              </a:rPr>
              <a:t>Cultural differences</a:t>
            </a:r>
            <a:endParaRPr lang="en-GB" dirty="0">
              <a:solidFill>
                <a:schemeClr val="tx1"/>
              </a:solidFill>
            </a:endParaRPr>
          </a:p>
        </p:txBody>
      </p:sp>
      <p:sp>
        <p:nvSpPr>
          <p:cNvPr id="5" name="Content Placeholder 4"/>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lnSpcReduction="10000"/>
          </a:bodyPr>
          <a:lstStyle/>
          <a:p>
            <a:r>
              <a:rPr lang="en-GB" dirty="0" smtClean="0"/>
              <a:t>When doing business abroad a business needs to keep in mind the culture of the nation</a:t>
            </a:r>
          </a:p>
          <a:p>
            <a:endParaRPr lang="en-GB" dirty="0"/>
          </a:p>
          <a:p>
            <a:r>
              <a:rPr lang="en-GB" dirty="0" smtClean="0"/>
              <a:t>Have a look at some of the photo montages of the following slides and discuss if they would be easy or hard to trade with, if they would have lots of cultural differences and what the challenges might be. </a:t>
            </a:r>
            <a:endParaRPr lang="en-GB" dirty="0"/>
          </a:p>
        </p:txBody>
      </p:sp>
      <p:pic>
        <p:nvPicPr>
          <p:cNvPr id="8" name="Content Placeholder 7"/>
          <p:cNvPicPr>
            <a:picLocks noGrp="1" noChangeAspect="1"/>
          </p:cNvPicPr>
          <p:nvPr>
            <p:ph sz="half" idx="2"/>
          </p:nvPr>
        </p:nvPicPr>
        <p:blipFill>
          <a:blip r:embed="rId2"/>
          <a:stretch>
            <a:fillRect/>
          </a:stretch>
        </p:blipFill>
        <p:spPr>
          <a:xfrm>
            <a:off x="6172200" y="2171541"/>
            <a:ext cx="5181600" cy="3659505"/>
          </a:xfrm>
          <a:prstGeom prst="rect">
            <a:avLst/>
          </a:prstGeom>
        </p:spPr>
      </p:pic>
    </p:spTree>
    <p:extLst>
      <p:ext uri="{BB962C8B-B14F-4D97-AF65-F5344CB8AC3E}">
        <p14:creationId xmlns:p14="http://schemas.microsoft.com/office/powerpoint/2010/main" val="313560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915400" cy="6858000"/>
          </a:xfrm>
          <a:prstGeom prst="rect">
            <a:avLst/>
          </a:prstGeom>
        </p:spPr>
      </p:pic>
      <p:sp>
        <p:nvSpPr>
          <p:cNvPr id="5" name="Title 4"/>
          <p:cNvSpPr>
            <a:spLocks noGrp="1"/>
          </p:cNvSpPr>
          <p:nvPr>
            <p:ph type="title"/>
          </p:nvPr>
        </p:nvSpPr>
        <p:spPr>
          <a:xfrm>
            <a:off x="3227614" y="2766218"/>
            <a:ext cx="2460171"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smtClean="0">
                <a:solidFill>
                  <a:schemeClr val="tx1"/>
                </a:solidFill>
              </a:rPr>
              <a:t>Australia</a:t>
            </a:r>
            <a:endParaRPr lang="en-GB" dirty="0">
              <a:solidFill>
                <a:schemeClr val="tx1"/>
              </a:solidFill>
            </a:endParaRPr>
          </a:p>
        </p:txBody>
      </p:sp>
      <p:pic>
        <p:nvPicPr>
          <p:cNvPr id="7" name="Picture 6"/>
          <p:cNvPicPr>
            <a:picLocks noChangeAspect="1"/>
          </p:cNvPicPr>
          <p:nvPr/>
        </p:nvPicPr>
        <p:blipFill>
          <a:blip r:embed="rId3"/>
          <a:stretch>
            <a:fillRect/>
          </a:stretch>
        </p:blipFill>
        <p:spPr>
          <a:xfrm>
            <a:off x="7685314" y="0"/>
            <a:ext cx="4898572" cy="6858000"/>
          </a:xfrm>
          <a:prstGeom prst="rect">
            <a:avLst/>
          </a:prstGeom>
        </p:spPr>
      </p:pic>
    </p:spTree>
    <p:extLst>
      <p:ext uri="{BB962C8B-B14F-4D97-AF65-F5344CB8AC3E}">
        <p14:creationId xmlns:p14="http://schemas.microsoft.com/office/powerpoint/2010/main" val="4157957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5116286" y="2564039"/>
            <a:ext cx="2492829"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smtClean="0">
                <a:solidFill>
                  <a:schemeClr val="tx1"/>
                </a:solidFill>
              </a:rPr>
              <a:t>Myanmar</a:t>
            </a:r>
            <a:endParaRPr lang="en-GB" dirty="0">
              <a:solidFill>
                <a:schemeClr val="tx1"/>
              </a:solidFill>
            </a:endParaRPr>
          </a:p>
        </p:txBody>
      </p:sp>
    </p:spTree>
    <p:extLst>
      <p:ext uri="{BB962C8B-B14F-4D97-AF65-F5344CB8AC3E}">
        <p14:creationId xmlns:p14="http://schemas.microsoft.com/office/powerpoint/2010/main" val="753016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1247</Words>
  <Application>Microsoft Office PowerPoint</Application>
  <PresentationFormat>Widescreen</PresentationFormat>
  <Paragraphs>157</Paragraphs>
  <Slides>52</Slides>
  <Notes>14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52</vt:i4>
      </vt:variant>
    </vt:vector>
  </HeadingPairs>
  <TitlesOfParts>
    <vt:vector size="64" baseType="lpstr">
      <vt:lpstr>Accent SF</vt:lpstr>
      <vt:lpstr>Arial</vt:lpstr>
      <vt:lpstr>Arial Black</vt:lpstr>
      <vt:lpstr>Calibri</vt:lpstr>
      <vt:lpstr>Calibri Light</vt:lpstr>
      <vt:lpstr>Gill Sans</vt:lpstr>
      <vt:lpstr>Wingdings</vt:lpstr>
      <vt:lpstr>Office Theme</vt:lpstr>
      <vt:lpstr>6_Office Theme</vt:lpstr>
      <vt:lpstr>1_Office Theme</vt:lpstr>
      <vt:lpstr>2_Office Theme</vt:lpstr>
      <vt:lpstr>3_Office Theme</vt:lpstr>
      <vt:lpstr>PowerPoint Presentation</vt:lpstr>
      <vt:lpstr>Worksheet</vt:lpstr>
      <vt:lpstr>From Edexcel</vt:lpstr>
      <vt:lpstr>Starter</vt:lpstr>
      <vt:lpstr>Cultural and social factors defined</vt:lpstr>
      <vt:lpstr>PowerPoint Presentation</vt:lpstr>
      <vt:lpstr>Cultural differences</vt:lpstr>
      <vt:lpstr>Australia</vt:lpstr>
      <vt:lpstr>Myanmar</vt:lpstr>
      <vt:lpstr>USA</vt:lpstr>
      <vt:lpstr>India</vt:lpstr>
      <vt:lpstr>High Context/Low Context countries</vt:lpstr>
      <vt:lpstr>Which of these images would be OK on a promotional ad in Dubai? Left, right or both?</vt:lpstr>
      <vt:lpstr>PowerPoint Presentation</vt:lpstr>
      <vt:lpstr>Understanding your market</vt:lpstr>
      <vt:lpstr>OREO – different products for different markets</vt:lpstr>
      <vt:lpstr>Kitkats – different products for different countries</vt:lpstr>
      <vt:lpstr>PowerPoint Presentation</vt:lpstr>
      <vt:lpstr>One of many examples from the Swedish company - Ikea</vt:lpstr>
      <vt:lpstr>Coca cola in China</vt:lpstr>
      <vt:lpstr>Careful how you say it</vt:lpstr>
      <vt:lpstr>Video on bad product names</vt:lpstr>
      <vt:lpstr>PowerPoint Presentation</vt:lpstr>
      <vt:lpstr>PowerPoint Presentation</vt:lpstr>
      <vt:lpstr>PowerPoint Presentation</vt:lpstr>
      <vt:lpstr>GST is not liked in Canada – why?</vt:lpstr>
      <vt:lpstr>MR2 is called the MR in France – why?</vt:lpstr>
      <vt:lpstr>Chevy Nova? Sounds OK?</vt:lpstr>
      <vt:lpstr>Massive company Clairol gets it wrong</vt:lpstr>
      <vt:lpstr>Sci-fi channel</vt:lpstr>
      <vt:lpstr>Kraft foods gets it wrong</vt:lpstr>
      <vt:lpstr>General Motors gets it wrong</vt:lpstr>
      <vt:lpstr>PowerPoint Presentation</vt:lpstr>
      <vt:lpstr>PowerPoint Presentation</vt:lpstr>
      <vt:lpstr>Inaccurate translations</vt:lpstr>
      <vt:lpstr>Google translate</vt:lpstr>
      <vt:lpstr>Even large MNCs get it wrong</vt:lpstr>
      <vt:lpstr>Bugatti translation fail</vt:lpstr>
      <vt:lpstr>PowerPoint Presentation</vt:lpstr>
      <vt:lpstr>Panasonic marketing fail</vt:lpstr>
      <vt:lpstr>Fiat car marketing blunder</vt:lpstr>
      <vt:lpstr>KFC slogan problem</vt:lpstr>
      <vt:lpstr>Revision Video </vt:lpstr>
      <vt:lpstr>Sample Edexcel A2 questions</vt:lpstr>
      <vt:lpstr>Case study for question 1 </vt:lpstr>
      <vt:lpstr>Sample question 1</vt:lpstr>
      <vt:lpstr>Answer sample question 1</vt:lpstr>
      <vt:lpstr>Case study for question 2</vt:lpstr>
      <vt:lpstr>Sample question 2</vt:lpstr>
      <vt:lpstr>Answer sample question 2</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75</cp:revision>
  <dcterms:created xsi:type="dcterms:W3CDTF">2017-05-29T18:04:54Z</dcterms:created>
  <dcterms:modified xsi:type="dcterms:W3CDTF">2018-10-31T15:18:09Z</dcterms:modified>
</cp:coreProperties>
</file>