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708" r:id="rId3"/>
    <p:sldMasterId id="2147483720" r:id="rId4"/>
    <p:sldMasterId id="2147483732" r:id="rId5"/>
  </p:sldMasterIdLst>
  <p:notesMasterIdLst>
    <p:notesMasterId r:id="rId60"/>
  </p:notesMasterIdLst>
  <p:sldIdLst>
    <p:sldId id="354" r:id="rId6"/>
    <p:sldId id="267" r:id="rId7"/>
    <p:sldId id="258" r:id="rId8"/>
    <p:sldId id="274" r:id="rId9"/>
    <p:sldId id="260" r:id="rId10"/>
    <p:sldId id="306" r:id="rId11"/>
    <p:sldId id="343" r:id="rId12"/>
    <p:sldId id="308" r:id="rId13"/>
    <p:sldId id="309" r:id="rId14"/>
    <p:sldId id="310" r:id="rId15"/>
    <p:sldId id="311" r:id="rId16"/>
    <p:sldId id="344" r:id="rId17"/>
    <p:sldId id="312" r:id="rId18"/>
    <p:sldId id="313" r:id="rId19"/>
    <p:sldId id="314" r:id="rId20"/>
    <p:sldId id="315" r:id="rId21"/>
    <p:sldId id="316" r:id="rId22"/>
    <p:sldId id="317" r:id="rId23"/>
    <p:sldId id="318" r:id="rId24"/>
    <p:sldId id="319" r:id="rId25"/>
    <p:sldId id="321" r:id="rId26"/>
    <p:sldId id="322" r:id="rId27"/>
    <p:sldId id="346" r:id="rId28"/>
    <p:sldId id="323" r:id="rId29"/>
    <p:sldId id="324" r:id="rId30"/>
    <p:sldId id="325" r:id="rId31"/>
    <p:sldId id="326" r:id="rId32"/>
    <p:sldId id="327" r:id="rId33"/>
    <p:sldId id="328" r:id="rId34"/>
    <p:sldId id="329" r:id="rId35"/>
    <p:sldId id="330" r:id="rId36"/>
    <p:sldId id="331" r:id="rId37"/>
    <p:sldId id="332" r:id="rId38"/>
    <p:sldId id="333" r:id="rId39"/>
    <p:sldId id="334" r:id="rId40"/>
    <p:sldId id="335" r:id="rId41"/>
    <p:sldId id="337" r:id="rId42"/>
    <p:sldId id="347" r:id="rId43"/>
    <p:sldId id="275" r:id="rId44"/>
    <p:sldId id="276" r:id="rId45"/>
    <p:sldId id="342" r:id="rId46"/>
    <p:sldId id="338" r:id="rId47"/>
    <p:sldId id="339" r:id="rId48"/>
    <p:sldId id="340" r:id="rId49"/>
    <p:sldId id="345" r:id="rId50"/>
    <p:sldId id="341" r:id="rId51"/>
    <p:sldId id="348" r:id="rId52"/>
    <p:sldId id="349" r:id="rId53"/>
    <p:sldId id="350" r:id="rId54"/>
    <p:sldId id="351" r:id="rId55"/>
    <p:sldId id="352" r:id="rId56"/>
    <p:sldId id="353" r:id="rId57"/>
    <p:sldId id="263" r:id="rId58"/>
    <p:sldId id="305"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064" autoAdjust="0"/>
  </p:normalViewPr>
  <p:slideViewPr>
    <p:cSldViewPr snapToGrid="0">
      <p:cViewPr varScale="1">
        <p:scale>
          <a:sx n="87" d="100"/>
          <a:sy n="87" d="100"/>
        </p:scale>
        <p:origin x="1512" y="90"/>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CDDF2D-05C4-4A88-9551-1014C7760738}" type="datetimeFigureOut">
              <a:rPr lang="en-GB" smtClean="0"/>
              <a:t>10/11/2019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13E492-2BE1-47F6-A827-2A173C8BE478}" type="slidenum">
              <a:rPr lang="en-GB" smtClean="0"/>
              <a:t>‹#›</a:t>
            </a:fld>
            <a:endParaRPr lang="en-GB"/>
          </a:p>
        </p:txBody>
      </p:sp>
    </p:spTree>
    <p:extLst>
      <p:ext uri="{BB962C8B-B14F-4D97-AF65-F5344CB8AC3E}">
        <p14:creationId xmlns:p14="http://schemas.microsoft.com/office/powerpoint/2010/main" val="2227024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should promote a lively discussion about what kind of business students would like to have.  Shoes?  Games? Phones?  Cakes? There may be some interesting ideas, every year I always get one or two who surprise me.  One year two students decided to sell salt for gritting paths with.</a:t>
            </a:r>
            <a:r>
              <a:rPr lang="en-GB" baseline="0" dirty="0" smtClean="0"/>
              <a:t>  They went to the local salt mine bagged it up bought some shovels from </a:t>
            </a:r>
            <a:r>
              <a:rPr lang="en-GB" baseline="0" dirty="0" err="1" smtClean="0"/>
              <a:t>costco</a:t>
            </a:r>
            <a:r>
              <a:rPr lang="en-GB" baseline="0" dirty="0" smtClean="0"/>
              <a:t>, doubled the price of everything and drove round every evening with their mum delivering salt and shovels. They called it Ready N Salted!</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E92475-0D4F-4414-B775-443A24485FD3}"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7487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4914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5967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people</a:t>
            </a:r>
            <a:r>
              <a:rPr lang="en-GB" baseline="0" dirty="0" smtClean="0"/>
              <a:t> are just not cut out to run their own business</a:t>
            </a:r>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21</a:t>
            </a:fld>
            <a:endParaRPr lang="en-GB"/>
          </a:p>
        </p:txBody>
      </p:sp>
    </p:spTree>
    <p:extLst>
      <p:ext uri="{BB962C8B-B14F-4D97-AF65-F5344CB8AC3E}">
        <p14:creationId xmlns:p14="http://schemas.microsoft.com/office/powerpoint/2010/main" val="775478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9915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 source: Barclays: http://www.telegraph.co.uk/finance/businessclub/9908483/Start-up-cash-biggest-barrier-to-businesses.html</a:t>
            </a:r>
          </a:p>
          <a:p>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23</a:t>
            </a:fld>
            <a:endParaRPr lang="en-GB"/>
          </a:p>
        </p:txBody>
      </p:sp>
    </p:spTree>
    <p:extLst>
      <p:ext uri="{BB962C8B-B14F-4D97-AF65-F5344CB8AC3E}">
        <p14:creationId xmlns:p14="http://schemas.microsoft.com/office/powerpoint/2010/main" val="2684039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2679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20B62-3895-4841-BC1E-0C7EA3CEE5A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4812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http://www.independent.co.uk/life-style/health-and-families/health-news/the-big-question-was-edwina-currie-right-about-salmonella-in-eggs-after-all-424625.html</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2715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Adapted from: http://www.bbc.co.uk/schools/gcsebitesize/business/environment/stateofeconomyrev4.shtml</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1292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Recession</a:t>
            </a:r>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36</a:t>
            </a:fld>
            <a:endParaRPr lang="en-GB"/>
          </a:p>
        </p:txBody>
      </p:sp>
    </p:spTree>
    <p:extLst>
      <p:ext uri="{BB962C8B-B14F-4D97-AF65-F5344CB8AC3E}">
        <p14:creationId xmlns:p14="http://schemas.microsoft.com/office/powerpoint/2010/main" val="3153731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294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38</a:t>
            </a:fld>
            <a:endParaRPr lang="en-GB"/>
          </a:p>
        </p:txBody>
      </p:sp>
    </p:spTree>
    <p:extLst>
      <p:ext uri="{BB962C8B-B14F-4D97-AF65-F5344CB8AC3E}">
        <p14:creationId xmlns:p14="http://schemas.microsoft.com/office/powerpoint/2010/main" val="934303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 suitable</a:t>
            </a:r>
            <a:r>
              <a:rPr lang="en-GB" baseline="0" dirty="0" smtClean="0"/>
              <a:t> A2 question for this topic so I have borrowed an Edexcel sample AS question for practice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8717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She wanted to do something that she loved</a:t>
            </a:r>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7</a:t>
            </a:fld>
            <a:endParaRPr lang="en-GB"/>
          </a:p>
        </p:txBody>
      </p:sp>
    </p:spTree>
    <p:extLst>
      <p:ext uri="{BB962C8B-B14F-4D97-AF65-F5344CB8AC3E}">
        <p14:creationId xmlns:p14="http://schemas.microsoft.com/office/powerpoint/2010/main" val="368713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She had a brain injury and needed to work from home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4463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 wanted to work from home</a:t>
            </a:r>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9</a:t>
            </a:fld>
            <a:endParaRPr lang="en-GB"/>
          </a:p>
        </p:txBody>
      </p:sp>
    </p:spTree>
    <p:extLst>
      <p:ext uri="{BB962C8B-B14F-4D97-AF65-F5344CB8AC3E}">
        <p14:creationId xmlns:p14="http://schemas.microsoft.com/office/powerpoint/2010/main" val="2060295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a:t>
            </a:r>
            <a:r>
              <a:rPr lang="en-GB" baseline="0" dirty="0" smtClean="0"/>
              <a:t> is an online market place for handmade and vintage objects</a:t>
            </a:r>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10</a:t>
            </a:fld>
            <a:endParaRPr lang="en-GB"/>
          </a:p>
        </p:txBody>
      </p:sp>
    </p:spTree>
    <p:extLst>
      <p:ext uri="{BB962C8B-B14F-4D97-AF65-F5344CB8AC3E}">
        <p14:creationId xmlns:p14="http://schemas.microsoft.com/office/powerpoint/2010/main" val="2718508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Sell on </a:t>
            </a:r>
            <a:r>
              <a:rPr lang="en-GB" dirty="0" err="1" smtClean="0"/>
              <a:t>Shpock</a:t>
            </a:r>
            <a:r>
              <a:rPr lang="en-GB" dirty="0" smtClean="0"/>
              <a:t> or </a:t>
            </a:r>
            <a:r>
              <a:rPr lang="en-GB" dirty="0" err="1" smtClean="0"/>
              <a:t>Depop</a:t>
            </a:r>
            <a:r>
              <a:rPr lang="en-GB" dirty="0" smtClean="0"/>
              <a:t> or </a:t>
            </a:r>
            <a:r>
              <a:rPr lang="en-GB" dirty="0" err="1" smtClean="0"/>
              <a:t>ebid</a:t>
            </a:r>
            <a:r>
              <a:rPr lang="en-GB" dirty="0" smtClean="0"/>
              <a:t> or gumtree or Preloved, </a:t>
            </a:r>
            <a:r>
              <a:rPr lang="en-GB" dirty="0" err="1" smtClean="0"/>
              <a:t>Asos</a:t>
            </a:r>
            <a:r>
              <a:rPr lang="en-GB" dirty="0" smtClean="0"/>
              <a:t> Marketplace and Freecycle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6342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a:t>
            </a:r>
            <a:r>
              <a:rPr lang="en-GB" baseline="0" dirty="0" smtClean="0"/>
              <a:t> time of writing it was £20</a:t>
            </a:r>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12</a:t>
            </a:fld>
            <a:endParaRPr lang="en-GB"/>
          </a:p>
        </p:txBody>
      </p:sp>
    </p:spTree>
    <p:extLst>
      <p:ext uri="{BB962C8B-B14F-4D97-AF65-F5344CB8AC3E}">
        <p14:creationId xmlns:p14="http://schemas.microsoft.com/office/powerpoint/2010/main" val="2352811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4808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85974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42049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02550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356ADED-FFCD-430A-9048-4CBE5311A039}"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0D293-0E48-4E69-AA6D-449B8D3174C4}"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92430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356ADED-FFCD-430A-9048-4CBE5311A039}"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0D293-0E48-4E69-AA6D-449B8D3174C4}"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596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356ADED-FFCD-430A-9048-4CBE5311A039}"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0D293-0E48-4E69-AA6D-449B8D3174C4}"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01465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356ADED-FFCD-430A-9048-4CBE5311A039}"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0D293-0E48-4E69-AA6D-449B8D3174C4}"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32008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356ADED-FFCD-430A-9048-4CBE5311A039}"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0D293-0E48-4E69-AA6D-449B8D3174C4}"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59729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356ADED-FFCD-430A-9048-4CBE5311A039}"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0D293-0E48-4E69-AA6D-449B8D3174C4}"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315487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356ADED-FFCD-430A-9048-4CBE5311A039}"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0D293-0E48-4E69-AA6D-449B8D3174C4}"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39351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356ADED-FFCD-430A-9048-4CBE5311A039}"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0D293-0E48-4E69-AA6D-449B8D3174C4}"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9969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61770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356ADED-FFCD-430A-9048-4CBE5311A039}"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0D293-0E48-4E69-AA6D-449B8D3174C4}"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807911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356ADED-FFCD-430A-9048-4CBE5311A039}"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0D293-0E48-4E69-AA6D-449B8D3174C4}"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404701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356ADED-FFCD-430A-9048-4CBE5311A039}"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0D293-0E48-4E69-AA6D-449B8D3174C4}"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07257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C1EECA-D644-4F04-882C-CE601AE152B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1AFFD-E431-4945-8358-AC8F848F815E}"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02268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C1EECA-D644-4F04-882C-CE601AE152B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1AFFD-E431-4945-8358-AC8F848F815E}"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30859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C1EECA-D644-4F04-882C-CE601AE152B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1AFFD-E431-4945-8358-AC8F848F815E}"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28698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C1EECA-D644-4F04-882C-CE601AE152B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1AFFD-E431-4945-8358-AC8F848F815E}"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33262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C1EECA-D644-4F04-882C-CE601AE152B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1AFFD-E431-4945-8358-AC8F848F815E}"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95279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C1EECA-D644-4F04-882C-CE601AE152B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1AFFD-E431-4945-8358-AC8F848F815E}"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75788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C1EECA-D644-4F04-882C-CE601AE152B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1AFFD-E431-4945-8358-AC8F848F815E}"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9274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203509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C1EECA-D644-4F04-882C-CE601AE152B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1AFFD-E431-4945-8358-AC8F848F815E}"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94507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C1EECA-D644-4F04-882C-CE601AE152B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1AFFD-E431-4945-8358-AC8F848F815E}"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38521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C1EECA-D644-4F04-882C-CE601AE152B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1AFFD-E431-4945-8358-AC8F848F815E}"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1095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C1EECA-D644-4F04-882C-CE601AE152B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1AFFD-E431-4945-8358-AC8F848F815E}"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95587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755720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854767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012941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056853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400735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77202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359090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107426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247880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271460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16216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336700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C1EECA-D644-4F04-882C-CE601AE152B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1AFFD-E431-4945-8358-AC8F848F815E}"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16488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C1EECA-D644-4F04-882C-CE601AE152B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1AFFD-E431-4945-8358-AC8F848F815E}"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46025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C1EECA-D644-4F04-882C-CE601AE152B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1AFFD-E431-4945-8358-AC8F848F815E}"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93384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C1EECA-D644-4F04-882C-CE601AE152B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1AFFD-E431-4945-8358-AC8F848F815E}"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52599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C1EECA-D644-4F04-882C-CE601AE152B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1AFFD-E431-4945-8358-AC8F848F815E}"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1740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688627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C1EECA-D644-4F04-882C-CE601AE152B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1AFFD-E431-4945-8358-AC8F848F815E}"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03558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C1EECA-D644-4F04-882C-CE601AE152B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1AFFD-E431-4945-8358-AC8F848F815E}"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16651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C1EECA-D644-4F04-882C-CE601AE152B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1AFFD-E431-4945-8358-AC8F848F815E}"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80133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C1EECA-D644-4F04-882C-CE601AE152B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1AFFD-E431-4945-8358-AC8F848F815E}"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71442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C1EECA-D644-4F04-882C-CE601AE152B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1AFFD-E431-4945-8358-AC8F848F815E}"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88418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C1EECA-D644-4F04-882C-CE601AE152B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1AFFD-E431-4945-8358-AC8F848F815E}"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6193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22704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75490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18843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56183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373628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4606822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0C1EECA-D644-4F04-882C-CE601AE152B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4E1AFFD-E431-4945-8358-AC8F848F815E}"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401054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4895606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0C1EECA-D644-4F04-882C-CE601AE152B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4E1AFFD-E431-4945-8358-AC8F848F815E}"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790073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pDI4NmUFmpg"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u7QuPigHHOk"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hyperlink" Target="https://marketplace.asos.com/my/boutiqueapplication/information?ctaref=mktp|footer|selling|openboutique"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www.youtube.com/watch?v=efwKhXQrc28"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youtube.com/watch?v=c4t8VHANlJY" TargetMode="Externa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bbc.co.uk/news/business-22533522" TargetMode="Externa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youtube.com/watch?v=5k09g1HHtHk" TargetMode="Externa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youtube.com/watch?v=dzd6AXM6JY4" TargetMode="Externa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xXZk8wd958"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microsoft.com/office/2007/relationships/hdphoto" Target="../media/hdphoto1.wdp"/><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youtube.com/watch?v=9dWawO6gdT8" TargetMode="Externa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youtube.com/watch?v=l0vKg0zboBI" TargetMode="Externa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youtube.com/watch?v=EByLy_PXHRo" TargetMode="Externa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youtube.com/watch?v=Jbgdkl4e4tc" TargetMode="Externa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ejC0_wa5lGU"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markets.ft.com/data/commodities" TargetMode="Externa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hyperlink" Target="http://www.bbc.co.uk/news/business-37763913"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hyperlink" Target="https://www.bbc.co.uk/news/business-47653440"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youtube.com/watch?v=C1yMZWeBXUg" TargetMode="Externa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image" Target="../media/image33.png"/><Relationship Id="rId5" Type="http://schemas.openxmlformats.org/officeDocument/2006/relationships/hyperlink" Target="https://www.bbc.co.uk/news/business-48062911" TargetMode="External"/><Relationship Id="rId4" Type="http://schemas.openxmlformats.org/officeDocument/2006/relationships/hyperlink" Target="https://www.canva.com/create/infographics/"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youtube.com/watch?v=VJhcfmgNI4o"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youtube.com/watch?v=tdh_nPshd7w"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hyperlink" Target="https://www.youtube.com/watch?v=pVfiwdVJsR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mm34_0nkBFo"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stmUdF_93Yg"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00200" y="4102780"/>
            <a:ext cx="9144000" cy="2536559"/>
          </a:xfrm>
        </p:spPr>
        <p:txBody>
          <a:bodyPr>
            <a:normAutofit fontScale="32500" lnSpcReduction="20000"/>
          </a:bodyPr>
          <a:lstStyle/>
          <a:p>
            <a:r>
              <a:rPr lang="en-GB" sz="11000" b="1" dirty="0" smtClean="0">
                <a:solidFill>
                  <a:srgbClr val="0070C0"/>
                </a:solidFill>
              </a:rPr>
              <a:t>Edexcel A2 Business</a:t>
            </a:r>
          </a:p>
          <a:p>
            <a:endParaRPr lang="en-GB" sz="4000" dirty="0" smtClean="0"/>
          </a:p>
          <a:p>
            <a:r>
              <a:rPr lang="en-GB" sz="9600" dirty="0"/>
              <a:t>1.5.1 Role of an Entrepreneur</a:t>
            </a:r>
          </a:p>
          <a:p>
            <a:endParaRPr lang="en-GB" sz="4000" dirty="0"/>
          </a:p>
          <a:p>
            <a:endParaRPr lang="en-GB" sz="4000" dirty="0" smtClean="0"/>
          </a:p>
          <a:p>
            <a:r>
              <a:rPr lang="en-GB" sz="11200" dirty="0" smtClean="0"/>
              <a:t>Revisionstation</a:t>
            </a:r>
            <a:endParaRPr lang="en-GB" sz="4000" dirty="0"/>
          </a:p>
        </p:txBody>
      </p:sp>
      <p:pic>
        <p:nvPicPr>
          <p:cNvPr id="6" name="Picture 5"/>
          <p:cNvPicPr>
            <a:picLocks noChangeAspect="1"/>
          </p:cNvPicPr>
          <p:nvPr/>
        </p:nvPicPr>
        <p:blipFill>
          <a:blip r:embed="rId2"/>
          <a:stretch>
            <a:fillRect/>
          </a:stretch>
        </p:blipFill>
        <p:spPr>
          <a:xfrm>
            <a:off x="0" y="0"/>
            <a:ext cx="12192000" cy="3822700"/>
          </a:xfrm>
          <a:prstGeom prst="rect">
            <a:avLst/>
          </a:prstGeom>
        </p:spPr>
      </p:pic>
      <p:sp>
        <p:nvSpPr>
          <p:cNvPr id="7" name="Rectangle 6"/>
          <p:cNvSpPr/>
          <p:nvPr/>
        </p:nvSpPr>
        <p:spPr>
          <a:xfrm>
            <a:off x="0" y="3822700"/>
            <a:ext cx="3074504" cy="3035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a:off x="9117496" y="3822700"/>
            <a:ext cx="3074504" cy="3035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6675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900886" cy="1325563"/>
          </a:xfrm>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Setting up a business with Etsy</a:t>
            </a:r>
            <a:endParaRPr lang="en-GB" dirty="0"/>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en-GB" dirty="0"/>
              <a:t>In an Etsy Economy, creative entrepreneurs can find meaningful work selling their goods in both global and local markets, where thoughtful consumers can discover those goods and build relationships with the people who make and sell them</a:t>
            </a:r>
            <a:r>
              <a:rPr lang="en-GB" dirty="0" smtClean="0"/>
              <a:t>.</a:t>
            </a:r>
          </a:p>
          <a:p>
            <a:r>
              <a:rPr lang="en-GB" dirty="0" smtClean="0">
                <a:solidFill>
                  <a:srgbClr val="FF0000"/>
                </a:solidFill>
              </a:rPr>
              <a:t>Watch the video – can you now explain how Etsy works?</a:t>
            </a:r>
          </a:p>
          <a:p>
            <a:r>
              <a:rPr lang="en-GB" dirty="0" smtClean="0">
                <a:solidFill>
                  <a:srgbClr val="FF0000"/>
                </a:solidFill>
              </a:rPr>
              <a:t>What would your Etsy shop name be?</a:t>
            </a:r>
          </a:p>
          <a:p>
            <a:r>
              <a:rPr lang="en-GB" dirty="0" smtClean="0">
                <a:solidFill>
                  <a:srgbClr val="FF0000"/>
                </a:solidFill>
              </a:rPr>
              <a:t>What are the barriers to entry?</a:t>
            </a:r>
          </a:p>
        </p:txBody>
      </p:sp>
      <p:pic>
        <p:nvPicPr>
          <p:cNvPr id="5" name="Content Placeholder 4">
            <a:hlinkClick r:id="rId3"/>
          </p:cNvPr>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6172200" y="2117076"/>
            <a:ext cx="5181600" cy="37684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02449" y="133562"/>
            <a:ext cx="3286579" cy="1692063"/>
          </a:xfrm>
          <a:prstGeom prst="rect">
            <a:avLst/>
          </a:prstGeom>
        </p:spPr>
      </p:pic>
    </p:spTree>
    <p:extLst>
      <p:ext uri="{BB962C8B-B14F-4D97-AF65-F5344CB8AC3E}">
        <p14:creationId xmlns:p14="http://schemas.microsoft.com/office/powerpoint/2010/main" val="665666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302910" cy="1325563"/>
          </a:xfrm>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Setting a business online with</a:t>
            </a:r>
            <a:endParaRPr lang="en-GB" dirty="0"/>
          </a:p>
        </p:txBody>
      </p:sp>
      <p:sp>
        <p:nvSpPr>
          <p:cNvPr id="3" name="Content Placeholder 2"/>
          <p:cNvSpPr>
            <a:spLocks noGrp="1"/>
          </p:cNvSpPr>
          <p:nvPr>
            <p:ph sz="half" idx="1"/>
          </p:nvPr>
        </p:nvSpPr>
        <p:spPr>
          <a:xfrm>
            <a:off x="838200" y="1825624"/>
            <a:ext cx="5181600" cy="4663665"/>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r>
              <a:rPr lang="en-GB" dirty="0"/>
              <a:t>A seller lists an item on eBay, from antiques to cars, books to sporting goods. The seller chooses to accept only bids for the item (an auction-type listing) or to offer the Buy It Now option, which allows buyers to purchase the item straight away at a fixed price.</a:t>
            </a:r>
          </a:p>
          <a:p>
            <a:r>
              <a:rPr lang="en-GB" dirty="0"/>
              <a:t>In an online auction, the bidding opens at a price the seller specifies and remains on eBay for a certain number of days. Buyers then place bids on the item. When the listing ends, the buyer with the highest bid wins</a:t>
            </a:r>
            <a:r>
              <a:rPr lang="en-GB" dirty="0" smtClean="0"/>
              <a:t>.</a:t>
            </a:r>
          </a:p>
          <a:p>
            <a:r>
              <a:rPr lang="en-GB" dirty="0" smtClean="0">
                <a:solidFill>
                  <a:srgbClr val="FF0000"/>
                </a:solidFill>
              </a:rPr>
              <a:t>Watch the video – can you explain how </a:t>
            </a:r>
            <a:r>
              <a:rPr lang="en-GB" dirty="0" err="1" smtClean="0">
                <a:solidFill>
                  <a:srgbClr val="FF0000"/>
                </a:solidFill>
              </a:rPr>
              <a:t>eTwist</a:t>
            </a:r>
            <a:r>
              <a:rPr lang="en-GB" dirty="0" smtClean="0">
                <a:solidFill>
                  <a:srgbClr val="FF0000"/>
                </a:solidFill>
              </a:rPr>
              <a:t> works?</a:t>
            </a:r>
          </a:p>
          <a:p>
            <a:r>
              <a:rPr lang="en-GB" dirty="0" smtClean="0">
                <a:solidFill>
                  <a:srgbClr val="FF0000"/>
                </a:solidFill>
              </a:rPr>
              <a:t>What would you sell on </a:t>
            </a:r>
            <a:r>
              <a:rPr lang="en-GB" dirty="0" err="1" smtClean="0">
                <a:solidFill>
                  <a:srgbClr val="FF0000"/>
                </a:solidFill>
              </a:rPr>
              <a:t>Ebay</a:t>
            </a:r>
            <a:r>
              <a:rPr lang="en-GB" dirty="0" smtClean="0">
                <a:solidFill>
                  <a:srgbClr val="FF0000"/>
                </a:solidFill>
              </a:rPr>
              <a:t>?</a:t>
            </a:r>
          </a:p>
          <a:p>
            <a:r>
              <a:rPr lang="en-GB" dirty="0" smtClean="0">
                <a:solidFill>
                  <a:srgbClr val="FF0000"/>
                </a:solidFill>
              </a:rPr>
              <a:t>Where else could you sell items?</a:t>
            </a:r>
            <a:endParaRPr lang="en-GB" dirty="0">
              <a:solidFill>
                <a:srgbClr val="FF0000"/>
              </a:solidFill>
            </a:endParaRPr>
          </a:p>
          <a:p>
            <a:endParaRPr lang="en-GB" dirty="0"/>
          </a:p>
          <a:p>
            <a:pPr marL="0" indent="0">
              <a:buNone/>
            </a:pPr>
            <a:endParaRPr lang="en-GB" dirty="0"/>
          </a:p>
        </p:txBody>
      </p:sp>
      <p:pic>
        <p:nvPicPr>
          <p:cNvPr id="6" name="Content Placeholder 5">
            <a:hlinkClick r:id="rId3"/>
          </p:cNvPr>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6172200" y="2323584"/>
            <a:ext cx="5181600" cy="33554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896455" y="297656"/>
            <a:ext cx="2702719" cy="1460500"/>
          </a:xfrm>
          <a:prstGeom prst="rect">
            <a:avLst/>
          </a:prstGeom>
        </p:spPr>
      </p:pic>
    </p:spTree>
    <p:extLst>
      <p:ext uri="{BB962C8B-B14F-4D97-AF65-F5344CB8AC3E}">
        <p14:creationId xmlns:p14="http://schemas.microsoft.com/office/powerpoint/2010/main" val="3706458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Setting up a business with </a:t>
            </a:r>
            <a:endParaRPr lang="en-GB" dirty="0"/>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lnSpcReduction="10000"/>
          </a:bodyPr>
          <a:lstStyle/>
          <a:p>
            <a:r>
              <a:rPr lang="en-GB" dirty="0" smtClean="0"/>
              <a:t>ASOS marketplace is a selling platform for 750 boutiques, which include people who are selling vintage clothes to independent labels starting out</a:t>
            </a:r>
          </a:p>
          <a:p>
            <a:r>
              <a:rPr lang="en-GB" dirty="0" smtClean="0">
                <a:solidFill>
                  <a:srgbClr val="FF0000"/>
                </a:solidFill>
              </a:rPr>
              <a:t>Watch the video – can you explain why this is an ideal business for a student?</a:t>
            </a:r>
          </a:p>
          <a:p>
            <a:r>
              <a:rPr lang="en-GB" dirty="0" smtClean="0">
                <a:solidFill>
                  <a:srgbClr val="FF0000"/>
                </a:solidFill>
              </a:rPr>
              <a:t>Have a look at the website – how much is it to set up a boutique? </a:t>
            </a:r>
            <a:r>
              <a:rPr lang="en-GB" dirty="0" smtClean="0">
                <a:hlinkClick r:id="rId3"/>
              </a:rPr>
              <a:t>HERE</a:t>
            </a:r>
            <a:endParaRPr lang="en-GB" dirty="0"/>
          </a:p>
        </p:txBody>
      </p:sp>
      <p:pic>
        <p:nvPicPr>
          <p:cNvPr id="5" name="Content Placeholder 4">
            <a:hlinkClick r:id="rId4"/>
          </p:cNvPr>
          <p:cNvPicPr>
            <a:picLocks noGrp="1" noChangeAspect="1"/>
          </p:cNvPicPr>
          <p:nvPr>
            <p:ph sz="half" idx="2"/>
          </p:nvPr>
        </p:nvPicPr>
        <p:blipFill>
          <a:blip r:embed="rId5" cstate="email">
            <a:extLst>
              <a:ext uri="{28A0092B-C50C-407E-A947-70E740481C1C}">
                <a14:useLocalDpi xmlns:a14="http://schemas.microsoft.com/office/drawing/2010/main"/>
              </a:ext>
            </a:extLst>
          </a:blip>
          <a:stretch>
            <a:fillRect/>
          </a:stretch>
        </p:blipFill>
        <p:spPr>
          <a:xfrm>
            <a:off x="6172200" y="2474643"/>
            <a:ext cx="5181600" cy="30533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720160" y="281960"/>
            <a:ext cx="2709840" cy="1543665"/>
          </a:xfrm>
          <a:prstGeom prst="rect">
            <a:avLst/>
          </a:prstGeom>
        </p:spPr>
      </p:pic>
    </p:spTree>
    <p:extLst>
      <p:ext uri="{BB962C8B-B14F-4D97-AF65-F5344CB8AC3E}">
        <p14:creationId xmlns:p14="http://schemas.microsoft.com/office/powerpoint/2010/main" val="4059936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Starting a business as a sole trader</a:t>
            </a:r>
            <a:endParaRPr lang="en-GB" dirty="0"/>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lnSpcReduction="10000"/>
          </a:bodyPr>
          <a:lstStyle/>
          <a:p>
            <a:r>
              <a:rPr lang="en-GB" dirty="0" smtClean="0"/>
              <a:t>To become a sole trader, online or otherwise an entrepreneur will need to register as self-employed for tax</a:t>
            </a:r>
          </a:p>
          <a:p>
            <a:r>
              <a:rPr lang="en-GB" dirty="0" smtClean="0"/>
              <a:t>If the entrepreneur’s business is B2B then the customers may ask to see evidence that they have registered with the UTR (unique tax reference) code</a:t>
            </a:r>
          </a:p>
          <a:p>
            <a:r>
              <a:rPr lang="en-GB" dirty="0" smtClean="0">
                <a:solidFill>
                  <a:srgbClr val="FF0000"/>
                </a:solidFill>
              </a:rPr>
              <a:t>Watch the video – when should you apply for your UTR?</a:t>
            </a:r>
            <a:endParaRPr lang="en-GB" dirty="0">
              <a:solidFill>
                <a:srgbClr val="FF0000"/>
              </a:solidFill>
            </a:endParaRPr>
          </a:p>
        </p:txBody>
      </p:sp>
      <p:pic>
        <p:nvPicPr>
          <p:cNvPr id="5" name="Content Placeholder 4">
            <a:hlinkClick r:id="rId2"/>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352160"/>
            <a:ext cx="5181600" cy="32982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25890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r>
              <a:rPr lang="en-GB" sz="5600" b="1" dirty="0">
                <a:solidFill>
                  <a:srgbClr val="0070C0"/>
                </a:solidFill>
              </a:rPr>
              <a:t>Running and expanding/developing a business</a:t>
            </a:r>
          </a:p>
          <a:p>
            <a:endParaRPr lang="en-GB" sz="6600" b="1" dirty="0">
              <a:solidFill>
                <a:srgbClr val="0070C0"/>
              </a:solidFill>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3512457"/>
          </a:xfrm>
          <a:prstGeom prst="rect">
            <a:avLst/>
          </a:prstGeom>
        </p:spPr>
      </p:pic>
    </p:spTree>
    <p:extLst>
      <p:ext uri="{BB962C8B-B14F-4D97-AF65-F5344CB8AC3E}">
        <p14:creationId xmlns:p14="http://schemas.microsoft.com/office/powerpoint/2010/main" val="3444710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Running a business: day –to -day</a:t>
            </a:r>
            <a:endParaRPr lang="en-GB" dirty="0"/>
          </a:p>
        </p:txBody>
      </p:sp>
      <p:sp>
        <p:nvSpPr>
          <p:cNvPr id="6" name="Content Placeholder 5"/>
          <p:cNvSpPr>
            <a:spLocks noGrp="1"/>
          </p:cNvSpPr>
          <p:nvPr>
            <p:ph sz="half" idx="1"/>
          </p:nvPr>
        </p:nvSpPr>
        <p:spPr/>
        <p:style>
          <a:lnRef idx="2">
            <a:schemeClr val="dk1"/>
          </a:lnRef>
          <a:fillRef idx="1">
            <a:schemeClr val="lt1"/>
          </a:fillRef>
          <a:effectRef idx="0">
            <a:schemeClr val="dk1"/>
          </a:effectRef>
          <a:fontRef idx="minor">
            <a:schemeClr val="dk1"/>
          </a:fontRef>
        </p:style>
        <p:txBody>
          <a:bodyPr/>
          <a:lstStyle/>
          <a:p>
            <a:r>
              <a:rPr lang="en-GB" dirty="0" smtClean="0"/>
              <a:t>Once a business is started the entrepreneur will need to turn their attention to the daily running of the business</a:t>
            </a:r>
          </a:p>
          <a:p>
            <a:r>
              <a:rPr lang="en-GB" dirty="0" smtClean="0"/>
              <a:t>This may include completing the finances, buying stock, listing stock for sale, contacting customers and chasing payment</a:t>
            </a:r>
          </a:p>
          <a:p>
            <a:r>
              <a:rPr lang="en-GB" dirty="0" smtClean="0">
                <a:solidFill>
                  <a:srgbClr val="FF0000"/>
                </a:solidFill>
              </a:rPr>
              <a:t>Watch the video, what kind of day-to-day activities would this </a:t>
            </a:r>
            <a:endParaRPr lang="en-GB" dirty="0">
              <a:solidFill>
                <a:srgbClr val="FF0000"/>
              </a:solidFill>
            </a:endParaRPr>
          </a:p>
        </p:txBody>
      </p:sp>
      <p:pic>
        <p:nvPicPr>
          <p:cNvPr id="2" name="Content Placeholder 1">
            <a:hlinkClick r:id="rId2"/>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319348"/>
            <a:ext cx="5181600" cy="33638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61564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Expanding a business</a:t>
            </a:r>
            <a:endParaRPr lang="en-GB" dirty="0"/>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a:bodyPr>
          <a:lstStyle/>
          <a:p>
            <a:r>
              <a:rPr lang="en-GB" dirty="0" smtClean="0"/>
              <a:t>Lots of ways an entrepreneur can expand a business:</a:t>
            </a:r>
          </a:p>
          <a:p>
            <a:pPr lvl="1"/>
            <a:r>
              <a:rPr lang="en-GB" dirty="0"/>
              <a:t>Open another location. </a:t>
            </a:r>
          </a:p>
          <a:p>
            <a:pPr lvl="1"/>
            <a:r>
              <a:rPr lang="en-GB" dirty="0" smtClean="0"/>
              <a:t>Offer the business </a:t>
            </a:r>
            <a:r>
              <a:rPr lang="en-GB" dirty="0"/>
              <a:t>as a franchise or business </a:t>
            </a:r>
            <a:r>
              <a:rPr lang="en-GB" dirty="0" smtClean="0"/>
              <a:t>opportunity </a:t>
            </a:r>
            <a:endParaRPr lang="en-GB" dirty="0"/>
          </a:p>
          <a:p>
            <a:pPr lvl="1"/>
            <a:r>
              <a:rPr lang="en-GB" dirty="0"/>
              <a:t>License </a:t>
            </a:r>
            <a:r>
              <a:rPr lang="en-GB" dirty="0" smtClean="0"/>
              <a:t>the product </a:t>
            </a:r>
            <a:endParaRPr lang="en-GB" dirty="0"/>
          </a:p>
          <a:p>
            <a:pPr lvl="1"/>
            <a:r>
              <a:rPr lang="en-GB" dirty="0" smtClean="0"/>
              <a:t>Diversify </a:t>
            </a:r>
            <a:r>
              <a:rPr lang="en-GB" dirty="0" smtClean="0">
                <a:solidFill>
                  <a:srgbClr val="FF0000"/>
                </a:solidFill>
              </a:rPr>
              <a:t>(what do you think this means?)</a:t>
            </a:r>
            <a:endParaRPr lang="en-GB" dirty="0">
              <a:solidFill>
                <a:srgbClr val="FF0000"/>
              </a:solidFill>
            </a:endParaRPr>
          </a:p>
          <a:p>
            <a:pPr lvl="1"/>
            <a:r>
              <a:rPr lang="en-GB" dirty="0"/>
              <a:t>Target other </a:t>
            </a:r>
            <a:r>
              <a:rPr lang="en-GB" dirty="0" smtClean="0"/>
              <a:t>markets</a:t>
            </a:r>
          </a:p>
          <a:p>
            <a:pPr lvl="1"/>
            <a:r>
              <a:rPr lang="en-GB" dirty="0" smtClean="0"/>
              <a:t>Merge </a:t>
            </a:r>
            <a:r>
              <a:rPr lang="en-GB" dirty="0"/>
              <a:t>with or acquire another </a:t>
            </a:r>
            <a:r>
              <a:rPr lang="en-GB" dirty="0" smtClean="0"/>
              <a:t>business</a:t>
            </a:r>
            <a:endParaRPr lang="en-GB" dirty="0"/>
          </a:p>
          <a:p>
            <a:endParaRPr lang="en-GB" dirty="0"/>
          </a:p>
        </p:txBody>
      </p:sp>
      <p:pic>
        <p:nvPicPr>
          <p:cNvPr id="5" name="Content Placeholder 4">
            <a:hlinkClick r:id="rId2"/>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414370"/>
            <a:ext cx="5181600" cy="31738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90030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r>
              <a:rPr lang="en-GB" sz="5800" b="1" dirty="0">
                <a:solidFill>
                  <a:srgbClr val="0070C0"/>
                </a:solidFill>
              </a:rPr>
              <a:t>Innovation within a business (intrapreneurship)</a:t>
            </a:r>
          </a:p>
          <a:p>
            <a:endParaRPr lang="en-GB" sz="6600" b="1" dirty="0">
              <a:solidFill>
                <a:srgbClr val="0070C0"/>
              </a:solidFill>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3512457"/>
          </a:xfrm>
          <a:prstGeom prst="rect">
            <a:avLst/>
          </a:prstGeom>
        </p:spPr>
      </p:pic>
    </p:spTree>
    <p:extLst>
      <p:ext uri="{BB962C8B-B14F-4D97-AF65-F5344CB8AC3E}">
        <p14:creationId xmlns:p14="http://schemas.microsoft.com/office/powerpoint/2010/main" val="3251922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Intrapreneurship</a:t>
            </a:r>
            <a:endParaRPr lang="en-GB" dirty="0"/>
          </a:p>
        </p:txBody>
      </p:sp>
      <p:sp>
        <p:nvSpPr>
          <p:cNvPr id="5" name="Content Placeholder 4"/>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85000" lnSpcReduction="20000"/>
          </a:bodyPr>
          <a:lstStyle/>
          <a:p>
            <a:r>
              <a:rPr lang="en-GB" dirty="0"/>
              <a:t>Fairly new concept</a:t>
            </a:r>
          </a:p>
          <a:p>
            <a:r>
              <a:rPr lang="en-GB" dirty="0"/>
              <a:t>An employee within a larger business who thinks like an entrepreneur</a:t>
            </a:r>
          </a:p>
          <a:p>
            <a:pPr lvl="1"/>
            <a:r>
              <a:rPr lang="en-GB" dirty="0"/>
              <a:t>Takes </a:t>
            </a:r>
            <a:r>
              <a:rPr lang="en-GB" dirty="0" smtClean="0"/>
              <a:t>risks</a:t>
            </a:r>
          </a:p>
          <a:p>
            <a:pPr lvl="1"/>
            <a:r>
              <a:rPr lang="en-GB" dirty="0" smtClean="0"/>
              <a:t>Creative or innovative</a:t>
            </a:r>
            <a:endParaRPr lang="en-GB" dirty="0"/>
          </a:p>
          <a:p>
            <a:pPr lvl="1"/>
            <a:r>
              <a:rPr lang="en-GB" dirty="0"/>
              <a:t>Solves problems</a:t>
            </a:r>
          </a:p>
          <a:p>
            <a:pPr lvl="1"/>
            <a:r>
              <a:rPr lang="en-GB" dirty="0"/>
              <a:t>Focusses on processes to improve productivity</a:t>
            </a:r>
          </a:p>
          <a:p>
            <a:pPr lvl="1"/>
            <a:r>
              <a:rPr lang="en-GB" dirty="0"/>
              <a:t>Drives innovation</a:t>
            </a:r>
          </a:p>
          <a:p>
            <a:pPr lvl="1"/>
            <a:r>
              <a:rPr lang="en-GB" dirty="0"/>
              <a:t>Understands </a:t>
            </a:r>
            <a:r>
              <a:rPr lang="en-GB" dirty="0" smtClean="0"/>
              <a:t>trends</a:t>
            </a:r>
          </a:p>
          <a:p>
            <a:pPr lvl="1"/>
            <a:r>
              <a:rPr lang="en-GB" dirty="0" smtClean="0"/>
              <a:t>Self-confident</a:t>
            </a:r>
            <a:endParaRPr lang="en-GB" dirty="0"/>
          </a:p>
          <a:p>
            <a:pPr lvl="1"/>
            <a:r>
              <a:rPr lang="en-GB" dirty="0"/>
              <a:t>Proactive in adding </a:t>
            </a:r>
            <a:r>
              <a:rPr lang="en-GB" dirty="0" smtClean="0"/>
              <a:t>value</a:t>
            </a:r>
          </a:p>
          <a:p>
            <a:r>
              <a:rPr lang="en-GB" dirty="0" smtClean="0">
                <a:solidFill>
                  <a:srgbClr val="FF0000"/>
                </a:solidFill>
              </a:rPr>
              <a:t>Can you now explain to someone else the concept of </a:t>
            </a:r>
            <a:r>
              <a:rPr lang="en-GB" dirty="0" err="1" smtClean="0">
                <a:solidFill>
                  <a:srgbClr val="FF0000"/>
                </a:solidFill>
              </a:rPr>
              <a:t>intraprenuership</a:t>
            </a:r>
            <a:r>
              <a:rPr lang="en-GB" dirty="0" smtClean="0">
                <a:solidFill>
                  <a:srgbClr val="FF0000"/>
                </a:solidFill>
              </a:rPr>
              <a:t>?</a:t>
            </a:r>
            <a:endParaRPr lang="en-GB" dirty="0">
              <a:solidFill>
                <a:srgbClr val="FF0000"/>
              </a:solidFill>
            </a:endParaRPr>
          </a:p>
        </p:txBody>
      </p:sp>
      <p:pic>
        <p:nvPicPr>
          <p:cNvPr id="7" name="Content Placeholder 6">
            <a:hlinkClick r:id="rId2"/>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187734"/>
            <a:ext cx="5181600" cy="36271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21417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a:bodyPr>
          <a:lstStyle/>
          <a:p>
            <a:r>
              <a:rPr lang="en-GB" sz="6600" b="1" dirty="0">
                <a:solidFill>
                  <a:srgbClr val="0070C0"/>
                </a:solidFill>
              </a:rPr>
              <a:t>Barriers to entrepreneurship</a:t>
            </a:r>
          </a:p>
          <a:p>
            <a:endParaRPr lang="en-GB" sz="6600" b="1" dirty="0">
              <a:solidFill>
                <a:srgbClr val="0070C0"/>
              </a:solidFill>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3512457"/>
          </a:xfrm>
          <a:prstGeom prst="rect">
            <a:avLst/>
          </a:prstGeom>
        </p:spPr>
      </p:pic>
    </p:spTree>
    <p:extLst>
      <p:ext uri="{BB962C8B-B14F-4D97-AF65-F5344CB8AC3E}">
        <p14:creationId xmlns:p14="http://schemas.microsoft.com/office/powerpoint/2010/main" val="1790039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n-GB" dirty="0" smtClean="0"/>
              <a:t>Worksheet</a:t>
            </a:r>
            <a:endParaRPr lang="en-GB" dirty="0"/>
          </a:p>
        </p:txBody>
      </p:sp>
      <p:pic>
        <p:nvPicPr>
          <p:cNvPr id="3" name="Content Placeholder 2"/>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600597" y="1825625"/>
            <a:ext cx="8990805"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3829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Barriers to  entrepreneurship</a:t>
            </a:r>
            <a:endParaRPr lang="en-GB" dirty="0"/>
          </a:p>
        </p:txBody>
      </p:sp>
      <p:sp>
        <p:nvSpPr>
          <p:cNvPr id="5" name="Content Placeholder 4"/>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pPr marL="0" indent="0">
              <a:buNone/>
            </a:pPr>
            <a:r>
              <a:rPr lang="en-GB" dirty="0" smtClean="0"/>
              <a:t>There are lots of barriers to entrepreneurship, or reasons that people don’t start up their own business.  These are the five that the exam board would like you to be able to discuss.  Get ready to make some notes on these on the next few slides:</a:t>
            </a:r>
          </a:p>
          <a:p>
            <a:pPr marL="514350" indent="-514350">
              <a:buFont typeface="+mj-lt"/>
              <a:buAutoNum type="arabicPeriod"/>
            </a:pPr>
            <a:r>
              <a:rPr lang="en-GB" dirty="0" smtClean="0"/>
              <a:t>Entrepreneurial capacity</a:t>
            </a:r>
          </a:p>
          <a:p>
            <a:pPr marL="514350" indent="-514350">
              <a:buFont typeface="+mj-lt"/>
              <a:buAutoNum type="arabicPeriod"/>
            </a:pPr>
            <a:r>
              <a:rPr lang="en-GB" dirty="0" smtClean="0"/>
              <a:t>Access to finance</a:t>
            </a:r>
          </a:p>
          <a:p>
            <a:pPr marL="514350" indent="-514350">
              <a:buFont typeface="+mj-lt"/>
              <a:buAutoNum type="arabicPeriod"/>
            </a:pPr>
            <a:r>
              <a:rPr lang="en-GB" dirty="0" smtClean="0"/>
              <a:t>Lack of training / knowhow</a:t>
            </a:r>
          </a:p>
          <a:p>
            <a:pPr marL="514350" indent="-514350">
              <a:buFont typeface="+mj-lt"/>
              <a:buAutoNum type="arabicPeriod"/>
            </a:pPr>
            <a:r>
              <a:rPr lang="en-GB" dirty="0" smtClean="0"/>
              <a:t>Fear of failure </a:t>
            </a:r>
          </a:p>
          <a:p>
            <a:pPr marL="514350" indent="-514350">
              <a:buFont typeface="+mj-lt"/>
              <a:buAutoNum type="arabicPeriod"/>
            </a:pPr>
            <a:r>
              <a:rPr lang="en-GB" dirty="0" smtClean="0"/>
              <a:t>lack of confidence</a:t>
            </a:r>
            <a:endParaRPr lang="en-GB" dirty="0"/>
          </a:p>
        </p:txBody>
      </p:sp>
    </p:spTree>
    <p:extLst>
      <p:ext uri="{BB962C8B-B14F-4D97-AF65-F5344CB8AC3E}">
        <p14:creationId xmlns:p14="http://schemas.microsoft.com/office/powerpoint/2010/main" val="3283054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#1 Entrepreneurial capacity</a:t>
            </a:r>
            <a:endParaRPr lang="en-GB" dirty="0"/>
          </a:p>
        </p:txBody>
      </p:sp>
      <p:sp>
        <p:nvSpPr>
          <p:cNvPr id="5" name="Content Placeholder 4"/>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en-GB" dirty="0" smtClean="0"/>
              <a:t>There </a:t>
            </a:r>
            <a:r>
              <a:rPr lang="en-GB" dirty="0"/>
              <a:t>is a growing awareness that entrepreneurial skills, knowledge and attitudes can be learned and in turn lead to the widespread development of entrepreneurial mind-sets and culture, which benefit individuals and society as a </a:t>
            </a:r>
            <a:r>
              <a:rPr lang="en-GB" dirty="0" smtClean="0"/>
              <a:t>whole</a:t>
            </a:r>
          </a:p>
          <a:p>
            <a:r>
              <a:rPr lang="en-GB" dirty="0" smtClean="0"/>
              <a:t>Lack of this capacity or ability can be a barrier to entrepreneurship</a:t>
            </a:r>
          </a:p>
          <a:p>
            <a:r>
              <a:rPr lang="en-GB" dirty="0" smtClean="0">
                <a:solidFill>
                  <a:srgbClr val="FF0000"/>
                </a:solidFill>
              </a:rPr>
              <a:t>What does this mean in simple terms?</a:t>
            </a:r>
            <a:endParaRPr lang="en-GB" dirty="0">
              <a:solidFill>
                <a:srgbClr val="FF0000"/>
              </a:solidFill>
            </a:endParaRPr>
          </a:p>
        </p:txBody>
      </p:sp>
      <p:pic>
        <p:nvPicPr>
          <p:cNvPr id="3" name="Content Placeholder 2"/>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254605"/>
            <a:ext cx="5181600" cy="3493377"/>
          </a:xfrm>
          <a:prstGeom prst="rect">
            <a:avLst/>
          </a:prstGeom>
        </p:spPr>
      </p:pic>
    </p:spTree>
    <p:extLst>
      <p:ext uri="{BB962C8B-B14F-4D97-AF65-F5344CB8AC3E}">
        <p14:creationId xmlns:p14="http://schemas.microsoft.com/office/powerpoint/2010/main" val="1802326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#2 Access to finance</a:t>
            </a:r>
            <a:endParaRPr lang="en-GB" dirty="0"/>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en-GB" dirty="0" smtClean="0"/>
              <a:t>Many entrepreneurs cannot start their business because off a lack of funding</a:t>
            </a:r>
          </a:p>
          <a:p>
            <a:r>
              <a:rPr lang="en-GB" dirty="0" smtClean="0"/>
              <a:t>They may not have savings themselves or family that they can ask to help</a:t>
            </a:r>
          </a:p>
          <a:p>
            <a:r>
              <a:rPr lang="en-GB" dirty="0" smtClean="0"/>
              <a:t>Many banks are not keen to lend to start-ups because of a lack of historical data of sales – making them a very risky investment, despite many government initiatives to make loans cheaper</a:t>
            </a:r>
          </a:p>
          <a:p>
            <a:r>
              <a:rPr lang="en-GB" dirty="0" smtClean="0">
                <a:hlinkClick r:id="rId3"/>
              </a:rPr>
              <a:t>VIDEO</a:t>
            </a:r>
            <a:endParaRPr lang="en-GB" dirty="0"/>
          </a:p>
        </p:txBody>
      </p:sp>
      <p:pic>
        <p:nvPicPr>
          <p:cNvPr id="7" name="Content Placeholder 6"/>
          <p:cNvPicPr>
            <a:picLocks noGrp="1" noChangeAspect="1"/>
          </p:cNvPicPr>
          <p:nvPr>
            <p:ph sz="half" idx="2"/>
          </p:nvPr>
        </p:nvPicPr>
        <p:blipFill>
          <a:blip r:embed="rId4" cstate="email">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tretch>
            <a:fillRect/>
          </a:stretch>
        </p:blipFill>
        <p:spPr>
          <a:xfrm>
            <a:off x="6172200" y="1888662"/>
            <a:ext cx="5181600" cy="4225264"/>
          </a:xfrm>
          <a:prstGeom prst="rect">
            <a:avLst/>
          </a:prstGeom>
        </p:spPr>
      </p:pic>
    </p:spTree>
    <p:extLst>
      <p:ext uri="{BB962C8B-B14F-4D97-AF65-F5344CB8AC3E}">
        <p14:creationId xmlns:p14="http://schemas.microsoft.com/office/powerpoint/2010/main" val="1163359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0884" y="0"/>
            <a:ext cx="10515600" cy="795081"/>
          </a:xfrm>
          <a:solidFill>
            <a:schemeClr val="tx2">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Suggested activity - Access to finance</a:t>
            </a:r>
            <a:endParaRPr lang="en-GB" dirty="0"/>
          </a:p>
        </p:txBody>
      </p:sp>
      <p:pic>
        <p:nvPicPr>
          <p:cNvPr id="6" name="Content Placeholder 4"/>
          <p:cNvPicPr>
            <a:picLocks noGrp="1" noChangeAspect="1"/>
          </p:cNvPicPr>
          <p:nvPr>
            <p:ph idx="1"/>
          </p:nvPr>
        </p:nvPicPr>
        <p:blipFill>
          <a:blip r:embed="rId4"/>
          <a:stretch>
            <a:fillRect/>
          </a:stretch>
        </p:blipFill>
        <p:spPr>
          <a:xfrm>
            <a:off x="1229647" y="946841"/>
            <a:ext cx="9379360" cy="49326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510339" y="6127234"/>
            <a:ext cx="11171322" cy="646331"/>
          </a:xfrm>
          <a:prstGeom prst="rect">
            <a:avLst/>
          </a:prstGeom>
          <a:solidFill>
            <a:srgbClr val="C00000"/>
          </a:solidFill>
        </p:spPr>
        <p:txBody>
          <a:bodyPr wrap="square" rtlCol="0">
            <a:spAutoFit/>
          </a:bodyPr>
          <a:lstStyle/>
          <a:p>
            <a:pPr algn="ctr"/>
            <a:r>
              <a:rPr lang="en-GB" dirty="0" smtClean="0">
                <a:solidFill>
                  <a:schemeClr val="bg1"/>
                </a:solidFill>
              </a:rPr>
              <a:t>This is a chart to show the sources of finance used by start-up businesses in UK.  </a:t>
            </a:r>
            <a:r>
              <a:rPr lang="en-GB" dirty="0" err="1" smtClean="0">
                <a:solidFill>
                  <a:schemeClr val="bg1"/>
                </a:solidFill>
              </a:rPr>
              <a:t>Mfi</a:t>
            </a:r>
            <a:r>
              <a:rPr lang="en-GB" dirty="0" smtClean="0">
                <a:solidFill>
                  <a:schemeClr val="bg1"/>
                </a:solidFill>
              </a:rPr>
              <a:t> means monetary financial institutions. Can you divide these into external and internal sources of finance? </a:t>
            </a:r>
            <a:endParaRPr lang="en-GB" dirty="0">
              <a:solidFill>
                <a:schemeClr val="bg1"/>
              </a:solidFill>
            </a:endParaRPr>
          </a:p>
        </p:txBody>
      </p:sp>
    </p:spTree>
    <p:extLst>
      <p:ext uri="{BB962C8B-B14F-4D97-AF65-F5344CB8AC3E}">
        <p14:creationId xmlns:p14="http://schemas.microsoft.com/office/powerpoint/2010/main" val="2722066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#3 Lack of training / knowhow</a:t>
            </a:r>
            <a:endParaRPr lang="en-GB" dirty="0"/>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en-GB" dirty="0" smtClean="0"/>
              <a:t>Many entrepreneurs lack training or know-how of just how to start a business</a:t>
            </a:r>
          </a:p>
          <a:p>
            <a:r>
              <a:rPr lang="en-GB" dirty="0" smtClean="0"/>
              <a:t>This can put off people who would like to start their own business, but are just not sure how to get started</a:t>
            </a:r>
          </a:p>
          <a:p>
            <a:r>
              <a:rPr lang="en-GB" dirty="0" smtClean="0"/>
              <a:t>Many of the sites e.g. eBay and </a:t>
            </a:r>
            <a:r>
              <a:rPr lang="en-GB" dirty="0"/>
              <a:t>E</a:t>
            </a:r>
            <a:r>
              <a:rPr lang="en-GB" dirty="0" smtClean="0"/>
              <a:t>tsy contain lots of information on how to start a business</a:t>
            </a:r>
          </a:p>
          <a:p>
            <a:r>
              <a:rPr lang="en-GB" dirty="0" err="1" smtClean="0"/>
              <a:t>HMRC</a:t>
            </a:r>
            <a:r>
              <a:rPr lang="en-GB" dirty="0" smtClean="0"/>
              <a:t> and Gov.uk contains information to help entrepreneurs to get started</a:t>
            </a:r>
            <a:endParaRPr lang="en-GB" dirty="0"/>
          </a:p>
        </p:txBody>
      </p:sp>
      <p:pic>
        <p:nvPicPr>
          <p:cNvPr id="5" name="Picture 4">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22547" y="2491581"/>
            <a:ext cx="4777864" cy="3019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00527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#4 Fear of failure</a:t>
            </a:r>
            <a:endParaRPr lang="en-GB" dirty="0"/>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lstStyle/>
          <a:p>
            <a:r>
              <a:rPr lang="en-GB" dirty="0" smtClean="0"/>
              <a:t>Many potential entrepreneurs do not start a business for fear of failing</a:t>
            </a:r>
          </a:p>
          <a:p>
            <a:r>
              <a:rPr lang="en-GB" dirty="0" smtClean="0"/>
              <a:t>It can be the failure itself or the cost of failure which may put potential business users off</a:t>
            </a:r>
          </a:p>
          <a:p>
            <a:r>
              <a:rPr lang="en-GB" dirty="0" smtClean="0"/>
              <a:t>Especially if they are giving up a regular salaried job to start out on their own</a:t>
            </a:r>
          </a:p>
        </p:txBody>
      </p:sp>
      <p:pic>
        <p:nvPicPr>
          <p:cNvPr id="5" name="Content Placeholder 4">
            <a:hlinkClick r:id="rId2"/>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425645"/>
            <a:ext cx="5181600" cy="31512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625169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#5 Lack of confidence</a:t>
            </a:r>
            <a:endParaRPr lang="en-GB" dirty="0"/>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lnSpcReduction="10000"/>
          </a:bodyPr>
          <a:lstStyle/>
          <a:p>
            <a:r>
              <a:rPr lang="en-GB" dirty="0" smtClean="0"/>
              <a:t>Many potential entrepreneurs lack the confidence to embark on a new adventure with their start up business</a:t>
            </a:r>
          </a:p>
          <a:p>
            <a:r>
              <a:rPr lang="en-GB" dirty="0" smtClean="0"/>
              <a:t>This can be a huge barrier to them becoming an entrepreneur</a:t>
            </a:r>
          </a:p>
          <a:p>
            <a:r>
              <a:rPr lang="en-GB" dirty="0" smtClean="0"/>
              <a:t>This can be overcome with training, information and marketing – when they are sure they have a product which will sell they may gain confidence</a:t>
            </a:r>
          </a:p>
          <a:p>
            <a:endParaRPr lang="en-GB" dirty="0"/>
          </a:p>
        </p:txBody>
      </p:sp>
      <p:pic>
        <p:nvPicPr>
          <p:cNvPr id="5" name="Content Placeholder 4">
            <a:hlinkClick r:id="rId2"/>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102118"/>
            <a:ext cx="5181600" cy="37983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84162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lnSpcReduction="10000"/>
          </a:bodyPr>
          <a:lstStyle/>
          <a:p>
            <a:r>
              <a:rPr lang="en-GB" sz="5200" b="1" dirty="0">
                <a:solidFill>
                  <a:srgbClr val="0070C0"/>
                </a:solidFill>
              </a:rPr>
              <a:t>Anticipating risk and uncertainty in the business environment</a:t>
            </a:r>
          </a:p>
          <a:p>
            <a:endParaRPr lang="en-GB" sz="6600" b="1" dirty="0">
              <a:solidFill>
                <a:srgbClr val="0070C0"/>
              </a:solidFill>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3512457"/>
          </a:xfrm>
          <a:prstGeom prst="rect">
            <a:avLst/>
          </a:prstGeom>
        </p:spPr>
      </p:pic>
    </p:spTree>
    <p:extLst>
      <p:ext uri="{BB962C8B-B14F-4D97-AF65-F5344CB8AC3E}">
        <p14:creationId xmlns:p14="http://schemas.microsoft.com/office/powerpoint/2010/main" val="18699203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smtClean="0">
                <a:solidFill>
                  <a:schemeClr val="tx1"/>
                </a:solidFill>
              </a:rPr>
              <a:t>Definition: Risk</a:t>
            </a:r>
            <a:endParaRPr lang="en-GB" dirty="0">
              <a:solidFill>
                <a:schemeClr val="tx1"/>
              </a:solidFill>
            </a:endParaRPr>
          </a:p>
        </p:txBody>
      </p:sp>
      <p:sp>
        <p:nvSpPr>
          <p:cNvPr id="5" name="Content Placeholder 4"/>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r>
              <a:rPr lang="en-GB" dirty="0" smtClean="0"/>
              <a:t>This </a:t>
            </a:r>
            <a:r>
              <a:rPr lang="en-GB" dirty="0"/>
              <a:t>is the possibility that the business will have a lower than expected profit or a loss</a:t>
            </a:r>
          </a:p>
          <a:p>
            <a:endParaRPr lang="en-GB" dirty="0"/>
          </a:p>
        </p:txBody>
      </p:sp>
    </p:spTree>
    <p:extLst>
      <p:ext uri="{BB962C8B-B14F-4D97-AF65-F5344CB8AC3E}">
        <p14:creationId xmlns:p14="http://schemas.microsoft.com/office/powerpoint/2010/main" val="2075740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Financial risks</a:t>
            </a:r>
            <a:endParaRPr lang="en-GB" dirty="0"/>
          </a:p>
        </p:txBody>
      </p:sp>
      <p:sp>
        <p:nvSpPr>
          <p:cNvPr id="3" name="Content Placeholder 2"/>
          <p:cNvSpPr>
            <a:spLocks noGrp="1"/>
          </p:cNvSpPr>
          <p:nvPr>
            <p:ph sz="half" idx="1"/>
          </p:nvPr>
        </p:nvSpPr>
        <p:spPr/>
        <p:style>
          <a:lnRef idx="2">
            <a:schemeClr val="accent5"/>
          </a:lnRef>
          <a:fillRef idx="1">
            <a:schemeClr val="lt1"/>
          </a:fillRef>
          <a:effectRef idx="0">
            <a:schemeClr val="accent5"/>
          </a:effectRef>
          <a:fontRef idx="minor">
            <a:schemeClr val="dk1"/>
          </a:fontRef>
        </p:style>
        <p:txBody>
          <a:bodyPr>
            <a:normAutofit fontScale="92500" lnSpcReduction="20000"/>
          </a:bodyPr>
          <a:lstStyle/>
          <a:p>
            <a:r>
              <a:rPr lang="en-GB" dirty="0" smtClean="0"/>
              <a:t>Starting a business can be a financial risk for the owner</a:t>
            </a:r>
          </a:p>
          <a:p>
            <a:pPr marL="0" indent="0">
              <a:buNone/>
            </a:pPr>
            <a:endParaRPr lang="en-GB" dirty="0" smtClean="0"/>
          </a:p>
          <a:p>
            <a:r>
              <a:rPr lang="en-GB" dirty="0" smtClean="0"/>
              <a:t>The owner may put their own cash and other assets (e.g. a van) into a business</a:t>
            </a:r>
          </a:p>
          <a:p>
            <a:endParaRPr lang="en-GB" dirty="0" smtClean="0"/>
          </a:p>
          <a:p>
            <a:r>
              <a:rPr lang="en-GB" dirty="0" smtClean="0"/>
              <a:t>If the business is sole trader or partnership then they </a:t>
            </a:r>
            <a:r>
              <a:rPr lang="en-GB" smtClean="0"/>
              <a:t>have “unlimited </a:t>
            </a:r>
            <a:r>
              <a:rPr lang="en-GB" dirty="0" smtClean="0"/>
              <a:t>liability” which means they could lose their personal assets to pay the business debts</a:t>
            </a:r>
            <a:endParaRPr lang="en-GB" dirty="0"/>
          </a:p>
        </p:txBody>
      </p:sp>
      <p:pic>
        <p:nvPicPr>
          <p:cNvPr id="1026" name="Picture 2" descr="Image result for financial business risk"/>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tretch>
            <a:fillRect/>
          </a:stretch>
        </p:blipFill>
        <p:spPr bwMode="auto">
          <a:xfrm>
            <a:off x="6172200" y="2277467"/>
            <a:ext cx="5181600" cy="34476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931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From Edexcel</a:t>
            </a:r>
            <a:endParaRPr lang="en-GB"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a:bodyPr>
          <a:lstStyle/>
          <a:p>
            <a:pPr marL="0" indent="0">
              <a:buNone/>
            </a:pPr>
            <a:r>
              <a:rPr lang="en-GB" sz="3600" dirty="0"/>
              <a:t>a) Creating and setting up a business</a:t>
            </a:r>
          </a:p>
          <a:p>
            <a:pPr marL="0" indent="0">
              <a:buNone/>
            </a:pPr>
            <a:r>
              <a:rPr lang="en-GB" sz="3600" dirty="0"/>
              <a:t>b) Running and expanding/developing a business</a:t>
            </a:r>
          </a:p>
          <a:p>
            <a:pPr marL="0" indent="0">
              <a:buNone/>
            </a:pPr>
            <a:r>
              <a:rPr lang="en-GB" sz="3600" dirty="0"/>
              <a:t>c) Innovation within a business (intrapreneurship)</a:t>
            </a:r>
          </a:p>
          <a:p>
            <a:pPr marL="0" indent="0">
              <a:buNone/>
            </a:pPr>
            <a:r>
              <a:rPr lang="en-GB" sz="3600" dirty="0"/>
              <a:t>d) Barriers to entrepreneurship</a:t>
            </a:r>
          </a:p>
          <a:p>
            <a:pPr marL="0" indent="0">
              <a:buNone/>
            </a:pPr>
            <a:r>
              <a:rPr lang="en-GB" sz="3600" dirty="0"/>
              <a:t>e) Anticipating risk and uncertainty in the </a:t>
            </a:r>
            <a:r>
              <a:rPr lang="en-GB" sz="3600" dirty="0" smtClean="0"/>
              <a:t>business environment</a:t>
            </a:r>
            <a:endParaRPr lang="en-GB" sz="3600" dirty="0"/>
          </a:p>
        </p:txBody>
      </p:sp>
    </p:spTree>
    <p:extLst>
      <p:ext uri="{BB962C8B-B14F-4D97-AF65-F5344CB8AC3E}">
        <p14:creationId xmlns:p14="http://schemas.microsoft.com/office/powerpoint/2010/main" val="1899270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Lack of security</a:t>
            </a:r>
            <a:endParaRPr lang="en-GB" dirty="0"/>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a:bodyPr>
          <a:lstStyle/>
          <a:p>
            <a:r>
              <a:rPr lang="en-GB" dirty="0" smtClean="0"/>
              <a:t>If an entrepreneur has a regular job, and they decide to leave that job to open their own business this is a huge risk;</a:t>
            </a:r>
          </a:p>
          <a:p>
            <a:r>
              <a:rPr lang="en-GB" dirty="0" smtClean="0"/>
              <a:t>They may have a mortgage, a car and other bills to pay</a:t>
            </a:r>
          </a:p>
          <a:p>
            <a:r>
              <a:rPr lang="en-GB" dirty="0" smtClean="0"/>
              <a:t>Also there may be insecurity of sales with falling consumer incomes</a:t>
            </a:r>
            <a:endParaRPr lang="en-GB" dirty="0"/>
          </a:p>
        </p:txBody>
      </p:sp>
      <p:pic>
        <p:nvPicPr>
          <p:cNvPr id="2050" name="Picture 2"/>
          <p:cNvPicPr>
            <a:picLocks noGrp="1" noChangeAspect="1" noChangeArrowheads="1"/>
          </p:cNvPicPr>
          <p:nvPr>
            <p:ph sz="half" idx="2"/>
          </p:nvPr>
        </p:nvPicPr>
        <p:blipFill rotWithShape="1">
          <a:blip r:embed="rId2" cstate="email">
            <a:extLst>
              <a:ext uri="{28A0092B-C50C-407E-A947-70E740481C1C}">
                <a14:useLocalDpi xmlns:a14="http://schemas.microsoft.com/office/drawing/2010/main"/>
              </a:ext>
            </a:extLst>
          </a:blip>
          <a:srcRect/>
          <a:stretch/>
        </p:blipFill>
        <p:spPr bwMode="auto">
          <a:xfrm>
            <a:off x="7246374" y="1690688"/>
            <a:ext cx="3362632" cy="2074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167716" y="3925375"/>
            <a:ext cx="3441290" cy="2251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09405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smtClean="0">
                <a:solidFill>
                  <a:schemeClr val="tx1"/>
                </a:solidFill>
              </a:rPr>
              <a:t>Definition: Uncertainty</a:t>
            </a:r>
            <a:endParaRPr lang="en-GB" dirty="0">
              <a:solidFill>
                <a:schemeClr val="tx1"/>
              </a:solidFill>
            </a:endParaRPr>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r>
              <a:rPr lang="en-GB" dirty="0"/>
              <a:t>Uncertainty is when businesses are unable to predict external shocks or future </a:t>
            </a:r>
            <a:r>
              <a:rPr lang="en-GB" dirty="0" smtClean="0"/>
              <a:t>events</a:t>
            </a:r>
          </a:p>
          <a:p>
            <a:endParaRPr lang="en-GB" dirty="0"/>
          </a:p>
          <a:p>
            <a:endParaRPr lang="en-GB" dirty="0" smtClean="0"/>
          </a:p>
          <a:p>
            <a:r>
              <a:rPr lang="en-GB" dirty="0" smtClean="0"/>
              <a:t>Uncertainty (unlike risk) is not objective and does not assume knowledge of alternatives</a:t>
            </a:r>
            <a:endParaRPr lang="en-GB" dirty="0"/>
          </a:p>
        </p:txBody>
      </p:sp>
    </p:spTree>
    <p:extLst>
      <p:ext uri="{BB962C8B-B14F-4D97-AF65-F5344CB8AC3E}">
        <p14:creationId xmlns:p14="http://schemas.microsoft.com/office/powerpoint/2010/main" val="14514348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Uncertainty </a:t>
            </a:r>
            <a:r>
              <a:rPr lang="en-GB" dirty="0" smtClean="0"/>
              <a:t>and Tsunami</a:t>
            </a:r>
            <a:endParaRPr lang="en-GB" dirty="0"/>
          </a:p>
        </p:txBody>
      </p:sp>
      <p:sp>
        <p:nvSpPr>
          <p:cNvPr id="4" name="Content Placeholder 3"/>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en-GB" dirty="0" smtClean="0"/>
              <a:t>Toyota has made changes to </a:t>
            </a:r>
            <a:r>
              <a:rPr lang="en-GB" dirty="0"/>
              <a:t>its production system after the 2011 quake exposed the vulnerability of the "just in time" system, which allows companies to operate without big and costly inventories and instead receive small quantities of parts from suppliers only when needed</a:t>
            </a:r>
            <a:r>
              <a:rPr lang="en-GB" dirty="0" smtClean="0"/>
              <a:t>.</a:t>
            </a:r>
          </a:p>
          <a:p>
            <a:r>
              <a:rPr lang="en-GB" dirty="0" smtClean="0"/>
              <a:t>All the parts were made in Japan and shipped to the UK plants where they were assembled into cars</a:t>
            </a:r>
            <a:endParaRPr lang="en-GB" dirty="0"/>
          </a:p>
        </p:txBody>
      </p:sp>
      <p:pic>
        <p:nvPicPr>
          <p:cNvPr id="8" name="Content Placeholder 7">
            <a:hlinkClick r:id="rId2"/>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343752"/>
            <a:ext cx="5181600" cy="33150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548389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Uncertainty </a:t>
            </a:r>
            <a:r>
              <a:rPr lang="en-GB" dirty="0" smtClean="0"/>
              <a:t>and health scares</a:t>
            </a:r>
            <a:endParaRPr lang="en-GB" dirty="0"/>
          </a:p>
        </p:txBody>
      </p:sp>
      <p:sp>
        <p:nvSpPr>
          <p:cNvPr id="4" name="Content Placeholder 3"/>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en-GB" dirty="0"/>
              <a:t>A health scare is a widely reported story about the danger of something, usually a consumer good or medical </a:t>
            </a:r>
            <a:r>
              <a:rPr lang="en-GB" dirty="0" smtClean="0"/>
              <a:t>product</a:t>
            </a:r>
          </a:p>
          <a:p>
            <a:r>
              <a:rPr lang="en-GB" dirty="0" smtClean="0"/>
              <a:t>In 1988 Health Minister Edwina Currie said most of Britain’s eggs were infected with salmonella, as a result sales of eggs dropped dramatically by 60% and farmers were forced to slaughter 4 million hens and destroy 400 million unwanted eggs</a:t>
            </a:r>
            <a:endParaRPr lang="en-GB" dirty="0"/>
          </a:p>
        </p:txBody>
      </p:sp>
      <p:pic>
        <p:nvPicPr>
          <p:cNvPr id="6" name="Content Placeholder 5">
            <a:hlinkClick r:id="rId3"/>
          </p:cNvPr>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6172200" y="2444480"/>
            <a:ext cx="5181600" cy="31136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625419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Uncertainty </a:t>
            </a:r>
            <a:r>
              <a:rPr lang="en-GB" dirty="0" smtClean="0"/>
              <a:t>and commodity price shocks</a:t>
            </a:r>
            <a:endParaRPr lang="en-GB" dirty="0"/>
          </a:p>
        </p:txBody>
      </p:sp>
      <p:sp>
        <p:nvSpPr>
          <p:cNvPr id="4" name="Content Placeholder 3"/>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en-GB" dirty="0" smtClean="0"/>
              <a:t>Commodity means: </a:t>
            </a:r>
            <a:r>
              <a:rPr lang="en-GB" dirty="0"/>
              <a:t>a raw material or primary agricultural product that can be bought and sold, such as copper or </a:t>
            </a:r>
            <a:r>
              <a:rPr lang="en-GB" dirty="0" smtClean="0"/>
              <a:t>coffee</a:t>
            </a:r>
          </a:p>
          <a:p>
            <a:r>
              <a:rPr lang="en-GB" dirty="0" smtClean="0"/>
              <a:t>If a business relies on commodities as raw materials then price shocks could mean significant impact on profit </a:t>
            </a:r>
          </a:p>
          <a:p>
            <a:r>
              <a:rPr lang="en-GB" dirty="0" smtClean="0"/>
              <a:t>Have a look at the </a:t>
            </a:r>
            <a:r>
              <a:rPr lang="en-GB" dirty="0" smtClean="0">
                <a:hlinkClick r:id="rId2"/>
              </a:rPr>
              <a:t>FT.com commodity prices data </a:t>
            </a:r>
            <a:r>
              <a:rPr lang="en-GB" dirty="0" smtClean="0">
                <a:solidFill>
                  <a:srgbClr val="FF0000"/>
                </a:solidFill>
              </a:rPr>
              <a:t>– can you build up a list of commodities?  Do the prices fluctuate much?</a:t>
            </a:r>
            <a:endParaRPr lang="en-GB" dirty="0">
              <a:solidFill>
                <a:srgbClr val="FF0000"/>
              </a:solidFill>
            </a:endParaRPr>
          </a:p>
          <a:p>
            <a:endParaRPr lang="en-GB" dirty="0" smtClean="0"/>
          </a:p>
          <a:p>
            <a:endParaRPr lang="en-GB" dirty="0"/>
          </a:p>
        </p:txBody>
      </p:sp>
      <p:pic>
        <p:nvPicPr>
          <p:cNvPr id="6" name="Content Placeholder 5"/>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320141"/>
            <a:ext cx="5181600" cy="3362305"/>
          </a:xfrm>
          <a:prstGeom prst="rect">
            <a:avLst/>
          </a:prstGeom>
        </p:spPr>
      </p:pic>
    </p:spTree>
    <p:extLst>
      <p:ext uri="{BB962C8B-B14F-4D97-AF65-F5344CB8AC3E}">
        <p14:creationId xmlns:p14="http://schemas.microsoft.com/office/powerpoint/2010/main" val="18605144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GB" dirty="0"/>
              <a:t>Uncertainty </a:t>
            </a:r>
            <a:r>
              <a:rPr lang="en-GB" dirty="0" smtClean="0"/>
              <a:t>and changes in exchange rates</a:t>
            </a:r>
            <a:endParaRPr lang="en-GB" dirty="0"/>
          </a:p>
        </p:txBody>
      </p:sp>
      <p:sp>
        <p:nvSpPr>
          <p:cNvPr id="4" name="Content Placeholder 3"/>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85000" lnSpcReduction="20000"/>
          </a:bodyPr>
          <a:lstStyle/>
          <a:p>
            <a:r>
              <a:rPr lang="en-GB" dirty="0" smtClean="0"/>
              <a:t>An exchange rates is the value of one currency valued in terms of another</a:t>
            </a:r>
          </a:p>
          <a:p>
            <a:r>
              <a:rPr lang="en-GB" dirty="0"/>
              <a:t>UK exporters benefit from a fall in the value of sterling. However British firms importing raw materials, components or foreign-made goods face higher costs and must either put up their prices or reduce their profit margin</a:t>
            </a:r>
          </a:p>
          <a:p>
            <a:r>
              <a:rPr lang="en-GB" dirty="0" smtClean="0"/>
              <a:t>Key factors that influence exchange rates:</a:t>
            </a:r>
          </a:p>
          <a:p>
            <a:pPr lvl="1"/>
            <a:r>
              <a:rPr lang="en-GB" dirty="0"/>
              <a:t>Economic uncertainty</a:t>
            </a:r>
          </a:p>
          <a:p>
            <a:pPr lvl="1"/>
            <a:r>
              <a:rPr lang="en-GB" dirty="0"/>
              <a:t>Political stability and performance</a:t>
            </a:r>
          </a:p>
          <a:p>
            <a:pPr lvl="1"/>
            <a:r>
              <a:rPr lang="en-GB" dirty="0"/>
              <a:t>Inflation</a:t>
            </a:r>
          </a:p>
          <a:p>
            <a:pPr lvl="1"/>
            <a:r>
              <a:rPr lang="en-GB" dirty="0" smtClean="0"/>
              <a:t>Interest rates</a:t>
            </a:r>
          </a:p>
          <a:p>
            <a:pPr lvl="1"/>
            <a:endParaRPr lang="en-GB" dirty="0"/>
          </a:p>
          <a:p>
            <a:pPr lvl="1"/>
            <a:endParaRPr lang="en-GB" dirty="0"/>
          </a:p>
          <a:p>
            <a:endParaRPr lang="en-GB" dirty="0"/>
          </a:p>
        </p:txBody>
      </p:sp>
      <p:pic>
        <p:nvPicPr>
          <p:cNvPr id="6" name="Content Placeholder 5">
            <a:hlinkClick r:id="rId3"/>
          </p:cNvPr>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7097175" y="1825625"/>
            <a:ext cx="3331650"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48319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noAutofit/>
          </a:bodyPr>
          <a:lstStyle/>
          <a:p>
            <a:r>
              <a:rPr lang="en-GB" dirty="0"/>
              <a:t>Uncertainty </a:t>
            </a:r>
            <a:r>
              <a:rPr lang="en-GB" dirty="0" smtClean="0"/>
              <a:t>and changes in interest rates</a:t>
            </a:r>
            <a:endParaRPr lang="en-GB" dirty="0"/>
          </a:p>
        </p:txBody>
      </p:sp>
      <p:sp>
        <p:nvSpPr>
          <p:cNvPr id="4" name="Content Placeholder 3"/>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en-GB" dirty="0" smtClean="0"/>
              <a:t>The UK Interest rate is the cost of borrowing to consumers</a:t>
            </a:r>
          </a:p>
          <a:p>
            <a:r>
              <a:rPr lang="en-GB" dirty="0" smtClean="0"/>
              <a:t>If interest rates go up then consumers are less likely to borrow for cars, houses, furniture, holidays etc.</a:t>
            </a:r>
          </a:p>
          <a:p>
            <a:r>
              <a:rPr lang="en-GB" dirty="0" smtClean="0"/>
              <a:t>If consumers stop spending and start to save then the economy may start to enter recession</a:t>
            </a:r>
          </a:p>
          <a:p>
            <a:r>
              <a:rPr lang="en-GB" dirty="0" smtClean="0">
                <a:solidFill>
                  <a:srgbClr val="FF0000"/>
                </a:solidFill>
              </a:rPr>
              <a:t>Have a look at the chart on the right.  What information does this chart give you?  What happened 2008 / 2009?</a:t>
            </a:r>
            <a:endParaRPr lang="en-GB" dirty="0">
              <a:solidFill>
                <a:srgbClr val="FF0000"/>
              </a:solidFill>
            </a:endParaRPr>
          </a:p>
        </p:txBody>
      </p:sp>
      <p:pic>
        <p:nvPicPr>
          <p:cNvPr id="5" name="Content Placeholder 4">
            <a:hlinkClick r:id="rId3"/>
          </p:cNvPr>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6172200" y="2045902"/>
            <a:ext cx="5181600" cy="39107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87347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Uncertainty and the horse meat scandal</a:t>
            </a:r>
            <a:endParaRPr lang="en-GB" dirty="0"/>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en-GB" dirty="0" smtClean="0"/>
              <a:t>The 2013 horse meat scandal was a scandal in Europe in which foods advertised as containing beef were found to contain undeclared or improperly declared horse meat – as much as 100% of the meat content in some cases</a:t>
            </a:r>
          </a:p>
          <a:p>
            <a:r>
              <a:rPr lang="en-GB" dirty="0" smtClean="0"/>
              <a:t>It was revealed by the Food Standards Agency that the Findus beef lasagne range in the UK, France and Sweden and the shepherd's pie and moussaka ranges in France contained horse meat </a:t>
            </a:r>
            <a:endParaRPr lang="en-GB" dirty="0"/>
          </a:p>
        </p:txBody>
      </p:sp>
      <p:pic>
        <p:nvPicPr>
          <p:cNvPr id="5" name="Content Placeholder 4">
            <a:hlinkClick r:id="rId2"/>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390287"/>
            <a:ext cx="5181600" cy="32220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100750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a:lstStyle/>
          <a:p>
            <a:r>
              <a:rPr lang="en-GB" dirty="0" smtClean="0">
                <a:solidFill>
                  <a:schemeClr val="bg1"/>
                </a:solidFill>
              </a:rPr>
              <a:t>Suggested activity – </a:t>
            </a:r>
            <a:r>
              <a:rPr lang="en-GB" dirty="0" err="1" smtClean="0">
                <a:solidFill>
                  <a:schemeClr val="bg1"/>
                </a:solidFill>
              </a:rPr>
              <a:t>Brexit</a:t>
            </a:r>
            <a:r>
              <a:rPr lang="en-GB" dirty="0" smtClean="0">
                <a:solidFill>
                  <a:schemeClr val="bg1"/>
                </a:solidFill>
              </a:rPr>
              <a:t> and uncertainty</a:t>
            </a:r>
            <a:endParaRPr lang="en-GB" dirty="0">
              <a:solidFill>
                <a:schemeClr val="bg1"/>
              </a:solidFill>
            </a:endParaRPr>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en-GB" dirty="0" smtClean="0"/>
              <a:t>Carry out some research to answer these 3 questions:</a:t>
            </a:r>
          </a:p>
          <a:p>
            <a:pPr marL="514350" indent="-514350">
              <a:buFont typeface="+mj-lt"/>
              <a:buAutoNum type="arabicPeriod"/>
            </a:pPr>
            <a:r>
              <a:rPr lang="en-GB" dirty="0" smtClean="0"/>
              <a:t>How is </a:t>
            </a:r>
            <a:r>
              <a:rPr lang="en-GB" dirty="0" err="1" smtClean="0"/>
              <a:t>Brexit</a:t>
            </a:r>
            <a:r>
              <a:rPr lang="en-GB" dirty="0" smtClean="0"/>
              <a:t> causing uncertainty in business?</a:t>
            </a:r>
          </a:p>
          <a:p>
            <a:pPr marL="514350" indent="-514350">
              <a:buFont typeface="+mj-lt"/>
              <a:buAutoNum type="arabicPeriod"/>
            </a:pPr>
            <a:r>
              <a:rPr lang="en-GB" dirty="0" smtClean="0"/>
              <a:t>What kinds of impacts is this uncertainty having on business?</a:t>
            </a:r>
          </a:p>
          <a:p>
            <a:pPr marL="514350" indent="-514350">
              <a:buFont typeface="+mj-lt"/>
              <a:buAutoNum type="arabicPeriod"/>
            </a:pPr>
            <a:r>
              <a:rPr lang="en-GB" dirty="0" smtClean="0"/>
              <a:t>How are businesses responding to the uncertainty?</a:t>
            </a:r>
          </a:p>
          <a:p>
            <a:r>
              <a:rPr lang="en-GB" dirty="0" smtClean="0"/>
              <a:t>Can you make an infographic to show your research? Free infographic maker </a:t>
            </a:r>
            <a:r>
              <a:rPr lang="en-GB" dirty="0" smtClean="0">
                <a:hlinkClick r:id="rId4"/>
              </a:rPr>
              <a:t>here</a:t>
            </a:r>
            <a:r>
              <a:rPr lang="en-GB" dirty="0" smtClean="0"/>
              <a:t>. (</a:t>
            </a:r>
            <a:r>
              <a:rPr lang="en-GB" dirty="0" err="1" smtClean="0"/>
              <a:t>Canva</a:t>
            </a:r>
            <a:r>
              <a:rPr lang="en-GB" dirty="0" smtClean="0"/>
              <a:t>)</a:t>
            </a:r>
          </a:p>
          <a:p>
            <a:r>
              <a:rPr lang="en-GB" dirty="0" smtClean="0"/>
              <a:t>Remember to quote the sources of your research </a:t>
            </a:r>
            <a:endParaRPr lang="en-GB" dirty="0"/>
          </a:p>
        </p:txBody>
      </p:sp>
      <p:pic>
        <p:nvPicPr>
          <p:cNvPr id="5" name="Content Placeholder 4">
            <a:hlinkClick r:id="rId5"/>
          </p:cNvPr>
          <p:cNvPicPr>
            <a:picLocks noGrp="1" noChangeAspect="1"/>
          </p:cNvPicPr>
          <p:nvPr>
            <p:ph sz="half" idx="2"/>
          </p:nvPr>
        </p:nvPicPr>
        <p:blipFill>
          <a:blip r:embed="rId6" cstate="email">
            <a:extLst>
              <a:ext uri="{28A0092B-C50C-407E-A947-70E740481C1C}">
                <a14:useLocalDpi xmlns:a14="http://schemas.microsoft.com/office/drawing/2010/main"/>
              </a:ext>
            </a:extLst>
          </a:blip>
          <a:stretch>
            <a:fillRect/>
          </a:stretch>
        </p:blipFill>
        <p:spPr>
          <a:xfrm>
            <a:off x="6587331" y="1825625"/>
            <a:ext cx="4351338"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097717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Revision Video </a:t>
            </a:r>
            <a:endParaRPr lang="en-GB" dirty="0">
              <a:solidFill>
                <a:schemeClr val="bg1"/>
              </a:solidFill>
            </a:endParaRPr>
          </a:p>
        </p:txBody>
      </p:sp>
      <p:pic>
        <p:nvPicPr>
          <p:cNvPr id="1027" name="Picture 3">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95601" y="1700809"/>
            <a:ext cx="6638131" cy="426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9288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Starter</a:t>
            </a:r>
            <a:endParaRPr lang="en-GB" dirty="0"/>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r>
              <a:rPr lang="en-GB" dirty="0" smtClean="0"/>
              <a:t>If you were going to start a business – what would be your product or service?</a:t>
            </a:r>
            <a:endParaRPr lang="en-GB" dirty="0"/>
          </a:p>
        </p:txBody>
      </p:sp>
    </p:spTree>
    <p:extLst>
      <p:ext uri="{BB962C8B-B14F-4D97-AF65-F5344CB8AC3E}">
        <p14:creationId xmlns:p14="http://schemas.microsoft.com/office/powerpoint/2010/main" val="24423876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Bonus video</a:t>
            </a:r>
            <a:endParaRPr lang="en-GB" dirty="0">
              <a:solidFill>
                <a:schemeClr val="bg1"/>
              </a:solidFill>
            </a:endParaRPr>
          </a:p>
        </p:txBody>
      </p:sp>
      <p:pic>
        <p:nvPicPr>
          <p:cNvPr id="1026" name="Picture 2">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00225" y="1340769"/>
            <a:ext cx="8591550" cy="492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99914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latin typeface="Arial Black" panose="020B0A04020102020204" pitchFamily="34" charset="0"/>
              </a:rPr>
              <a:t>Sample Edexcel A2 questions</a:t>
            </a:r>
            <a:endParaRPr lang="en-GB" dirty="0">
              <a:solidFill>
                <a:schemeClr val="bg1"/>
              </a:solidFill>
              <a:latin typeface="Arial Black" panose="020B0A04020102020204" pitchFamily="34" charset="0"/>
            </a:endParaRPr>
          </a:p>
        </p:txBody>
      </p:sp>
      <p:pic>
        <p:nvPicPr>
          <p:cNvPr id="1032" name="Picture 8" descr="https://static.pexels.com/photos/8769/pen-writing-notes-studying.jp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2701528" y="1600200"/>
            <a:ext cx="678894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7059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46125"/>
            <a:ext cx="2536371" cy="4522561"/>
          </a:xfrm>
          <a:solidFill>
            <a:srgbClr val="C00000"/>
          </a:solidFill>
        </p:spPr>
        <p:txBody>
          <a:bodyPr>
            <a:normAutofit/>
          </a:bodyPr>
          <a:lstStyle/>
          <a:p>
            <a:r>
              <a:rPr lang="en-GB" dirty="0" smtClean="0">
                <a:solidFill>
                  <a:schemeClr val="bg1"/>
                </a:solidFill>
              </a:rPr>
              <a:t>Case study for question 1</a:t>
            </a:r>
            <a:endParaRPr lang="en-GB" dirty="0">
              <a:solidFill>
                <a:schemeClr val="bg1"/>
              </a:solidFill>
            </a:endParaRPr>
          </a:p>
        </p:txBody>
      </p:sp>
      <p:pic>
        <p:nvPicPr>
          <p:cNvPr id="4" name="Content Placeholder 3"/>
          <p:cNvPicPr>
            <a:picLocks noGrp="1" noChangeAspect="1"/>
          </p:cNvPicPr>
          <p:nvPr>
            <p:ph idx="1"/>
          </p:nvPr>
        </p:nvPicPr>
        <p:blipFill>
          <a:blip r:embed="rId2"/>
          <a:stretch>
            <a:fillRect/>
          </a:stretch>
        </p:blipFill>
        <p:spPr>
          <a:xfrm>
            <a:off x="2943831" y="337457"/>
            <a:ext cx="8420288" cy="63354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29483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Sample question 1</a:t>
            </a:r>
            <a:endParaRPr lang="en-GB" dirty="0"/>
          </a:p>
        </p:txBody>
      </p:sp>
      <p:pic>
        <p:nvPicPr>
          <p:cNvPr id="4" name="Content Placeholder 3"/>
          <p:cNvPicPr>
            <a:picLocks noGrp="1" noChangeAspect="1"/>
          </p:cNvPicPr>
          <p:nvPr>
            <p:ph idx="1"/>
          </p:nvPr>
        </p:nvPicPr>
        <p:blipFill>
          <a:blip r:embed="rId2"/>
          <a:stretch>
            <a:fillRect/>
          </a:stretch>
        </p:blipFill>
        <p:spPr>
          <a:xfrm>
            <a:off x="838200" y="2142785"/>
            <a:ext cx="10515600" cy="14168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Hexagon 7"/>
          <p:cNvSpPr/>
          <p:nvPr/>
        </p:nvSpPr>
        <p:spPr>
          <a:xfrm>
            <a:off x="95154" y="4760259"/>
            <a:ext cx="3026229" cy="1905000"/>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a:ea typeface="+mn-ea"/>
                <a:cs typeface="+mn-cs"/>
              </a:rPr>
              <a:t>Knowledge 2</a:t>
            </a:r>
            <a:endParaRPr kumimoji="0" lang="en-GB" sz="32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Hexagon 8"/>
          <p:cNvSpPr/>
          <p:nvPr/>
        </p:nvSpPr>
        <p:spPr>
          <a:xfrm>
            <a:off x="3121383" y="4760259"/>
            <a:ext cx="2928257" cy="1894114"/>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a:ea typeface="+mn-ea"/>
                <a:cs typeface="+mn-cs"/>
              </a:rPr>
              <a:t>Application 2</a:t>
            </a: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Hexagon 9"/>
          <p:cNvSpPr/>
          <p:nvPr/>
        </p:nvSpPr>
        <p:spPr>
          <a:xfrm>
            <a:off x="6049640" y="4785087"/>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a:ea typeface="+mn-ea"/>
                <a:cs typeface="+mn-cs"/>
              </a:rPr>
              <a:t>Analysis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a:ea typeface="+mn-ea"/>
                <a:cs typeface="+mn-cs"/>
              </a:rPr>
              <a:t> 2</a:t>
            </a: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Hexagon 10"/>
          <p:cNvSpPr/>
          <p:nvPr/>
        </p:nvSpPr>
        <p:spPr>
          <a:xfrm>
            <a:off x="8977897" y="4785086"/>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a:ea typeface="+mn-ea"/>
                <a:cs typeface="+mn-cs"/>
              </a:rPr>
              <a:t>Evaluation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a:ea typeface="+mn-ea"/>
                <a:cs typeface="+mn-cs"/>
              </a:rPr>
              <a:t> 2</a:t>
            </a: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887191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255"/>
            <a:ext cx="10515600" cy="1325563"/>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smtClean="0"/>
              <a:t>Answer sample question </a:t>
            </a:r>
            <a:r>
              <a:rPr lang="en-GB" dirty="0" smtClean="0"/>
              <a:t>1</a:t>
            </a:r>
            <a:endParaRPr lang="en-GB" dirty="0"/>
          </a:p>
        </p:txBody>
      </p:sp>
      <p:pic>
        <p:nvPicPr>
          <p:cNvPr id="4" name="Content Placeholder 3"/>
          <p:cNvPicPr>
            <a:picLocks noGrp="1" noChangeAspect="1"/>
          </p:cNvPicPr>
          <p:nvPr>
            <p:ph idx="1"/>
          </p:nvPr>
        </p:nvPicPr>
        <p:blipFill>
          <a:blip r:embed="rId2"/>
          <a:stretch>
            <a:fillRect/>
          </a:stretch>
        </p:blipFill>
        <p:spPr>
          <a:xfrm>
            <a:off x="2177845" y="1745518"/>
            <a:ext cx="7836310" cy="49883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13636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Answer sample question 1 continued</a:t>
            </a:r>
            <a:endParaRPr lang="en-GB" dirty="0"/>
          </a:p>
        </p:txBody>
      </p:sp>
      <p:pic>
        <p:nvPicPr>
          <p:cNvPr id="7" name="Content Placeholder 6"/>
          <p:cNvPicPr>
            <a:picLocks noGrp="1" noChangeAspect="1"/>
          </p:cNvPicPr>
          <p:nvPr>
            <p:ph idx="1"/>
          </p:nvPr>
        </p:nvPicPr>
        <p:blipFill>
          <a:blip r:embed="rId2"/>
          <a:stretch>
            <a:fillRect/>
          </a:stretch>
        </p:blipFill>
        <p:spPr>
          <a:xfrm>
            <a:off x="1139679" y="1927705"/>
            <a:ext cx="9912643" cy="44435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495457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txBody>
          <a:bodyPr/>
          <a:lstStyle/>
          <a:p>
            <a:r>
              <a:rPr lang="en-GB" dirty="0" smtClean="0">
                <a:solidFill>
                  <a:schemeClr val="bg1"/>
                </a:solidFill>
              </a:rPr>
              <a:t>How to level sample question 1</a:t>
            </a:r>
            <a:endParaRPr lang="en-GB" dirty="0">
              <a:solidFill>
                <a:schemeClr val="bg1"/>
              </a:solidFill>
            </a:endParaRPr>
          </a:p>
        </p:txBody>
      </p:sp>
      <p:pic>
        <p:nvPicPr>
          <p:cNvPr id="4" name="Content Placeholder 3"/>
          <p:cNvPicPr>
            <a:picLocks noGrp="1" noChangeAspect="1"/>
          </p:cNvPicPr>
          <p:nvPr>
            <p:ph idx="1"/>
          </p:nvPr>
        </p:nvPicPr>
        <p:blipFill>
          <a:blip r:embed="rId2"/>
          <a:stretch>
            <a:fillRect/>
          </a:stretch>
        </p:blipFill>
        <p:spPr>
          <a:xfrm>
            <a:off x="2990850" y="1953419"/>
            <a:ext cx="6210300" cy="4095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804597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536371" cy="2861187"/>
          </a:xfrm>
          <a:solidFill>
            <a:srgbClr val="C00000"/>
          </a:solidFill>
        </p:spPr>
        <p:txBody>
          <a:bodyPr>
            <a:normAutofit/>
          </a:bodyPr>
          <a:lstStyle/>
          <a:p>
            <a:r>
              <a:rPr lang="en-GB" dirty="0" smtClean="0">
                <a:solidFill>
                  <a:schemeClr val="bg1"/>
                </a:solidFill>
              </a:rPr>
              <a:t>Case study for question 2</a:t>
            </a:r>
            <a:endParaRPr lang="en-GB" dirty="0">
              <a:solidFill>
                <a:schemeClr val="bg1"/>
              </a:solidFill>
            </a:endParaRPr>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804413" y="685517"/>
            <a:ext cx="9119755" cy="48303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797023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Sample question 2</a:t>
            </a:r>
            <a:endParaRPr lang="en-GB" dirty="0"/>
          </a:p>
        </p:txBody>
      </p:sp>
      <p:sp>
        <p:nvSpPr>
          <p:cNvPr id="8" name="Hexagon 7"/>
          <p:cNvSpPr/>
          <p:nvPr/>
        </p:nvSpPr>
        <p:spPr>
          <a:xfrm>
            <a:off x="95154" y="4760259"/>
            <a:ext cx="3026229" cy="1905000"/>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a:ea typeface="+mn-ea"/>
                <a:cs typeface="+mn-cs"/>
              </a:rPr>
              <a:t>Knowledge 2</a:t>
            </a:r>
            <a:endParaRPr kumimoji="0" lang="en-GB" sz="32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Hexagon 8"/>
          <p:cNvSpPr/>
          <p:nvPr/>
        </p:nvSpPr>
        <p:spPr>
          <a:xfrm>
            <a:off x="3121383" y="4760259"/>
            <a:ext cx="2928257" cy="1894114"/>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a:ea typeface="+mn-ea"/>
                <a:cs typeface="+mn-cs"/>
              </a:rPr>
              <a:t>Application 2</a:t>
            </a: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Hexagon 9"/>
          <p:cNvSpPr/>
          <p:nvPr/>
        </p:nvSpPr>
        <p:spPr>
          <a:xfrm>
            <a:off x="6049640" y="4785087"/>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a:ea typeface="+mn-ea"/>
                <a:cs typeface="+mn-cs"/>
              </a:rPr>
              <a:t>Analysis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a:ea typeface="+mn-ea"/>
                <a:cs typeface="+mn-cs"/>
              </a:rPr>
              <a:t> 4</a:t>
            </a: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Hexagon 10"/>
          <p:cNvSpPr/>
          <p:nvPr/>
        </p:nvSpPr>
        <p:spPr>
          <a:xfrm>
            <a:off x="8977897" y="4785086"/>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a:ea typeface="+mn-ea"/>
                <a:cs typeface="+mn-cs"/>
              </a:rPr>
              <a:t>Evaluation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a:ea typeface="+mn-ea"/>
                <a:cs typeface="+mn-cs"/>
              </a:rPr>
              <a:t> 4</a:t>
            </a: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p:cNvPicPr>
            <a:picLocks noChangeAspect="1"/>
          </p:cNvPicPr>
          <p:nvPr/>
        </p:nvPicPr>
        <p:blipFill>
          <a:blip r:embed="rId2"/>
          <a:stretch>
            <a:fillRect/>
          </a:stretch>
        </p:blipFill>
        <p:spPr>
          <a:xfrm>
            <a:off x="838200" y="2275861"/>
            <a:ext cx="10515600" cy="17022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10068232" y="4139381"/>
            <a:ext cx="559769" cy="369332"/>
          </a:xfrm>
          <a:prstGeom prst="rect">
            <a:avLst/>
          </a:prstGeom>
          <a:noFill/>
        </p:spPr>
        <p:txBody>
          <a:bodyPr wrap="none" rtlCol="0">
            <a:spAutoFit/>
          </a:bodyPr>
          <a:lstStyle/>
          <a:p>
            <a:r>
              <a:rPr lang="en-GB" dirty="0" smtClean="0"/>
              <a:t>[12]</a:t>
            </a:r>
            <a:endParaRPr lang="en-GB" dirty="0"/>
          </a:p>
        </p:txBody>
      </p:sp>
    </p:spTree>
    <p:extLst>
      <p:ext uri="{BB962C8B-B14F-4D97-AF65-F5344CB8AC3E}">
        <p14:creationId xmlns:p14="http://schemas.microsoft.com/office/powerpoint/2010/main" val="36559220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831690" cy="3530184"/>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GB" dirty="0" smtClean="0"/>
              <a:t>Answer sample question 2</a:t>
            </a:r>
            <a:endParaRPr lang="en-GB" dirty="0"/>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996210" y="183637"/>
            <a:ext cx="8837026" cy="60303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8896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smtClean="0">
                <a:solidFill>
                  <a:schemeClr val="tx1"/>
                </a:solidFill>
              </a:rPr>
              <a:t>Definition: Entrepreneur</a:t>
            </a:r>
            <a:endParaRPr lang="en-GB" dirty="0">
              <a:solidFill>
                <a:schemeClr val="tx1"/>
              </a:solidFill>
            </a:endParaRPr>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r>
              <a:rPr lang="en-GB" dirty="0" smtClean="0"/>
              <a:t>An entrepreneur is a person who sets up a business and takes risks in the hope of a profit or reward</a:t>
            </a:r>
            <a:endParaRPr lang="en-GB" dirty="0"/>
          </a:p>
        </p:txBody>
      </p:sp>
    </p:spTree>
    <p:extLst>
      <p:ext uri="{BB962C8B-B14F-4D97-AF65-F5344CB8AC3E}">
        <p14:creationId xmlns:p14="http://schemas.microsoft.com/office/powerpoint/2010/main" val="21293341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418735" cy="3677668"/>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GB" dirty="0" smtClean="0"/>
              <a:t>Answer sample question 2 continued</a:t>
            </a:r>
            <a:endParaRPr lang="en-GB"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656813" y="124643"/>
            <a:ext cx="8353198" cy="66301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033954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418735" cy="3677668"/>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GB" dirty="0" smtClean="0"/>
              <a:t>Answer sample question 2 continued</a:t>
            </a:r>
            <a:endParaRPr lang="en-GB" dirty="0"/>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032637" y="532831"/>
            <a:ext cx="7232240" cy="1306003"/>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4163" y="1838834"/>
            <a:ext cx="6889187" cy="4720724"/>
          </a:xfrm>
          <a:prstGeom prst="rect">
            <a:avLst/>
          </a:prstGeom>
        </p:spPr>
      </p:pic>
    </p:spTree>
    <p:extLst>
      <p:ext uri="{BB962C8B-B14F-4D97-AF65-F5344CB8AC3E}">
        <p14:creationId xmlns:p14="http://schemas.microsoft.com/office/powerpoint/2010/main" val="18899970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308123" cy="3361301"/>
          </a:xfrm>
          <a:solidFill>
            <a:srgbClr val="C00000"/>
          </a:solidFill>
        </p:spPr>
        <p:txBody>
          <a:bodyPr>
            <a:normAutofit/>
          </a:bodyPr>
          <a:lstStyle/>
          <a:p>
            <a:r>
              <a:rPr lang="en-GB" dirty="0" smtClean="0">
                <a:solidFill>
                  <a:schemeClr val="bg1"/>
                </a:solidFill>
              </a:rPr>
              <a:t>How to level sample question 2</a:t>
            </a:r>
            <a:endParaRPr lang="en-GB" dirty="0">
              <a:solidFill>
                <a:schemeClr val="bg1"/>
              </a:solidFill>
            </a:endParaRPr>
          </a:p>
        </p:txBody>
      </p:sp>
      <p:pic>
        <p:nvPicPr>
          <p:cNvPr id="5" name="Picture 4"/>
          <p:cNvPicPr>
            <a:picLocks noChangeAspect="1"/>
          </p:cNvPicPr>
          <p:nvPr/>
        </p:nvPicPr>
        <p:blipFill>
          <a:blip r:embed="rId2"/>
          <a:stretch>
            <a:fillRect/>
          </a:stretch>
        </p:blipFill>
        <p:spPr>
          <a:xfrm>
            <a:off x="2823855" y="0"/>
            <a:ext cx="8130554" cy="6931742"/>
          </a:xfrm>
          <a:prstGeom prst="rect">
            <a:avLst/>
          </a:prstGeom>
        </p:spPr>
      </p:pic>
    </p:spTree>
    <p:extLst>
      <p:ext uri="{BB962C8B-B14F-4D97-AF65-F5344CB8AC3E}">
        <p14:creationId xmlns:p14="http://schemas.microsoft.com/office/powerpoint/2010/main" val="21809847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GB" dirty="0" smtClean="0"/>
              <a:t>Glossary</a:t>
            </a:r>
            <a:endParaRPr lang="en-GB" dirty="0"/>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en-GB" b="1" dirty="0"/>
              <a:t>Intrapreneur</a:t>
            </a:r>
            <a:r>
              <a:rPr lang="en-GB" dirty="0"/>
              <a:t>; an employee who works for a large business but thinks like an entrepreneur</a:t>
            </a:r>
          </a:p>
          <a:p>
            <a:r>
              <a:rPr lang="en-GB" b="1" dirty="0"/>
              <a:t>Innovation</a:t>
            </a:r>
            <a:r>
              <a:rPr lang="en-GB" dirty="0"/>
              <a:t>; an invention taken to market and sold</a:t>
            </a:r>
          </a:p>
          <a:p>
            <a:r>
              <a:rPr lang="en-GB" b="1" dirty="0"/>
              <a:t>Risk</a:t>
            </a:r>
            <a:r>
              <a:rPr lang="en-GB" dirty="0"/>
              <a:t>; The possibility of financial loss</a:t>
            </a:r>
          </a:p>
          <a:p>
            <a:r>
              <a:rPr lang="en-GB" b="1" dirty="0"/>
              <a:t>Uncertainty</a:t>
            </a:r>
            <a:r>
              <a:rPr lang="en-GB" dirty="0"/>
              <a:t>; something in the future which is not known, for example a world recession</a:t>
            </a:r>
          </a:p>
          <a:p>
            <a:endParaRPr lang="en-GB" dirty="0"/>
          </a:p>
        </p:txBody>
      </p:sp>
    </p:spTree>
    <p:extLst>
      <p:ext uri="{BB962C8B-B14F-4D97-AF65-F5344CB8AC3E}">
        <p14:creationId xmlns:p14="http://schemas.microsoft.com/office/powerpoint/2010/main" val="1417906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655057" y="3353713"/>
            <a:ext cx="4848216" cy="3232144"/>
          </a:xfr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2192000" cy="2857500"/>
          </a:xfrm>
          <a:prstGeom prst="rect">
            <a:avLst/>
          </a:prstGeom>
        </p:spPr>
      </p:pic>
    </p:spTree>
    <p:extLst>
      <p:ext uri="{BB962C8B-B14F-4D97-AF65-F5344CB8AC3E}">
        <p14:creationId xmlns:p14="http://schemas.microsoft.com/office/powerpoint/2010/main" val="580649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fontScale="92500"/>
          </a:bodyPr>
          <a:lstStyle/>
          <a:p>
            <a:r>
              <a:rPr lang="en-GB" sz="5800" b="1" dirty="0">
                <a:solidFill>
                  <a:srgbClr val="0070C0"/>
                </a:solidFill>
              </a:rPr>
              <a:t>Creating and setting up a business</a:t>
            </a:r>
          </a:p>
          <a:p>
            <a:endParaRPr lang="en-GB" sz="6600" b="1" dirty="0">
              <a:solidFill>
                <a:srgbClr val="0070C0"/>
              </a:solidFill>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3512457"/>
          </a:xfrm>
          <a:prstGeom prst="rect">
            <a:avLst/>
          </a:prstGeom>
        </p:spPr>
      </p:pic>
    </p:spTree>
    <p:extLst>
      <p:ext uri="{BB962C8B-B14F-4D97-AF65-F5344CB8AC3E}">
        <p14:creationId xmlns:p14="http://schemas.microsoft.com/office/powerpoint/2010/main" val="3750845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solidFill>
            <a:schemeClr val="tx2">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Suggested activity – why do people want to start their own businesses?</a:t>
            </a:r>
            <a:endParaRPr lang="en-GB" dirty="0"/>
          </a:p>
        </p:txBody>
      </p:sp>
      <p:sp>
        <p:nvSpPr>
          <p:cNvPr id="8" name="Content Placeholder 7"/>
          <p:cNvSpPr>
            <a:spLocks noGrp="1"/>
          </p:cNvSpPr>
          <p:nvPr>
            <p:ph sz="half" idx="1"/>
          </p:nvPr>
        </p:nvSpPr>
        <p:spPr/>
        <p:style>
          <a:lnRef idx="2">
            <a:schemeClr val="dk1"/>
          </a:lnRef>
          <a:fillRef idx="1">
            <a:schemeClr val="lt1"/>
          </a:fillRef>
          <a:effectRef idx="0">
            <a:schemeClr val="dk1"/>
          </a:effectRef>
          <a:fontRef idx="minor">
            <a:schemeClr val="dk1"/>
          </a:fontRef>
        </p:style>
        <p:txBody>
          <a:bodyPr/>
          <a:lstStyle/>
          <a:p>
            <a:r>
              <a:rPr lang="en-GB" dirty="0" smtClean="0"/>
              <a:t>Watch the video – why did Catherine Cunningham want to start her own business?</a:t>
            </a:r>
          </a:p>
          <a:p>
            <a:endParaRPr lang="en-GB" dirty="0"/>
          </a:p>
          <a:p>
            <a:r>
              <a:rPr lang="en-GB" dirty="0" smtClean="0"/>
              <a:t>What other reasons might there be to start a business?</a:t>
            </a:r>
          </a:p>
          <a:p>
            <a:r>
              <a:rPr lang="en-GB" dirty="0" smtClean="0"/>
              <a:t>Compile a long list and decide which is the most popular reason in the UK. </a:t>
            </a:r>
            <a:endParaRPr lang="en-GB" dirty="0"/>
          </a:p>
        </p:txBody>
      </p:sp>
      <p:pic>
        <p:nvPicPr>
          <p:cNvPr id="10" name="Content Placeholder 9">
            <a:hlinkClick r:id="rId4"/>
          </p:cNvPr>
          <p:cNvPicPr>
            <a:picLocks noGrp="1" noChangeAspect="1"/>
          </p:cNvPicPr>
          <p:nvPr>
            <p:ph sz="half" idx="2"/>
          </p:nvPr>
        </p:nvPicPr>
        <p:blipFill>
          <a:blip r:embed="rId5" cstate="email">
            <a:extLst>
              <a:ext uri="{28A0092B-C50C-407E-A947-70E740481C1C}">
                <a14:useLocalDpi xmlns:a14="http://schemas.microsoft.com/office/drawing/2010/main"/>
              </a:ext>
            </a:extLst>
          </a:blip>
          <a:stretch>
            <a:fillRect/>
          </a:stretch>
        </p:blipFill>
        <p:spPr>
          <a:xfrm>
            <a:off x="6172200" y="2033450"/>
            <a:ext cx="5181600" cy="39356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72102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Setting up a business</a:t>
            </a:r>
            <a:endParaRPr lang="en-GB" dirty="0"/>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en-GB" dirty="0" smtClean="0"/>
              <a:t>A small business just needs a good idea and an entrepreneur who wants to make it work. Here are the simplified steps:</a:t>
            </a:r>
          </a:p>
          <a:p>
            <a:pPr lvl="1"/>
            <a:r>
              <a:rPr lang="en-GB" dirty="0" smtClean="0"/>
              <a:t>Step 1: market research, find out what customers want</a:t>
            </a:r>
          </a:p>
          <a:p>
            <a:pPr lvl="1"/>
            <a:r>
              <a:rPr lang="en-GB" dirty="0" smtClean="0"/>
              <a:t>Step 2: start small at a market stall or similar context if possible</a:t>
            </a:r>
          </a:p>
          <a:p>
            <a:pPr lvl="1"/>
            <a:r>
              <a:rPr lang="en-GB" dirty="0" smtClean="0"/>
              <a:t>Step 3: draw up a business plan</a:t>
            </a:r>
          </a:p>
          <a:p>
            <a:pPr lvl="1"/>
            <a:r>
              <a:rPr lang="en-GB" dirty="0" smtClean="0"/>
              <a:t>Step 4: grow the business</a:t>
            </a:r>
          </a:p>
          <a:p>
            <a:pPr marL="0" indent="0">
              <a:buNone/>
            </a:pPr>
            <a:r>
              <a:rPr lang="en-GB" dirty="0" smtClean="0">
                <a:solidFill>
                  <a:srgbClr val="FF0000"/>
                </a:solidFill>
              </a:rPr>
              <a:t>Watch the video – why did Claire Hamilton start her own business? </a:t>
            </a:r>
          </a:p>
          <a:p>
            <a:pPr marL="0" indent="0">
              <a:buNone/>
            </a:pPr>
            <a:r>
              <a:rPr lang="en-GB" dirty="0" smtClean="0">
                <a:solidFill>
                  <a:srgbClr val="FF0000"/>
                </a:solidFill>
              </a:rPr>
              <a:t> Was this one of the reasons you gave from the previous activity?</a:t>
            </a:r>
            <a:endParaRPr lang="en-GB" dirty="0">
              <a:solidFill>
                <a:srgbClr val="FF0000"/>
              </a:solidFill>
            </a:endParaRPr>
          </a:p>
        </p:txBody>
      </p:sp>
      <p:pic>
        <p:nvPicPr>
          <p:cNvPr id="7" name="Content Placeholder 6">
            <a:hlinkClick r:id="rId3"/>
          </p:cNvPr>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6261910" y="1825625"/>
            <a:ext cx="5002179"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02425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Setting up an online only business</a:t>
            </a:r>
            <a:endParaRPr lang="en-GB" dirty="0"/>
          </a:p>
        </p:txBody>
      </p:sp>
      <p:sp>
        <p:nvSpPr>
          <p:cNvPr id="4" name="Content Placeholder 3"/>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en-GB" dirty="0" smtClean="0"/>
              <a:t>A business can be set up online only and be very successful – Amazon </a:t>
            </a:r>
          </a:p>
          <a:p>
            <a:r>
              <a:rPr lang="en-GB" dirty="0" smtClean="0"/>
              <a:t>Sites like eBay and Etsy mean that entrepreneurs don’t even need to have their own website they can sell through a third party</a:t>
            </a:r>
          </a:p>
          <a:p>
            <a:r>
              <a:rPr lang="en-GB" dirty="0" smtClean="0"/>
              <a:t>Sites like Alibaba can provide suppliers of materials, so the whole business from start to finish can be online</a:t>
            </a:r>
          </a:p>
          <a:p>
            <a:r>
              <a:rPr lang="en-GB" dirty="0" smtClean="0">
                <a:solidFill>
                  <a:srgbClr val="FF0000"/>
                </a:solidFill>
              </a:rPr>
              <a:t>Watch the video – why did Chris want to start his own business?</a:t>
            </a:r>
            <a:endParaRPr lang="en-GB" dirty="0">
              <a:solidFill>
                <a:srgbClr val="FF0000"/>
              </a:solidFill>
            </a:endParaRPr>
          </a:p>
        </p:txBody>
      </p:sp>
      <p:pic>
        <p:nvPicPr>
          <p:cNvPr id="8" name="Content Placeholder 7">
            <a:hlinkClick r:id="rId3"/>
          </p:cNvPr>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6172200" y="2467715"/>
            <a:ext cx="5181600" cy="30671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67306413"/>
      </p:ext>
    </p:extLst>
  </p:cSld>
  <p:clrMapOvr>
    <a:masterClrMapping/>
  </p:clrMapOvr>
</p:sld>
</file>

<file path=ppt/theme/theme1.xml><?xml version="1.0" encoding="utf-8"?>
<a:theme xmlns:a="http://schemas.openxmlformats.org/drawingml/2006/main" name="2_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655</TotalTime>
  <Words>2097</Words>
  <Application>Microsoft Office PowerPoint</Application>
  <PresentationFormat>Widescreen</PresentationFormat>
  <Paragraphs>231</Paragraphs>
  <Slides>54</Slides>
  <Notes>21</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54</vt:i4>
      </vt:variant>
    </vt:vector>
  </HeadingPairs>
  <TitlesOfParts>
    <vt:vector size="63" baseType="lpstr">
      <vt:lpstr>Arial</vt:lpstr>
      <vt:lpstr>Arial Black</vt:lpstr>
      <vt:lpstr>Calibri</vt:lpstr>
      <vt:lpstr>Calibri Light</vt:lpstr>
      <vt:lpstr>2_Office Theme</vt:lpstr>
      <vt:lpstr>Office Theme</vt:lpstr>
      <vt:lpstr>1_Office Theme</vt:lpstr>
      <vt:lpstr>3_Office Theme</vt:lpstr>
      <vt:lpstr>4_Office Theme</vt:lpstr>
      <vt:lpstr>PowerPoint Presentation</vt:lpstr>
      <vt:lpstr>Worksheet</vt:lpstr>
      <vt:lpstr>From Edexcel</vt:lpstr>
      <vt:lpstr>Starter</vt:lpstr>
      <vt:lpstr>Definition: Entrepreneur</vt:lpstr>
      <vt:lpstr>PowerPoint Presentation</vt:lpstr>
      <vt:lpstr>Suggested activity – why do people want to start their own businesses?</vt:lpstr>
      <vt:lpstr>Setting up a business</vt:lpstr>
      <vt:lpstr>Setting up an online only business</vt:lpstr>
      <vt:lpstr>Setting up a business with Etsy</vt:lpstr>
      <vt:lpstr>Setting a business online with</vt:lpstr>
      <vt:lpstr>Setting up a business with </vt:lpstr>
      <vt:lpstr>Starting a business as a sole trader</vt:lpstr>
      <vt:lpstr>PowerPoint Presentation</vt:lpstr>
      <vt:lpstr>Running a business: day –to -day</vt:lpstr>
      <vt:lpstr>Expanding a business</vt:lpstr>
      <vt:lpstr>PowerPoint Presentation</vt:lpstr>
      <vt:lpstr>Intrapreneurship</vt:lpstr>
      <vt:lpstr>PowerPoint Presentation</vt:lpstr>
      <vt:lpstr>Barriers to  entrepreneurship</vt:lpstr>
      <vt:lpstr>#1 Entrepreneurial capacity</vt:lpstr>
      <vt:lpstr>#2 Access to finance</vt:lpstr>
      <vt:lpstr>Suggested activity - Access to finance</vt:lpstr>
      <vt:lpstr>#3 Lack of training / knowhow</vt:lpstr>
      <vt:lpstr>#4 Fear of failure</vt:lpstr>
      <vt:lpstr>#5 Lack of confidence</vt:lpstr>
      <vt:lpstr>PowerPoint Presentation</vt:lpstr>
      <vt:lpstr>Definition: Risk</vt:lpstr>
      <vt:lpstr>Financial risks</vt:lpstr>
      <vt:lpstr>Lack of security</vt:lpstr>
      <vt:lpstr>Definition: Uncertainty</vt:lpstr>
      <vt:lpstr>Uncertainty and Tsunami</vt:lpstr>
      <vt:lpstr>Uncertainty and health scares</vt:lpstr>
      <vt:lpstr>Uncertainty and commodity price shocks</vt:lpstr>
      <vt:lpstr>Uncertainty and changes in exchange rates</vt:lpstr>
      <vt:lpstr>Uncertainty and changes in interest rates</vt:lpstr>
      <vt:lpstr>Uncertainty and the horse meat scandal</vt:lpstr>
      <vt:lpstr>Suggested activity – Brexit and uncertainty</vt:lpstr>
      <vt:lpstr>Revision Video </vt:lpstr>
      <vt:lpstr>Bonus video</vt:lpstr>
      <vt:lpstr>Sample Edexcel A2 questions</vt:lpstr>
      <vt:lpstr>Case study for question 1</vt:lpstr>
      <vt:lpstr>Sample question 1</vt:lpstr>
      <vt:lpstr>Answer sample question 1</vt:lpstr>
      <vt:lpstr>Answer sample question 1 continued</vt:lpstr>
      <vt:lpstr>How to level sample question 1</vt:lpstr>
      <vt:lpstr>Case study for question 2</vt:lpstr>
      <vt:lpstr>Sample question 2</vt:lpstr>
      <vt:lpstr>Answer sample question 2</vt:lpstr>
      <vt:lpstr>Answer sample question 2 continued</vt:lpstr>
      <vt:lpstr>Answer sample question 2 continued</vt:lpstr>
      <vt:lpstr>How to level sample question 2</vt:lpstr>
      <vt:lpstr>Glossary</vt:lpstr>
      <vt:lpstr>PowerPoint Presentation</vt:lpstr>
    </vt:vector>
  </TitlesOfParts>
  <Company>Derby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Hilton</dc:creator>
  <cp:lastModifiedBy>Sarah</cp:lastModifiedBy>
  <cp:revision>120</cp:revision>
  <dcterms:created xsi:type="dcterms:W3CDTF">2017-05-29T18:04:54Z</dcterms:created>
  <dcterms:modified xsi:type="dcterms:W3CDTF">2019-11-10T15:51:45Z</dcterms:modified>
</cp:coreProperties>
</file>