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5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60"/>
  </p:notesMasterIdLst>
  <p:sldIdLst>
    <p:sldId id="256" r:id="rId3"/>
    <p:sldId id="266" r:id="rId4"/>
    <p:sldId id="25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286" r:id="rId37"/>
    <p:sldId id="287" r:id="rId38"/>
    <p:sldId id="288" r:id="rId39"/>
    <p:sldId id="289" r:id="rId40"/>
    <p:sldId id="292" r:id="rId41"/>
    <p:sldId id="293" r:id="rId42"/>
    <p:sldId id="294" r:id="rId43"/>
    <p:sldId id="295" r:id="rId44"/>
    <p:sldId id="296" r:id="rId45"/>
    <p:sldId id="297" r:id="rId46"/>
    <p:sldId id="298" r:id="rId47"/>
    <p:sldId id="301" r:id="rId48"/>
    <p:sldId id="303" r:id="rId49"/>
    <p:sldId id="299" r:id="rId50"/>
    <p:sldId id="300" r:id="rId51"/>
    <p:sldId id="302" r:id="rId52"/>
    <p:sldId id="304" r:id="rId53"/>
    <p:sldId id="308" r:id="rId54"/>
    <p:sldId id="305" r:id="rId55"/>
    <p:sldId id="306" r:id="rId56"/>
    <p:sldId id="307" r:id="rId57"/>
    <p:sldId id="263" r:id="rId58"/>
    <p:sldId id="28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4088" autoAdjust="0"/>
  </p:normalViewPr>
  <p:slideViewPr>
    <p:cSldViewPr snapToGrid="0">
      <p:cViewPr>
        <p:scale>
          <a:sx n="60" d="100"/>
          <a:sy n="60" d="100"/>
        </p:scale>
        <p:origin x="499" y="-14"/>
      </p:cViewPr>
      <p:guideLst/>
    </p:cSldViewPr>
  </p:slideViewPr>
  <p:outlineViewPr>
    <p:cViewPr>
      <p:scale>
        <a:sx n="33" d="100"/>
        <a:sy n="33" d="100"/>
      </p:scale>
      <p:origin x="0" y="-3206"/>
    </p:cViewPr>
  </p:outlin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Its Brazil</a:t>
            </a:r>
          </a:p>
          <a:p>
            <a:r>
              <a:rPr lang="en-GB" dirty="0" smtClean="0"/>
              <a:t>2 Teachers protesting clash with the police</a:t>
            </a:r>
          </a:p>
          <a:p>
            <a:r>
              <a:rPr lang="en-GB" dirty="0" smtClean="0"/>
              <a:t>3 Hopefully discourage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8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1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5E2DD-950D-41D8-8F54-38D485E8BA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86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15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6 mark legacy question</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37</a:t>
            </a:fld>
            <a:endParaRPr lang="en-GB"/>
          </a:p>
        </p:txBody>
      </p:sp>
    </p:spTree>
    <p:extLst>
      <p:ext uri="{BB962C8B-B14F-4D97-AF65-F5344CB8AC3E}">
        <p14:creationId xmlns:p14="http://schemas.microsoft.com/office/powerpoint/2010/main" val="368496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a:t>
            </a:r>
            <a:r>
              <a:rPr lang="en-GB" baseline="0" dirty="0" smtClean="0"/>
              <a:t> mark legacy question</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43</a:t>
            </a:fld>
            <a:endParaRPr lang="en-GB"/>
          </a:p>
        </p:txBody>
      </p:sp>
    </p:spTree>
    <p:extLst>
      <p:ext uri="{BB962C8B-B14F-4D97-AF65-F5344CB8AC3E}">
        <p14:creationId xmlns:p14="http://schemas.microsoft.com/office/powerpoint/2010/main" val="74929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74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7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time of writing may</a:t>
            </a:r>
            <a:r>
              <a:rPr lang="en-GB" baseline="0" dirty="0" smtClean="0"/>
              <a:t> need to be updated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5E2DD-950D-41D8-8F54-38D485E8BA7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306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02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1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43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69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73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29/10/2018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29/10/2018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29/10/2018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29/10/2018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List_of_countries_by_average_wag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en.wikipedia.org/wiki/List_of_countries_by_unemployment_ra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bc.co.uk/news/education-38157811"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4rUfoU04QJ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pi.worldbank.org/international/global?sort=asc&amp;order=LPI%20Rank#datatable"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doingbusiness.org/en/rankings" TargetMode="External"/><Relationship Id="rId2" Type="http://schemas.openxmlformats.org/officeDocument/2006/relationships/hyperlink" Target="https://www.youtube.com/watch?time_continue=1&amp;v=NvwOzxR2lf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dition.cnn.com/videos/world/2015/08/13/syria-yarmouk-destruction-pleitgen-pkg.cnn/video/playlists/trending-vide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a.gov/library/publications/the-world-factbook/fields/2111.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bc.co.uk/news/world-asia-pacific-13777439"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REn0AX9e8G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mercopress.com/2014/10/14/first-bmw-rolls-out-from-brazilian-plant-annual-production-goal-30.000"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1286" y="4102780"/>
            <a:ext cx="5758543" cy="2536559"/>
          </a:xfrm>
        </p:spPr>
        <p:txBody>
          <a:bodyPr>
            <a:normAutofit fontScale="250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4.2.3. Assessment of a country as a production location</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Cost of production – wages around the world</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smtClean="0"/>
              <a:t>Main cost of production is the wages of employees</a:t>
            </a:r>
          </a:p>
          <a:p>
            <a:r>
              <a:rPr lang="en-GB" dirty="0" smtClean="0"/>
              <a:t>It stands to reason that a country which pays lower wages would be more attractive as a production location</a:t>
            </a:r>
          </a:p>
          <a:p>
            <a:r>
              <a:rPr lang="en-GB" dirty="0" smtClean="0"/>
              <a:t>Click the graphic to see how the UK compares – all amounts are in $US dollars which is the accepted method to compare countries</a:t>
            </a:r>
            <a:endParaRPr lang="en-GB" dirty="0"/>
          </a:p>
        </p:txBody>
      </p:sp>
      <p:pic>
        <p:nvPicPr>
          <p:cNvPr id="6" name="Content Placeholder 5">
            <a:hlinkClick r:id="rId2"/>
          </p:cNvPr>
          <p:cNvPicPr>
            <a:picLocks noGrp="1" noChangeAspect="1"/>
          </p:cNvPicPr>
          <p:nvPr>
            <p:ph sz="half" idx="2"/>
          </p:nvPr>
        </p:nvPicPr>
        <p:blipFill>
          <a:blip r:embed="rId3"/>
          <a:stretch>
            <a:fillRect/>
          </a:stretch>
        </p:blipFill>
        <p:spPr>
          <a:xfrm>
            <a:off x="6911955" y="1825625"/>
            <a:ext cx="370209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8653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Skills</a:t>
            </a:r>
            <a:r>
              <a:rPr lang="en-GB" sz="5400" b="1" baseline="0" dirty="0" smtClean="0">
                <a:solidFill>
                  <a:srgbClr val="0070C0"/>
                </a:solidFill>
              </a:rPr>
              <a:t> and availability of labour force</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91233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GB" dirty="0" smtClean="0"/>
              <a:t>Unemployment rates mean available labour</a:t>
            </a:r>
            <a:endParaRPr lang="en-GB" dirty="0"/>
          </a:p>
        </p:txBody>
      </p:sp>
      <p:sp>
        <p:nvSpPr>
          <p:cNvPr id="5" name="Content Placeholder 4"/>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smtClean="0"/>
              <a:t>The UK has low unemployment compared to other countries (</a:t>
            </a:r>
            <a:r>
              <a:rPr lang="en-GB" dirty="0" smtClean="0"/>
              <a:t>4.o5</a:t>
            </a:r>
            <a:r>
              <a:rPr lang="en-GB" dirty="0" smtClean="0"/>
              <a:t>%)*</a:t>
            </a:r>
          </a:p>
          <a:p>
            <a:r>
              <a:rPr lang="en-GB" dirty="0" smtClean="0"/>
              <a:t>A large unemployed population means a large pool of candidates for every position</a:t>
            </a:r>
          </a:p>
          <a:p>
            <a:r>
              <a:rPr lang="en-GB" dirty="0" smtClean="0"/>
              <a:t>This will depend on what skills the business needs to succeed.  </a:t>
            </a:r>
          </a:p>
          <a:p>
            <a:r>
              <a:rPr lang="en-GB" dirty="0" smtClean="0"/>
              <a:t>If it is following a differentiation strategy then it may need more skilled staff than a low cost strategy</a:t>
            </a:r>
          </a:p>
        </p:txBody>
      </p:sp>
      <p:pic>
        <p:nvPicPr>
          <p:cNvPr id="3" name="Content Placeholder 2">
            <a:hlinkClick r:id="rId4"/>
          </p:cNvPr>
          <p:cNvPicPr>
            <a:picLocks noGrp="1" noChangeAspect="1"/>
          </p:cNvPicPr>
          <p:nvPr>
            <p:ph sz="half" idx="2"/>
          </p:nvPr>
        </p:nvPicPr>
        <p:blipFill>
          <a:blip r:embed="rId5"/>
          <a:stretch>
            <a:fillRect/>
          </a:stretch>
        </p:blipFill>
        <p:spPr>
          <a:xfrm>
            <a:off x="6172200" y="2408533"/>
            <a:ext cx="5181600" cy="3185521"/>
          </a:xfrm>
          <a:prstGeom prst="rect">
            <a:avLst/>
          </a:prstGeom>
        </p:spPr>
      </p:pic>
    </p:spTree>
    <p:extLst>
      <p:ext uri="{BB962C8B-B14F-4D97-AF65-F5344CB8AC3E}">
        <p14:creationId xmlns:p14="http://schemas.microsoft.com/office/powerpoint/2010/main" val="371698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l"/>
            <a:r>
              <a:rPr lang="en-GB" dirty="0" smtClean="0"/>
              <a:t>Global school rankings</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lstStyle/>
          <a:p>
            <a:r>
              <a:rPr lang="en-GB" dirty="0" smtClean="0"/>
              <a:t>A business may need a skilled labour force and one of the ways to assess if a country has this is to look at the global school rankings</a:t>
            </a:r>
          </a:p>
          <a:p>
            <a:r>
              <a:rPr lang="en-GB" dirty="0" smtClean="0"/>
              <a:t>Click the graphic and see how the UK compares with the other countries</a:t>
            </a:r>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172200" y="2271910"/>
            <a:ext cx="5181600" cy="3458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912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Skills of workforce</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en-GB" dirty="0" smtClean="0"/>
              <a:t>Comparative advantage is the idea that some countries can make products better than others.</a:t>
            </a:r>
          </a:p>
          <a:p>
            <a:r>
              <a:rPr lang="en-GB" dirty="0" smtClean="0"/>
              <a:t>This may be down to a range of factors such as skills of the locals, availability of raw materials etc.</a:t>
            </a:r>
          </a:p>
          <a:p>
            <a:r>
              <a:rPr lang="en-GB" dirty="0" smtClean="0"/>
              <a:t>Canada exports maple syrup to the USA as they have a history and tradition of making the product, this gives them a comparative advantage over other nations</a:t>
            </a:r>
          </a:p>
          <a:p>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172200" y="1936164"/>
            <a:ext cx="5181600" cy="4130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563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Infrastructure</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80320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6360622"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Infrastructure</a:t>
            </a:r>
            <a:endParaRPr lang="en-GB" dirty="0"/>
          </a:p>
        </p:txBody>
      </p:sp>
      <p:sp>
        <p:nvSpPr>
          <p:cNvPr id="5" name="Content Placeholder 4"/>
          <p:cNvSpPr>
            <a:spLocks noGrp="1"/>
          </p:cNvSpPr>
          <p:nvPr>
            <p:ph idx="1"/>
          </p:nvPr>
        </p:nvSpPr>
        <p:spPr>
          <a:xfrm>
            <a:off x="838200" y="1825625"/>
            <a:ext cx="6227618" cy="4724804"/>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GB" dirty="0" smtClean="0"/>
              <a:t>One factor to consider when deciding where to locate production is the infrastructure of a country</a:t>
            </a:r>
          </a:p>
          <a:p>
            <a:r>
              <a:rPr lang="en-GB" dirty="0" smtClean="0"/>
              <a:t>A business will need to assess if the country have adequate road, rail, sea and air transport systems so goods can be exported and imported easily</a:t>
            </a:r>
          </a:p>
          <a:p>
            <a:r>
              <a:rPr lang="en-GB" dirty="0" smtClean="0"/>
              <a:t>The business will also need to know if  the country have suitable buildings and premises where the goods could be manufactured</a:t>
            </a:r>
          </a:p>
          <a:p>
            <a:r>
              <a:rPr lang="en-GB" dirty="0" smtClean="0"/>
              <a:t>The country have a reliable power system e.g. in Ethiopia power cuts are a daily occurrence</a:t>
            </a:r>
            <a:endParaRPr lang="en-GB" dirty="0"/>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831" y="123888"/>
            <a:ext cx="2910962" cy="656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32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Infrastructure rankings</a:t>
            </a:r>
            <a:endParaRPr lang="en-GB" dirty="0"/>
          </a:p>
        </p:txBody>
      </p:sp>
      <p:sp>
        <p:nvSpPr>
          <p:cNvPr id="5" name="Content Placeholder 4"/>
          <p:cNvSpPr>
            <a:spLocks noGrp="1"/>
          </p:cNvSpPr>
          <p:nvPr>
            <p:ph sz="half" idx="1"/>
          </p:nvPr>
        </p:nvSpPr>
        <p:spPr>
          <a:xfrm>
            <a:off x="914400" y="1825625"/>
            <a:ext cx="5181600" cy="1748848"/>
          </a:xfrm>
        </p:spPr>
        <p:style>
          <a:lnRef idx="2">
            <a:schemeClr val="accent5"/>
          </a:lnRef>
          <a:fillRef idx="1">
            <a:schemeClr val="lt1"/>
          </a:fillRef>
          <a:effectRef idx="0">
            <a:schemeClr val="accent5"/>
          </a:effectRef>
          <a:fontRef idx="minor">
            <a:schemeClr val="dk1"/>
          </a:fontRef>
        </p:style>
        <p:txBody>
          <a:bodyPr/>
          <a:lstStyle/>
          <a:p>
            <a:r>
              <a:rPr lang="en-GB" dirty="0" smtClean="0"/>
              <a:t>Have a look at the global trade logistics rankings and compare the UK to the other countries</a:t>
            </a:r>
            <a:endParaRPr lang="en-GB" dirty="0"/>
          </a:p>
        </p:txBody>
      </p:sp>
      <p:pic>
        <p:nvPicPr>
          <p:cNvPr id="1026" name="Picture 2" descr="Image result for logis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330" y="3785898"/>
            <a:ext cx="3586596" cy="2391065"/>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a:hlinkClick r:id="rId3"/>
          </p:cNvPr>
          <p:cNvPicPr>
            <a:picLocks noGrp="1" noChangeAspect="1"/>
          </p:cNvPicPr>
          <p:nvPr>
            <p:ph sz="half" idx="2"/>
          </p:nvPr>
        </p:nvPicPr>
        <p:blipFill>
          <a:blip r:embed="rId4"/>
          <a:stretch>
            <a:fillRect/>
          </a:stretch>
        </p:blipFill>
        <p:spPr>
          <a:xfrm>
            <a:off x="6228505" y="1825625"/>
            <a:ext cx="506899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347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Location</a:t>
            </a:r>
            <a:r>
              <a:rPr lang="en-GB" sz="5400" b="1" baseline="0" dirty="0" smtClean="0">
                <a:solidFill>
                  <a:srgbClr val="0070C0"/>
                </a:solidFill>
              </a:rPr>
              <a:t> in a trade bloc</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26021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Location in trade bloc</a:t>
            </a:r>
            <a:endParaRPr lang="en-GB" dirty="0"/>
          </a:p>
        </p:txBody>
      </p:sp>
      <p:sp>
        <p:nvSpPr>
          <p:cNvPr id="5" name="Content Placeholder 4"/>
          <p:cNvSpPr>
            <a:spLocks noGrp="1"/>
          </p:cNvSpPr>
          <p:nvPr>
            <p:ph sz="half" idx="1"/>
          </p:nvPr>
        </p:nvSpPr>
        <p:spPr>
          <a:xfrm>
            <a:off x="838200" y="1825625"/>
            <a:ext cx="7054516" cy="4351338"/>
          </a:xfrm>
        </p:spPr>
        <p:style>
          <a:lnRef idx="2">
            <a:schemeClr val="accent5"/>
          </a:lnRef>
          <a:fillRef idx="1">
            <a:schemeClr val="lt1"/>
          </a:fillRef>
          <a:effectRef idx="0">
            <a:schemeClr val="accent5"/>
          </a:effectRef>
          <a:fontRef idx="minor">
            <a:schemeClr val="dk1"/>
          </a:fontRef>
        </p:style>
        <p:txBody>
          <a:bodyPr>
            <a:normAutofit/>
          </a:bodyPr>
          <a:lstStyle/>
          <a:p>
            <a:r>
              <a:rPr lang="en-GB" dirty="0" smtClean="0"/>
              <a:t>Some businesses may start production in a country as a way into a trade bloc.</a:t>
            </a:r>
          </a:p>
          <a:p>
            <a:r>
              <a:rPr lang="en-GB" dirty="0" smtClean="0"/>
              <a:t>For example Honda, Nissan and Toyota all have manufacturing plants in the UK to gain access to the lucrative rich and developed EU market for cars</a:t>
            </a:r>
          </a:p>
          <a:p>
            <a:r>
              <a:rPr lang="en-GB" dirty="0"/>
              <a:t>EU </a:t>
            </a:r>
            <a:r>
              <a:rPr lang="en-GB" dirty="0" smtClean="0"/>
              <a:t>is the </a:t>
            </a:r>
            <a:r>
              <a:rPr lang="en-GB" dirty="0"/>
              <a:t>world’s largest trading </a:t>
            </a:r>
            <a:r>
              <a:rPr lang="en-GB" dirty="0" smtClean="0"/>
              <a:t>bloc,  </a:t>
            </a:r>
            <a:r>
              <a:rPr lang="en-GB" dirty="0"/>
              <a:t>which accounts for some </a:t>
            </a:r>
            <a:r>
              <a:rPr lang="en-GB" dirty="0" smtClean="0"/>
              <a:t>20% of </a:t>
            </a:r>
            <a:r>
              <a:rPr lang="en-GB" dirty="0"/>
              <a:t>global GDP and approximately 500 million people. </a:t>
            </a:r>
          </a:p>
        </p:txBody>
      </p:sp>
      <p:graphicFrame>
        <p:nvGraphicFramePr>
          <p:cNvPr id="2" name="Table 1"/>
          <p:cNvGraphicFramePr>
            <a:graphicFrameLocks noGrp="1"/>
          </p:cNvGraphicFramePr>
          <p:nvPr>
            <p:extLst/>
          </p:nvPr>
        </p:nvGraphicFramePr>
        <p:xfrm>
          <a:off x="8351282" y="1825625"/>
          <a:ext cx="3002518" cy="4632960"/>
        </p:xfrm>
        <a:graphic>
          <a:graphicData uri="http://schemas.openxmlformats.org/drawingml/2006/table">
            <a:tbl>
              <a:tblPr firstRow="1" bandRow="1">
                <a:tableStyleId>{7DF18680-E054-41AD-8BC1-D1AEF772440D}</a:tableStyleId>
              </a:tblPr>
              <a:tblGrid>
                <a:gridCol w="3002518">
                  <a:extLst>
                    <a:ext uri="{9D8B030D-6E8A-4147-A177-3AD203B41FA5}">
                      <a16:colId xmlns:a16="http://schemas.microsoft.com/office/drawing/2014/main" val="20000"/>
                    </a:ext>
                  </a:extLst>
                </a:gridCol>
              </a:tblGrid>
              <a:tr h="528094">
                <a:tc>
                  <a:txBody>
                    <a:bodyPr/>
                    <a:lstStyle/>
                    <a:p>
                      <a:r>
                        <a:rPr lang="en-GB" sz="3200" dirty="0" smtClean="0"/>
                        <a:t>Trading Blocs</a:t>
                      </a:r>
                      <a:endParaRPr lang="en-GB" sz="3200" dirty="0"/>
                    </a:p>
                  </a:txBody>
                  <a:tcPr/>
                </a:tc>
                <a:extLst>
                  <a:ext uri="{0D108BD9-81ED-4DB2-BD59-A6C34878D82A}">
                    <a16:rowId xmlns:a16="http://schemas.microsoft.com/office/drawing/2014/main" val="10000"/>
                  </a:ext>
                </a:extLst>
              </a:tr>
              <a:tr h="528094">
                <a:tc>
                  <a:txBody>
                    <a:bodyPr/>
                    <a:lstStyle/>
                    <a:p>
                      <a:r>
                        <a:rPr lang="en-GB" sz="3200" dirty="0" smtClean="0"/>
                        <a:t>NAFTA</a:t>
                      </a:r>
                      <a:endParaRPr lang="en-GB" sz="3200" dirty="0"/>
                    </a:p>
                  </a:txBody>
                  <a:tcPr/>
                </a:tc>
                <a:extLst>
                  <a:ext uri="{0D108BD9-81ED-4DB2-BD59-A6C34878D82A}">
                    <a16:rowId xmlns:a16="http://schemas.microsoft.com/office/drawing/2014/main" val="10001"/>
                  </a:ext>
                </a:extLst>
              </a:tr>
              <a:tr h="528094">
                <a:tc>
                  <a:txBody>
                    <a:bodyPr/>
                    <a:lstStyle/>
                    <a:p>
                      <a:r>
                        <a:rPr lang="en-GB" sz="3200" dirty="0" smtClean="0"/>
                        <a:t>SAARC</a:t>
                      </a:r>
                      <a:endParaRPr lang="en-GB" sz="3200" dirty="0"/>
                    </a:p>
                  </a:txBody>
                  <a:tcPr/>
                </a:tc>
                <a:extLst>
                  <a:ext uri="{0D108BD9-81ED-4DB2-BD59-A6C34878D82A}">
                    <a16:rowId xmlns:a16="http://schemas.microsoft.com/office/drawing/2014/main" val="10002"/>
                  </a:ext>
                </a:extLst>
              </a:tr>
              <a:tr h="528094">
                <a:tc>
                  <a:txBody>
                    <a:bodyPr/>
                    <a:lstStyle/>
                    <a:p>
                      <a:r>
                        <a:rPr lang="en-GB" sz="3200" dirty="0" smtClean="0"/>
                        <a:t>ASEAN</a:t>
                      </a:r>
                      <a:endParaRPr lang="en-GB" sz="3200" dirty="0"/>
                    </a:p>
                  </a:txBody>
                  <a:tcPr/>
                </a:tc>
                <a:extLst>
                  <a:ext uri="{0D108BD9-81ED-4DB2-BD59-A6C34878D82A}">
                    <a16:rowId xmlns:a16="http://schemas.microsoft.com/office/drawing/2014/main" val="10003"/>
                  </a:ext>
                </a:extLst>
              </a:tr>
              <a:tr h="528094">
                <a:tc>
                  <a:txBody>
                    <a:bodyPr/>
                    <a:lstStyle/>
                    <a:p>
                      <a:r>
                        <a:rPr lang="en-GB" sz="3200" dirty="0" smtClean="0"/>
                        <a:t>OPEC</a:t>
                      </a:r>
                      <a:endParaRPr lang="en-GB" sz="3200" dirty="0"/>
                    </a:p>
                  </a:txBody>
                  <a:tcPr/>
                </a:tc>
                <a:extLst>
                  <a:ext uri="{0D108BD9-81ED-4DB2-BD59-A6C34878D82A}">
                    <a16:rowId xmlns:a16="http://schemas.microsoft.com/office/drawing/2014/main" val="10004"/>
                  </a:ext>
                </a:extLst>
              </a:tr>
              <a:tr h="528094">
                <a:tc>
                  <a:txBody>
                    <a:bodyPr/>
                    <a:lstStyle/>
                    <a:p>
                      <a:r>
                        <a:rPr lang="en-GB" sz="3200" dirty="0" smtClean="0"/>
                        <a:t>EU</a:t>
                      </a:r>
                      <a:endParaRPr lang="en-GB" sz="3200" dirty="0"/>
                    </a:p>
                  </a:txBody>
                  <a:tcPr/>
                </a:tc>
                <a:extLst>
                  <a:ext uri="{0D108BD9-81ED-4DB2-BD59-A6C34878D82A}">
                    <a16:rowId xmlns:a16="http://schemas.microsoft.com/office/drawing/2014/main" val="10005"/>
                  </a:ext>
                </a:extLst>
              </a:tr>
              <a:tr h="528094">
                <a:tc>
                  <a:txBody>
                    <a:bodyPr/>
                    <a:lstStyle/>
                    <a:p>
                      <a:r>
                        <a:rPr lang="en-GB" sz="3200" dirty="0" smtClean="0"/>
                        <a:t>CEFTA</a:t>
                      </a:r>
                      <a:endParaRPr lang="en-GB" sz="3200" dirty="0"/>
                    </a:p>
                  </a:txBody>
                  <a:tcPr/>
                </a:tc>
                <a:extLst>
                  <a:ext uri="{0D108BD9-81ED-4DB2-BD59-A6C34878D82A}">
                    <a16:rowId xmlns:a16="http://schemas.microsoft.com/office/drawing/2014/main" val="10006"/>
                  </a:ext>
                </a:extLst>
              </a:tr>
              <a:tr h="528094">
                <a:tc>
                  <a:txBody>
                    <a:bodyPr/>
                    <a:lstStyle/>
                    <a:p>
                      <a:r>
                        <a:rPr lang="en-GB" sz="3200" dirty="0" smtClean="0"/>
                        <a:t>EEA</a:t>
                      </a:r>
                      <a:endParaRPr lang="en-GB" sz="3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5325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a:stretch>
            <a:fillRect/>
          </a:stretch>
        </p:blipFill>
        <p:spPr>
          <a:xfrm>
            <a:off x="838200" y="2964021"/>
            <a:ext cx="10515600" cy="2074545"/>
          </a:xfrm>
          <a:prstGeom prst="rect">
            <a:avLst/>
          </a:prstGeom>
        </p:spPr>
      </p:pic>
    </p:spTree>
    <p:extLst>
      <p:ext uri="{BB962C8B-B14F-4D97-AF65-F5344CB8AC3E}">
        <p14:creationId xmlns:p14="http://schemas.microsoft.com/office/powerpoint/2010/main" val="12996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Government</a:t>
            </a:r>
            <a:r>
              <a:rPr lang="en-GB" sz="5400" b="1" baseline="0" dirty="0" smtClean="0">
                <a:solidFill>
                  <a:srgbClr val="0070C0"/>
                </a:solidFill>
              </a:rPr>
              <a:t> incentives</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356987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Government incentives</a:t>
            </a:r>
            <a:endParaRPr lang="en-GB" dirty="0"/>
          </a:p>
        </p:txBody>
      </p:sp>
      <p:sp>
        <p:nvSpPr>
          <p:cNvPr id="5" name="Content Placeholder 4"/>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en-GB" dirty="0" smtClean="0"/>
              <a:t>The government of a country may offer incentives for businesses to set up there</a:t>
            </a:r>
          </a:p>
          <a:p>
            <a:r>
              <a:rPr lang="en-GB" dirty="0" smtClean="0"/>
              <a:t>Tax incentives are </a:t>
            </a:r>
            <a:r>
              <a:rPr lang="en-GB" dirty="0"/>
              <a:t>given to companies in the hope that foreign investors will bring in capital to support economic development and create local </a:t>
            </a:r>
            <a:r>
              <a:rPr lang="en-GB" dirty="0" smtClean="0"/>
              <a:t>employment</a:t>
            </a:r>
          </a:p>
          <a:p>
            <a:r>
              <a:rPr lang="en-GB" dirty="0" smtClean="0"/>
              <a:t>Africa is losing $2 billion a year in tax breaks for foreign businesses</a:t>
            </a:r>
            <a:endParaRPr lang="en-GB" dirty="0"/>
          </a:p>
        </p:txBody>
      </p:sp>
      <p:pic>
        <p:nvPicPr>
          <p:cNvPr id="1026" name="Picture 2" descr="http://gnnliberia.com/wp-content/uploads/ATAFtax_log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53936"/>
            <a:ext cx="5181600" cy="32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2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Ease</a:t>
            </a:r>
            <a:r>
              <a:rPr lang="en-GB" sz="5400" b="1" baseline="0" dirty="0" smtClean="0">
                <a:solidFill>
                  <a:srgbClr val="0070C0"/>
                </a:solidFill>
              </a:rPr>
              <a:t> of doing business</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95601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Ease of doing business</a:t>
            </a:r>
            <a:endParaRPr lang="en-GB" dirty="0"/>
          </a:p>
        </p:txBody>
      </p:sp>
      <p:sp>
        <p:nvSpPr>
          <p:cNvPr id="5" name="Content Placeholder 4"/>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r>
              <a:rPr lang="en-GB" dirty="0" smtClean="0"/>
              <a:t>The Ease of doing business (</a:t>
            </a:r>
            <a:r>
              <a:rPr lang="en-GB" dirty="0" err="1" smtClean="0"/>
              <a:t>EODB</a:t>
            </a:r>
            <a:r>
              <a:rPr lang="en-GB" dirty="0" smtClean="0"/>
              <a:t>) is an index published by the World Bank</a:t>
            </a:r>
          </a:p>
          <a:p>
            <a:r>
              <a:rPr lang="en-GB" dirty="0" smtClean="0"/>
              <a:t>This is a mixture of 11 indicators such as; labour regulations, construction permits, land availability and time taken to build a warehouse</a:t>
            </a:r>
          </a:p>
          <a:p>
            <a:r>
              <a:rPr lang="en-GB" dirty="0" smtClean="0"/>
              <a:t>The </a:t>
            </a:r>
            <a:r>
              <a:rPr lang="en-GB" dirty="0" err="1" smtClean="0"/>
              <a:t>EODB</a:t>
            </a:r>
            <a:r>
              <a:rPr lang="en-GB" dirty="0" smtClean="0"/>
              <a:t> looks at 190 countries worldwide and aims to encourage countries lower down the rankings to reform their business practices</a:t>
            </a:r>
          </a:p>
          <a:p>
            <a:r>
              <a:rPr lang="en-GB" dirty="0" smtClean="0">
                <a:hlinkClick r:id="rId2"/>
              </a:rPr>
              <a:t>Short Video HERE from the World Bank</a:t>
            </a:r>
            <a:endParaRPr lang="en-GB" dirty="0" smtClean="0"/>
          </a:p>
          <a:p>
            <a:r>
              <a:rPr lang="en-GB" dirty="0" smtClean="0"/>
              <a:t>Look up your countries </a:t>
            </a:r>
            <a:r>
              <a:rPr lang="en-GB" dirty="0" smtClean="0">
                <a:hlinkClick r:id="rId3"/>
              </a:rPr>
              <a:t>here</a:t>
            </a:r>
            <a:endParaRPr lang="en-GB" dirty="0"/>
          </a:p>
        </p:txBody>
      </p:sp>
    </p:spTree>
    <p:extLst>
      <p:ext uri="{BB962C8B-B14F-4D97-AF65-F5344CB8AC3E}">
        <p14:creationId xmlns:p14="http://schemas.microsoft.com/office/powerpoint/2010/main" val="239787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World Bank – </a:t>
            </a:r>
            <a:r>
              <a:rPr lang="en-GB" dirty="0" err="1" smtClean="0"/>
              <a:t>EODB</a:t>
            </a:r>
            <a:r>
              <a:rPr lang="en-GB" dirty="0" smtClean="0"/>
              <a:t> graphic</a:t>
            </a:r>
            <a:endParaRPr lang="en-GB" dirty="0"/>
          </a:p>
        </p:txBody>
      </p:sp>
      <p:pic>
        <p:nvPicPr>
          <p:cNvPr id="5" name="Picture 4"/>
          <p:cNvPicPr>
            <a:picLocks noChangeAspect="1"/>
          </p:cNvPicPr>
          <p:nvPr/>
        </p:nvPicPr>
        <p:blipFill>
          <a:blip r:embed="rId2"/>
          <a:stretch>
            <a:fillRect/>
          </a:stretch>
        </p:blipFill>
        <p:spPr>
          <a:xfrm>
            <a:off x="2049780" y="2035492"/>
            <a:ext cx="7429500" cy="4181475"/>
          </a:xfrm>
          <a:prstGeom prst="rect">
            <a:avLst/>
          </a:prstGeom>
        </p:spPr>
      </p:pic>
    </p:spTree>
    <p:extLst>
      <p:ext uri="{BB962C8B-B14F-4D97-AF65-F5344CB8AC3E}">
        <p14:creationId xmlns:p14="http://schemas.microsoft.com/office/powerpoint/2010/main" val="259759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Importance of </a:t>
            </a:r>
            <a:r>
              <a:rPr lang="en-GB" dirty="0" err="1" smtClean="0"/>
              <a:t>EODB</a:t>
            </a:r>
            <a:r>
              <a:rPr lang="en-GB" dirty="0" smtClean="0"/>
              <a:t> when deciding where to manufacture</a:t>
            </a:r>
            <a:endParaRPr lang="en-GB" dirty="0"/>
          </a:p>
        </p:txBody>
      </p:sp>
      <p:sp>
        <p:nvSpPr>
          <p:cNvPr id="4" name="Content Placeholder 3"/>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err="1" smtClean="0"/>
              <a:t>EODB</a:t>
            </a:r>
            <a:r>
              <a:rPr lang="en-GB" dirty="0" smtClean="0"/>
              <a:t> rank will help a business to find out the time period required to start a business and the number of paperwork obstacles to be overcome</a:t>
            </a:r>
          </a:p>
          <a:p>
            <a:r>
              <a:rPr lang="en-GB" dirty="0" err="1" smtClean="0"/>
              <a:t>EODB</a:t>
            </a:r>
            <a:r>
              <a:rPr lang="en-GB" dirty="0" smtClean="0"/>
              <a:t> higher rank implies that the business could start quickly reducing start-up costs and this may be a good reason to choose a location</a:t>
            </a:r>
            <a:endParaRPr lang="en-GB" dirty="0"/>
          </a:p>
        </p:txBody>
      </p:sp>
      <p:sp>
        <p:nvSpPr>
          <p:cNvPr id="5" name="Content Placeholder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smtClean="0"/>
              <a:t>Other factors may be important too such as labour costs, skills an availability of labour and infrastructure</a:t>
            </a:r>
          </a:p>
          <a:p>
            <a:r>
              <a:rPr lang="en-GB" dirty="0" smtClean="0"/>
              <a:t>Location may however depend on access to raw materials</a:t>
            </a:r>
          </a:p>
          <a:p>
            <a:r>
              <a:rPr lang="en-GB" dirty="0" smtClean="0"/>
              <a:t>The business may require high skills and good infrastructure rather than cheap labour which may effect the decision of where to produce</a:t>
            </a:r>
            <a:endParaRPr lang="en-GB" dirty="0"/>
          </a:p>
        </p:txBody>
      </p:sp>
    </p:spTree>
    <p:extLst>
      <p:ext uri="{BB962C8B-B14F-4D97-AF65-F5344CB8AC3E}">
        <p14:creationId xmlns:p14="http://schemas.microsoft.com/office/powerpoint/2010/main" val="3947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Political</a:t>
            </a:r>
            <a:r>
              <a:rPr lang="en-GB" sz="5400" b="1" baseline="0" dirty="0" smtClean="0">
                <a:solidFill>
                  <a:srgbClr val="0070C0"/>
                </a:solidFill>
              </a:rPr>
              <a:t> stability</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41722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3360419"/>
            <a:ext cx="10515600" cy="2816543"/>
          </a:xfrm>
        </p:spPr>
        <p:txBody>
          <a:bodyPr/>
          <a:lstStyle/>
          <a:p>
            <a:r>
              <a:rPr lang="en-GB" dirty="0" smtClean="0">
                <a:solidFill>
                  <a:schemeClr val="bg1"/>
                </a:solidFill>
              </a:rPr>
              <a:t>Would a country, which is in political crisis, be a good place to start manufacturing products?</a:t>
            </a:r>
            <a:endParaRPr lang="en-GB" dirty="0">
              <a:solidFill>
                <a:schemeClr val="bg1"/>
              </a:solidFill>
            </a:endParaRPr>
          </a:p>
        </p:txBody>
      </p:sp>
    </p:spTree>
    <p:extLst>
      <p:ext uri="{BB962C8B-B14F-4D97-AF65-F5344CB8AC3E}">
        <p14:creationId xmlns:p14="http://schemas.microsoft.com/office/powerpoint/2010/main" val="40311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Syria – could you set up production here?</a:t>
            </a:r>
            <a:endParaRPr lang="en-GB" dirty="0"/>
          </a:p>
        </p:txBody>
      </p:sp>
      <p:pic>
        <p:nvPicPr>
          <p:cNvPr id="1843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634483"/>
            <a:ext cx="8229600" cy="44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865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Natural</a:t>
            </a:r>
            <a:r>
              <a:rPr lang="en-GB" sz="5400" b="1" baseline="0" dirty="0" smtClean="0">
                <a:solidFill>
                  <a:srgbClr val="0070C0"/>
                </a:solidFill>
              </a:rPr>
              <a:t> resources</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77256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dirty="0"/>
              <a:t>a) Factors to consider:</a:t>
            </a:r>
          </a:p>
          <a:p>
            <a:pPr lvl="2" indent="-342900">
              <a:buFont typeface="Wingdings" panose="05000000000000000000" pitchFamily="2" charset="2"/>
              <a:buChar char="§"/>
            </a:pPr>
            <a:r>
              <a:rPr lang="en-GB" dirty="0"/>
              <a:t>costs of production</a:t>
            </a:r>
          </a:p>
          <a:p>
            <a:pPr lvl="2" indent="-342900">
              <a:buFont typeface="Wingdings" panose="05000000000000000000" pitchFamily="2" charset="2"/>
              <a:buChar char="§"/>
            </a:pPr>
            <a:r>
              <a:rPr lang="en-GB" dirty="0"/>
              <a:t>skills and availability of labour force</a:t>
            </a:r>
          </a:p>
          <a:p>
            <a:pPr lvl="2" indent="-342900">
              <a:buFont typeface="Wingdings" panose="05000000000000000000" pitchFamily="2" charset="2"/>
              <a:buChar char="§"/>
            </a:pPr>
            <a:r>
              <a:rPr lang="en-GB" dirty="0"/>
              <a:t>infrastructure</a:t>
            </a:r>
          </a:p>
          <a:p>
            <a:pPr lvl="2" indent="-342900">
              <a:buFont typeface="Wingdings" panose="05000000000000000000" pitchFamily="2" charset="2"/>
              <a:buChar char="§"/>
            </a:pPr>
            <a:r>
              <a:rPr lang="en-GB" dirty="0"/>
              <a:t>location in trade bloc</a:t>
            </a:r>
          </a:p>
          <a:p>
            <a:pPr lvl="2" indent="-342900">
              <a:buFont typeface="Wingdings" panose="05000000000000000000" pitchFamily="2" charset="2"/>
              <a:buChar char="§"/>
            </a:pPr>
            <a:r>
              <a:rPr lang="en-GB" dirty="0"/>
              <a:t>government incentives</a:t>
            </a:r>
          </a:p>
          <a:p>
            <a:pPr lvl="2" indent="-342900">
              <a:buFont typeface="Wingdings" panose="05000000000000000000" pitchFamily="2" charset="2"/>
              <a:buChar char="§"/>
            </a:pPr>
            <a:r>
              <a:rPr lang="en-GB" dirty="0"/>
              <a:t>ease of doing business</a:t>
            </a:r>
          </a:p>
          <a:p>
            <a:pPr lvl="2" indent="-342900">
              <a:buFont typeface="Wingdings" panose="05000000000000000000" pitchFamily="2" charset="2"/>
              <a:buChar char="§"/>
            </a:pPr>
            <a:r>
              <a:rPr lang="en-GB" dirty="0"/>
              <a:t>political stability</a:t>
            </a:r>
          </a:p>
          <a:p>
            <a:pPr lvl="2" indent="-342900">
              <a:buFont typeface="Wingdings" panose="05000000000000000000" pitchFamily="2" charset="2"/>
              <a:buChar char="§"/>
            </a:pPr>
            <a:r>
              <a:rPr lang="en-GB" dirty="0"/>
              <a:t>natural resources</a:t>
            </a:r>
          </a:p>
          <a:p>
            <a:pPr lvl="2" indent="-342900">
              <a:buFont typeface="Wingdings" panose="05000000000000000000" pitchFamily="2" charset="2"/>
              <a:buChar char="§"/>
            </a:pPr>
            <a:r>
              <a:rPr lang="en-GB" dirty="0"/>
              <a:t>likely return on investment</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Natural Resources – list of countries</a:t>
            </a:r>
            <a:endParaRPr lang="en-GB" dirty="0"/>
          </a:p>
        </p:txBody>
      </p:sp>
      <p:pic>
        <p:nvPicPr>
          <p:cNvPr id="20482" name="Picture 2">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7040415" y="2405588"/>
            <a:ext cx="4313385" cy="367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1927764"/>
            <a:ext cx="5789767" cy="41549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Take a look at this list of countries and the natural resources on the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right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Remember you are trying to decide where to locate.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may need raw materials from that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country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you don’t locate there you may have to import which could be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expensive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will push up the costs of your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production</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will reduce your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profits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727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Natural resources – China rare earth metals</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smtClean="0"/>
              <a:t>Some countries have an advantage that they have natural resources </a:t>
            </a:r>
            <a:r>
              <a:rPr lang="en-GB" smtClean="0"/>
              <a:t>that are </a:t>
            </a:r>
            <a:r>
              <a:rPr lang="en-GB" dirty="0" smtClean="0"/>
              <a:t>not found elsewhere</a:t>
            </a:r>
          </a:p>
          <a:p>
            <a:pPr marL="0" indent="0">
              <a:buNone/>
            </a:pPr>
            <a:endParaRPr lang="en-GB" dirty="0" smtClean="0"/>
          </a:p>
          <a:p>
            <a:r>
              <a:rPr lang="en-GB" dirty="0" smtClean="0"/>
              <a:t>For example China has a monopoly on rare earth metals – to watch this video you will need to use Internet Explorer.</a:t>
            </a:r>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172200" y="2212318"/>
            <a:ext cx="5181600" cy="3577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8714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Natural resources – African diamonds</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smtClean="0"/>
              <a:t>You may need to set up production in another country because the raw materials that you need do not naturally occur in the UK</a:t>
            </a:r>
          </a:p>
          <a:p>
            <a:r>
              <a:rPr lang="en-GB" dirty="0" smtClean="0"/>
              <a:t>The business could decide to import cocoa beans, coffee beans, rice or pineapples, but perhaps it will be cheaper to move the production location to the country of origin</a:t>
            </a:r>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172200" y="2368735"/>
            <a:ext cx="5181600" cy="326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8038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Likely</a:t>
            </a:r>
            <a:r>
              <a:rPr lang="en-GB" sz="5400" b="1" baseline="0" dirty="0" smtClean="0">
                <a:solidFill>
                  <a:srgbClr val="0070C0"/>
                </a:solidFill>
              </a:rPr>
              <a:t> return on investment</a:t>
            </a:r>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629318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Likely return on investment</a:t>
            </a:r>
            <a:endParaRPr lang="en-GB" dirty="0"/>
          </a:p>
        </p:txBody>
      </p:sp>
      <p:sp>
        <p:nvSpPr>
          <p:cNvPr id="5" name="Content Placeholder 4"/>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r>
              <a:rPr lang="en-GB" dirty="0" smtClean="0"/>
              <a:t>If a business sets up production in another country this is expensive</a:t>
            </a:r>
          </a:p>
          <a:p>
            <a:pPr lvl="1"/>
            <a:r>
              <a:rPr lang="en-GB" dirty="0" smtClean="0"/>
              <a:t>Moving factory</a:t>
            </a:r>
          </a:p>
          <a:p>
            <a:pPr lvl="1"/>
            <a:r>
              <a:rPr lang="en-GB" dirty="0" smtClean="0"/>
              <a:t>Setting up new production</a:t>
            </a:r>
          </a:p>
          <a:p>
            <a:pPr lvl="1"/>
            <a:r>
              <a:rPr lang="en-GB" dirty="0" smtClean="0"/>
              <a:t>Buying machinery</a:t>
            </a:r>
          </a:p>
          <a:p>
            <a:pPr lvl="1"/>
            <a:r>
              <a:rPr lang="en-GB" dirty="0" smtClean="0"/>
              <a:t>Hiring staff</a:t>
            </a:r>
          </a:p>
          <a:p>
            <a:pPr lvl="1"/>
            <a:r>
              <a:rPr lang="en-GB" dirty="0" smtClean="0"/>
              <a:t>Moving operations such as HR </a:t>
            </a:r>
          </a:p>
          <a:p>
            <a:pPr lvl="1"/>
            <a:r>
              <a:rPr lang="en-GB" dirty="0" smtClean="0"/>
              <a:t>Hiring key staff such as managers with local knowledge (language) </a:t>
            </a:r>
          </a:p>
          <a:p>
            <a:r>
              <a:rPr lang="en-GB" dirty="0" smtClean="0"/>
              <a:t>Investors will need to know that these expenses will be returned with profits</a:t>
            </a:r>
          </a:p>
          <a:p>
            <a:pPr lvl="1"/>
            <a:endParaRPr lang="en-GB" dirty="0"/>
          </a:p>
        </p:txBody>
      </p:sp>
    </p:spTree>
    <p:extLst>
      <p:ext uri="{BB962C8B-B14F-4D97-AF65-F5344CB8AC3E}">
        <p14:creationId xmlns:p14="http://schemas.microsoft.com/office/powerpoint/2010/main" val="3431459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9" y="132523"/>
            <a:ext cx="3274707" cy="6308034"/>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1</a:t>
            </a:r>
            <a:endParaRPr lang="en-GB"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547" y="132523"/>
            <a:ext cx="7736431" cy="6480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780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6"/>
          <p:cNvGrpSpPr>
            <a:grpSpLocks noChangeAspect="1"/>
          </p:cNvGrpSpPr>
          <p:nvPr/>
        </p:nvGrpSpPr>
        <p:grpSpPr bwMode="auto">
          <a:xfrm>
            <a:off x="592859" y="2362022"/>
            <a:ext cx="11006281" cy="1132292"/>
            <a:chOff x="-93" y="1816"/>
            <a:chExt cx="5946" cy="690"/>
          </a:xfrm>
        </p:grpSpPr>
        <p:sp>
          <p:nvSpPr>
            <p:cNvPr id="13" name="AutoShape 5"/>
            <p:cNvSpPr>
              <a:spLocks noChangeAspect="1" noChangeArrowheads="1" noTextEdit="1"/>
            </p:cNvSpPr>
            <p:nvPr/>
          </p:nvSpPr>
          <p:spPr bwMode="auto">
            <a:xfrm>
              <a:off x="-93" y="1816"/>
              <a:ext cx="5946"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 y="1816"/>
              <a:ext cx="5952" cy="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0588487" y="3882887"/>
            <a:ext cx="442750" cy="369332"/>
          </a:xfrm>
          <a:prstGeom prst="rect">
            <a:avLst/>
          </a:prstGeom>
          <a:noFill/>
        </p:spPr>
        <p:txBody>
          <a:bodyPr wrap="none" rtlCol="0">
            <a:spAutoFit/>
          </a:bodyPr>
          <a:lstStyle/>
          <a:p>
            <a:r>
              <a:rPr lang="en-GB" dirty="0" smtClean="0"/>
              <a:t>[6]</a:t>
            </a:r>
            <a:endParaRPr lang="en-GB" dirty="0"/>
          </a:p>
        </p:txBody>
      </p:sp>
    </p:spTree>
    <p:extLst>
      <p:ext uri="{BB962C8B-B14F-4D97-AF65-F5344CB8AC3E}">
        <p14:creationId xmlns:p14="http://schemas.microsoft.com/office/powerpoint/2010/main" val="70438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979" y="1676400"/>
            <a:ext cx="6448425" cy="4535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21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0"/>
            <a:ext cx="2536371" cy="621574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2</a:t>
            </a:r>
            <a:endParaRPr lang="en-GB" dirty="0"/>
          </a:p>
        </p:txBody>
      </p:sp>
      <p:grpSp>
        <p:nvGrpSpPr>
          <p:cNvPr id="3" name="Group 5"/>
          <p:cNvGrpSpPr>
            <a:grpSpLocks noChangeAspect="1"/>
          </p:cNvGrpSpPr>
          <p:nvPr/>
        </p:nvGrpSpPr>
        <p:grpSpPr bwMode="auto">
          <a:xfrm>
            <a:off x="4294244" y="261257"/>
            <a:ext cx="6472913" cy="6596743"/>
            <a:chOff x="-20" y="0"/>
            <a:chExt cx="3450" cy="3516"/>
          </a:xfrm>
        </p:grpSpPr>
        <p:sp>
          <p:nvSpPr>
            <p:cNvPr id="4" name="AutoShape 4"/>
            <p:cNvSpPr>
              <a:spLocks noChangeAspect="1" noChangeArrowheads="1" noTextEdit="1"/>
            </p:cNvSpPr>
            <p:nvPr/>
          </p:nvSpPr>
          <p:spPr bwMode="auto">
            <a:xfrm>
              <a:off x="-20" y="0"/>
              <a:ext cx="3450" cy="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3456" cy="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59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 – discussion of this photo</a:t>
            </a:r>
            <a:endParaRPr lang="en-GB" dirty="0"/>
          </a:p>
        </p:txBody>
      </p:sp>
      <p:pic>
        <p:nvPicPr>
          <p:cNvPr id="4" name="Content Placeholder 3"/>
          <p:cNvPicPr>
            <a:picLocks noGrp="1" noChangeAspect="1"/>
          </p:cNvPicPr>
          <p:nvPr>
            <p:ph idx="1"/>
          </p:nvPr>
        </p:nvPicPr>
        <p:blipFill>
          <a:blip r:embed="rId3"/>
          <a:stretch>
            <a:fillRect/>
          </a:stretch>
        </p:blipFill>
        <p:spPr>
          <a:xfrm>
            <a:off x="4286250" y="1974806"/>
            <a:ext cx="7067550" cy="4086225"/>
          </a:xfrm>
          <a:prstGeom prst="rect">
            <a:avLst/>
          </a:prstGeom>
        </p:spPr>
      </p:pic>
      <p:sp>
        <p:nvSpPr>
          <p:cNvPr id="5" name="TextBox 4"/>
          <p:cNvSpPr txBox="1"/>
          <p:nvPr/>
        </p:nvSpPr>
        <p:spPr>
          <a:xfrm>
            <a:off x="588819" y="2090713"/>
            <a:ext cx="3235036"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Where do you think this 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What do you think is happening in this photo?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Does this photo encourage or discourage you from starting production in that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57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5"/>
          <p:cNvGrpSpPr>
            <a:grpSpLocks noChangeAspect="1"/>
          </p:cNvGrpSpPr>
          <p:nvPr/>
        </p:nvGrpSpPr>
        <p:grpSpPr bwMode="auto">
          <a:xfrm>
            <a:off x="768985" y="2310968"/>
            <a:ext cx="10576272" cy="1194231"/>
            <a:chOff x="-189" y="1807"/>
            <a:chExt cx="6138" cy="708"/>
          </a:xfrm>
        </p:grpSpPr>
        <p:sp>
          <p:nvSpPr>
            <p:cNvPr id="13" name="AutoShape 4"/>
            <p:cNvSpPr>
              <a:spLocks noChangeAspect="1" noChangeArrowheads="1" noTextEdit="1"/>
            </p:cNvSpPr>
            <p:nvPr/>
          </p:nvSpPr>
          <p:spPr bwMode="auto">
            <a:xfrm>
              <a:off x="-189" y="1807"/>
              <a:ext cx="613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 y="1807"/>
              <a:ext cx="6144" cy="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428514" y="3897086"/>
            <a:ext cx="559769" cy="369332"/>
          </a:xfrm>
          <a:prstGeom prst="rect">
            <a:avLst/>
          </a:prstGeom>
          <a:noFill/>
        </p:spPr>
        <p:txBody>
          <a:bodyPr wrap="none" rtlCol="0">
            <a:spAutoFit/>
          </a:bodyPr>
          <a:lstStyle/>
          <a:p>
            <a:r>
              <a:rPr lang="en-GB" dirty="0" smtClean="0"/>
              <a:t>[10]</a:t>
            </a:r>
            <a:endParaRPr lang="en-GB" dirty="0"/>
          </a:p>
        </p:txBody>
      </p:sp>
    </p:spTree>
    <p:extLst>
      <p:ext uri="{BB962C8B-B14F-4D97-AF65-F5344CB8AC3E}">
        <p14:creationId xmlns:p14="http://schemas.microsoft.com/office/powerpoint/2010/main" val="188033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2525486" cy="5506116"/>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Answer sample question </a:t>
            </a:r>
            <a:r>
              <a:rPr lang="en-GB" dirty="0"/>
              <a:t>2</a:t>
            </a:r>
          </a:p>
        </p:txBody>
      </p:sp>
      <p:grpSp>
        <p:nvGrpSpPr>
          <p:cNvPr id="3" name="Group 5"/>
          <p:cNvGrpSpPr>
            <a:grpSpLocks noChangeAspect="1"/>
          </p:cNvGrpSpPr>
          <p:nvPr/>
        </p:nvGrpSpPr>
        <p:grpSpPr bwMode="auto">
          <a:xfrm>
            <a:off x="4543878" y="156254"/>
            <a:ext cx="6193358" cy="6484177"/>
            <a:chOff x="1292" y="119"/>
            <a:chExt cx="3450" cy="3612"/>
          </a:xfrm>
        </p:grpSpPr>
        <p:sp>
          <p:nvSpPr>
            <p:cNvPr id="4" name="AutoShape 4"/>
            <p:cNvSpPr>
              <a:spLocks noChangeAspect="1" noChangeArrowheads="1" noTextEdit="1"/>
            </p:cNvSpPr>
            <p:nvPr/>
          </p:nvSpPr>
          <p:spPr bwMode="auto">
            <a:xfrm>
              <a:off x="1292" y="119"/>
              <a:ext cx="3450" cy="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119"/>
              <a:ext cx="3456" cy="3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6226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1"/>
            <a:ext cx="2285999" cy="6270171"/>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3</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085" y="268455"/>
            <a:ext cx="7891474" cy="6370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3478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3</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5"/>
          <p:cNvGrpSpPr>
            <a:grpSpLocks noChangeAspect="1"/>
          </p:cNvGrpSpPr>
          <p:nvPr/>
        </p:nvGrpSpPr>
        <p:grpSpPr bwMode="auto">
          <a:xfrm>
            <a:off x="663488" y="2381374"/>
            <a:ext cx="10801822" cy="1287111"/>
            <a:chOff x="-141" y="1816"/>
            <a:chExt cx="6042" cy="690"/>
          </a:xfrm>
        </p:grpSpPr>
        <p:sp>
          <p:nvSpPr>
            <p:cNvPr id="13" name="AutoShape 4"/>
            <p:cNvSpPr>
              <a:spLocks noChangeAspect="1" noChangeArrowheads="1" noTextEdit="1"/>
            </p:cNvSpPr>
            <p:nvPr/>
          </p:nvSpPr>
          <p:spPr bwMode="auto">
            <a:xfrm>
              <a:off x="-141" y="1816"/>
              <a:ext cx="6042"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 y="1816"/>
              <a:ext cx="6048" cy="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406743" y="4103914"/>
            <a:ext cx="442750" cy="369332"/>
          </a:xfrm>
          <a:prstGeom prst="rect">
            <a:avLst/>
          </a:prstGeom>
          <a:noFill/>
        </p:spPr>
        <p:txBody>
          <a:bodyPr wrap="none" rtlCol="0">
            <a:spAutoFit/>
          </a:bodyPr>
          <a:lstStyle/>
          <a:p>
            <a:r>
              <a:rPr lang="en-GB" dirty="0" smtClean="0"/>
              <a:t>[6]</a:t>
            </a:r>
            <a:endParaRPr lang="en-GB" dirty="0"/>
          </a:p>
        </p:txBody>
      </p:sp>
    </p:spTree>
    <p:extLst>
      <p:ext uri="{BB962C8B-B14F-4D97-AF65-F5344CB8AC3E}">
        <p14:creationId xmlns:p14="http://schemas.microsoft.com/office/powerpoint/2010/main" val="3479338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3</a:t>
            </a:r>
            <a:endParaRPr lang="en-GB" dirty="0"/>
          </a:p>
        </p:txBody>
      </p:sp>
      <p:grpSp>
        <p:nvGrpSpPr>
          <p:cNvPr id="3" name="Group 5"/>
          <p:cNvGrpSpPr>
            <a:grpSpLocks noChangeAspect="1"/>
          </p:cNvGrpSpPr>
          <p:nvPr/>
        </p:nvGrpSpPr>
        <p:grpSpPr bwMode="auto">
          <a:xfrm>
            <a:off x="2333939" y="1483737"/>
            <a:ext cx="6657662" cy="5221863"/>
            <a:chOff x="543" y="328"/>
            <a:chExt cx="4674" cy="3666"/>
          </a:xfrm>
        </p:grpSpPr>
        <p:sp>
          <p:nvSpPr>
            <p:cNvPr id="4" name="AutoShape 4"/>
            <p:cNvSpPr>
              <a:spLocks noChangeAspect="1" noChangeArrowheads="1" noTextEdit="1"/>
            </p:cNvSpPr>
            <p:nvPr/>
          </p:nvSpPr>
          <p:spPr bwMode="auto">
            <a:xfrm>
              <a:off x="543" y="328"/>
              <a:ext cx="4674" cy="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 y="328"/>
              <a:ext cx="4680" cy="3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5087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029"/>
            <a:ext cx="2906485" cy="64008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4</a:t>
            </a:r>
            <a:endParaRPr lang="en-GB" dirty="0"/>
          </a:p>
        </p:txBody>
      </p:sp>
      <p:pic>
        <p:nvPicPr>
          <p:cNvPr id="3" name="Picture 2"/>
          <p:cNvPicPr>
            <a:picLocks noChangeAspect="1"/>
          </p:cNvPicPr>
          <p:nvPr/>
        </p:nvPicPr>
        <p:blipFill>
          <a:blip r:embed="rId2"/>
          <a:stretch>
            <a:fillRect/>
          </a:stretch>
        </p:blipFill>
        <p:spPr>
          <a:xfrm>
            <a:off x="2906485" y="283029"/>
            <a:ext cx="9048845" cy="635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7444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3458" y="97971"/>
            <a:ext cx="7010400" cy="660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5483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0147" y="325891"/>
            <a:ext cx="8218052" cy="6183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175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4</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4</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947057" y="1987659"/>
            <a:ext cx="10515600" cy="2201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107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01143"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1</a:t>
            </a:r>
            <a:endParaRPr lang="en-GB" dirty="0"/>
          </a:p>
        </p:txBody>
      </p:sp>
      <p:pic>
        <p:nvPicPr>
          <p:cNvPr id="3" name="Picture 2"/>
          <p:cNvPicPr>
            <a:picLocks noChangeAspect="1"/>
          </p:cNvPicPr>
          <p:nvPr/>
        </p:nvPicPr>
        <p:blipFill>
          <a:blip r:embed="rId2"/>
          <a:stretch>
            <a:fillRect/>
          </a:stretch>
        </p:blipFill>
        <p:spPr>
          <a:xfrm>
            <a:off x="287790" y="1783215"/>
            <a:ext cx="5019675"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283097" y="110897"/>
            <a:ext cx="4981575" cy="300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283097" y="3483427"/>
            <a:ext cx="5067300"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769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03" y="4571365"/>
            <a:ext cx="10515600" cy="1713057"/>
          </a:xfrm>
        </p:spPr>
        <p:txBody>
          <a:bodyPr>
            <a:normAutofit fontScale="90000"/>
          </a:bodyPr>
          <a:lstStyle/>
          <a:p>
            <a:r>
              <a:rPr lang="en-GB" dirty="0" smtClean="0"/>
              <a:t>More photos of Brazil – will this be a good production location? Average wage is $288 a month </a:t>
            </a:r>
            <a:endParaRPr lang="en-GB" dirty="0"/>
          </a:p>
        </p:txBody>
      </p:sp>
      <p:pic>
        <p:nvPicPr>
          <p:cNvPr id="4" name="Content Placeholder 3"/>
          <p:cNvPicPr>
            <a:picLocks noGrp="1" noChangeAspect="1"/>
          </p:cNvPicPr>
          <p:nvPr>
            <p:ph idx="1"/>
          </p:nvPr>
        </p:nvPicPr>
        <p:blipFill>
          <a:blip r:embed="rId2"/>
          <a:stretch>
            <a:fillRect/>
          </a:stretch>
        </p:blipFill>
        <p:spPr>
          <a:xfrm>
            <a:off x="124474" y="0"/>
            <a:ext cx="6282838" cy="4256116"/>
          </a:xfrm>
          <a:prstGeom prst="rect">
            <a:avLst/>
          </a:prstGeom>
        </p:spPr>
      </p:pic>
      <p:pic>
        <p:nvPicPr>
          <p:cNvPr id="5" name="Picture 4"/>
          <p:cNvPicPr>
            <a:picLocks noChangeAspect="1"/>
          </p:cNvPicPr>
          <p:nvPr/>
        </p:nvPicPr>
        <p:blipFill>
          <a:blip r:embed="rId3"/>
          <a:stretch>
            <a:fillRect/>
          </a:stretch>
        </p:blipFill>
        <p:spPr>
          <a:xfrm>
            <a:off x="6432670" y="0"/>
            <a:ext cx="5634856" cy="4256115"/>
          </a:xfrm>
          <a:prstGeom prst="rect">
            <a:avLst/>
          </a:prstGeom>
        </p:spPr>
      </p:pic>
    </p:spTree>
    <p:extLst>
      <p:ext uri="{BB962C8B-B14F-4D97-AF65-F5344CB8AC3E}">
        <p14:creationId xmlns:p14="http://schemas.microsoft.com/office/powerpoint/2010/main" val="841753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2283" y="108857"/>
            <a:ext cx="6165162" cy="6749143"/>
          </a:xfrm>
          <a:prstGeom prst="rect">
            <a:avLst/>
          </a:prstGeom>
        </p:spPr>
      </p:pic>
      <p:sp>
        <p:nvSpPr>
          <p:cNvPr id="5" name="Title 1"/>
          <p:cNvSpPr txBox="1">
            <a:spLocks/>
          </p:cNvSpPr>
          <p:nvPr/>
        </p:nvSpPr>
        <p:spPr>
          <a:xfrm>
            <a:off x="239486" y="108857"/>
            <a:ext cx="2906485" cy="640080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How to level question 4</a:t>
            </a:r>
            <a:endParaRPr lang="en-GB" dirty="0"/>
          </a:p>
        </p:txBody>
      </p:sp>
    </p:spTree>
    <p:extLst>
      <p:ext uri="{BB962C8B-B14F-4D97-AF65-F5344CB8AC3E}">
        <p14:creationId xmlns:p14="http://schemas.microsoft.com/office/powerpoint/2010/main" val="239754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1"/>
            <a:ext cx="3668485" cy="6357257"/>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5</a:t>
            </a:r>
            <a:endParaRPr lang="en-GB" dirty="0"/>
          </a:p>
        </p:txBody>
      </p:sp>
      <p:pic>
        <p:nvPicPr>
          <p:cNvPr id="4" name="Picture 3"/>
          <p:cNvPicPr>
            <a:picLocks noChangeAspect="1"/>
          </p:cNvPicPr>
          <p:nvPr/>
        </p:nvPicPr>
        <p:blipFill>
          <a:blip r:embed="rId2"/>
          <a:stretch>
            <a:fillRect/>
          </a:stretch>
        </p:blipFill>
        <p:spPr>
          <a:xfrm>
            <a:off x="5052332" y="155120"/>
            <a:ext cx="6267450" cy="611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3945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8608" y="188459"/>
            <a:ext cx="9204071" cy="6234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4512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5</a:t>
            </a:r>
            <a:endParaRPr lang="en-GB" dirty="0"/>
          </a:p>
        </p:txBody>
      </p:sp>
      <p:pic>
        <p:nvPicPr>
          <p:cNvPr id="4" name="Content Placeholder 3"/>
          <p:cNvPicPr>
            <a:picLocks noGrp="1" noChangeAspect="1"/>
          </p:cNvPicPr>
          <p:nvPr>
            <p:ph idx="1"/>
          </p:nvPr>
        </p:nvPicPr>
        <p:blipFill>
          <a:blip r:embed="rId2"/>
          <a:stretch>
            <a:fillRect/>
          </a:stretch>
        </p:blipFill>
        <p:spPr>
          <a:xfrm>
            <a:off x="838200" y="1838799"/>
            <a:ext cx="10515600" cy="2908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4</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797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5481374"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5</a:t>
            </a:r>
            <a:endParaRPr lang="en-GB" dirty="0"/>
          </a:p>
        </p:txBody>
      </p:sp>
      <p:pic>
        <p:nvPicPr>
          <p:cNvPr id="3" name="Picture 2"/>
          <p:cNvPicPr>
            <a:picLocks noChangeAspect="1"/>
          </p:cNvPicPr>
          <p:nvPr/>
        </p:nvPicPr>
        <p:blipFill>
          <a:blip r:embed="rId2"/>
          <a:stretch>
            <a:fillRect/>
          </a:stretch>
        </p:blipFill>
        <p:spPr>
          <a:xfrm>
            <a:off x="609600" y="1790019"/>
            <a:ext cx="5481374" cy="3511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312353" y="222476"/>
            <a:ext cx="5549480" cy="2890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441621" y="3545680"/>
            <a:ext cx="5447294" cy="1625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366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397782"/>
            <a:ext cx="2503714" cy="5589361"/>
          </a:xfrm>
          <a:solidFill>
            <a:srgbClr val="C00000"/>
          </a:solidFill>
        </p:spPr>
        <p:txBody>
          <a:bodyPr/>
          <a:lstStyle/>
          <a:p>
            <a:r>
              <a:rPr lang="en-GB" dirty="0" smtClean="0">
                <a:solidFill>
                  <a:schemeClr val="bg1"/>
                </a:solidFill>
              </a:rPr>
              <a:t>How to level sample question 5</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3948112" y="191180"/>
            <a:ext cx="6124575" cy="641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9985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a:xfrm>
            <a:off x="838200" y="1791759"/>
            <a:ext cx="10515600" cy="4351338"/>
          </a:xfrm>
        </p:spPr>
        <p:style>
          <a:lnRef idx="2">
            <a:schemeClr val="accent2"/>
          </a:lnRef>
          <a:fillRef idx="1">
            <a:schemeClr val="lt1"/>
          </a:fillRef>
          <a:effectRef idx="0">
            <a:schemeClr val="accent2"/>
          </a:effectRef>
          <a:fontRef idx="minor">
            <a:schemeClr val="dk1"/>
          </a:fontRef>
        </p:style>
        <p:txBody>
          <a:bodyPr/>
          <a:lstStyle/>
          <a:p>
            <a:r>
              <a:rPr lang="en-GB" b="1" dirty="0"/>
              <a:t>Infrastructure</a:t>
            </a:r>
            <a:r>
              <a:rPr lang="en-GB" dirty="0"/>
              <a:t>; the framework of features in a country that makes trade possible e.g. roads, rail, factories and power</a:t>
            </a:r>
          </a:p>
          <a:p>
            <a:r>
              <a:rPr lang="en-GB" b="1" dirty="0"/>
              <a:t>Ease of Doing Business</a:t>
            </a:r>
            <a:r>
              <a:rPr lang="en-GB" dirty="0"/>
              <a:t>; A ranking of nations designed by the Wold Bank to be the “World Cup” of doing business. Can be used by a company to decide where to locate a manufacturing base. </a:t>
            </a:r>
          </a:p>
          <a:p>
            <a:r>
              <a:rPr lang="en-GB" b="1" dirty="0"/>
              <a:t>Government Incentives</a:t>
            </a:r>
            <a:r>
              <a:rPr lang="en-GB" dirty="0"/>
              <a:t>; This is money that is given to a company by a government,  in order to attract them to manufacture in that country.  For example in 2009 Dell was paid 52 million Euros by the Polish government to move their manufacturing base from Ireland to Lodz in Poland. </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057" y="3353713"/>
            <a:ext cx="4848216" cy="3232144"/>
          </a:xfrm>
        </p:spPr>
      </p:pic>
      <p:pic>
        <p:nvPicPr>
          <p:cNvPr id="5" name="Picture 4"/>
          <p:cNvPicPr>
            <a:picLocks noChangeAspect="1"/>
          </p:cNvPicPr>
          <p:nvPr/>
        </p:nvPicPr>
        <p:blipFill>
          <a:blip r:embed="rId3"/>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Assessment of a country as a production location</a:t>
            </a:r>
            <a:endParaRPr lang="en-GB" dirty="0"/>
          </a:p>
        </p:txBody>
      </p:sp>
      <p:sp>
        <p:nvSpPr>
          <p:cNvPr id="4" name="Content Placeholder 3"/>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smtClean="0"/>
              <a:t>You should be able to recognise the factors which makes one country more attractive than another as a production location</a:t>
            </a:r>
          </a:p>
          <a:p>
            <a:endParaRPr lang="en-GB" dirty="0"/>
          </a:p>
          <a:p>
            <a:r>
              <a:rPr lang="en-GB" dirty="0" smtClean="0"/>
              <a:t>In a previous topic you have looked at possible sales markets – this unit is all about the </a:t>
            </a:r>
            <a:r>
              <a:rPr lang="en-GB" b="1" dirty="0" smtClean="0"/>
              <a:t>production</a:t>
            </a:r>
            <a:r>
              <a:rPr lang="en-GB" dirty="0" smtClean="0"/>
              <a:t> so keep that in mind</a:t>
            </a:r>
            <a:endParaRPr lang="en-GB" dirty="0"/>
          </a:p>
        </p:txBody>
      </p:sp>
      <p:pic>
        <p:nvPicPr>
          <p:cNvPr id="3" name="Content Placeholder 2">
            <a:hlinkClick r:id="rId2"/>
          </p:cNvPr>
          <p:cNvPicPr>
            <a:picLocks noGrp="1" noChangeAspect="1"/>
          </p:cNvPicPr>
          <p:nvPr>
            <p:ph sz="half" idx="2"/>
          </p:nvPr>
        </p:nvPicPr>
        <p:blipFill>
          <a:blip r:embed="rId3"/>
          <a:stretch>
            <a:fillRect/>
          </a:stretch>
        </p:blipFill>
        <p:spPr>
          <a:xfrm>
            <a:off x="6291972" y="1825625"/>
            <a:ext cx="4942055"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82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48640" y="130132"/>
          <a:ext cx="11154295" cy="5693857"/>
        </p:xfrm>
        <a:graphic>
          <a:graphicData uri="http://schemas.openxmlformats.org/drawingml/2006/table">
            <a:tbl>
              <a:tblPr firstRow="1" bandRow="1">
                <a:tableStyleId>{5C22544A-7EE6-4342-B048-85BDC9FD1C3A}</a:tableStyleId>
              </a:tblPr>
              <a:tblGrid>
                <a:gridCol w="4048759">
                  <a:extLst>
                    <a:ext uri="{9D8B030D-6E8A-4147-A177-3AD203B41FA5}">
                      <a16:colId xmlns:a16="http://schemas.microsoft.com/office/drawing/2014/main" val="3261005463"/>
                    </a:ext>
                  </a:extLst>
                </a:gridCol>
                <a:gridCol w="2292582">
                  <a:extLst>
                    <a:ext uri="{9D8B030D-6E8A-4147-A177-3AD203B41FA5}">
                      <a16:colId xmlns:a16="http://schemas.microsoft.com/office/drawing/2014/main" val="292774690"/>
                    </a:ext>
                  </a:extLst>
                </a:gridCol>
                <a:gridCol w="2024380">
                  <a:extLst>
                    <a:ext uri="{9D8B030D-6E8A-4147-A177-3AD203B41FA5}">
                      <a16:colId xmlns:a16="http://schemas.microsoft.com/office/drawing/2014/main" val="831753343"/>
                    </a:ext>
                  </a:extLst>
                </a:gridCol>
                <a:gridCol w="2788574">
                  <a:extLst>
                    <a:ext uri="{9D8B030D-6E8A-4147-A177-3AD203B41FA5}">
                      <a16:colId xmlns:a16="http://schemas.microsoft.com/office/drawing/2014/main" val="3571036318"/>
                    </a:ext>
                  </a:extLst>
                </a:gridCol>
              </a:tblGrid>
              <a:tr h="370840">
                <a:tc>
                  <a:txBody>
                    <a:bodyPr/>
                    <a:lstStyle/>
                    <a:p>
                      <a:r>
                        <a:rPr lang="en-GB" dirty="0" smtClean="0"/>
                        <a:t>Factor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UK</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South Korea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Singapore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69695"/>
                  </a:ext>
                </a:extLst>
              </a:tr>
              <a:tr h="370840">
                <a:tc>
                  <a:txBody>
                    <a:bodyPr/>
                    <a:lstStyle/>
                    <a:p>
                      <a:r>
                        <a:rPr lang="en-GB" dirty="0" smtClean="0">
                          <a:latin typeface="Arial Black" panose="020B0A04020102020204" pitchFamily="34" charset="0"/>
                        </a:rPr>
                        <a:t>Costs of production</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27242"/>
                  </a:ext>
                </a:extLst>
              </a:tr>
              <a:tr h="74085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Black" panose="020B0A04020102020204" pitchFamily="34" charset="0"/>
                        </a:rPr>
                        <a:t>Skills and availability of labour force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341445"/>
                  </a:ext>
                </a:extLst>
              </a:tr>
              <a:tr h="370840">
                <a:tc>
                  <a:txBody>
                    <a:bodyPr/>
                    <a:lstStyle/>
                    <a:p>
                      <a:r>
                        <a:rPr lang="en-GB" dirty="0" smtClean="0">
                          <a:latin typeface="Arial Black" panose="020B0A04020102020204" pitchFamily="34" charset="0"/>
                        </a:rPr>
                        <a:t>Infrastructure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080616"/>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Black" panose="020B0A04020102020204" pitchFamily="34" charset="0"/>
                        </a:rPr>
                        <a:t>Location in trade bloc</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921514"/>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Black" panose="020B0A04020102020204" pitchFamily="34" charset="0"/>
                        </a:rPr>
                        <a:t>Government incentives</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76328"/>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Black" panose="020B0A04020102020204" pitchFamily="34" charset="0"/>
                        </a:rPr>
                        <a:t>Ease of doing business</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762718"/>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Black" panose="020B0A04020102020204" pitchFamily="34" charset="0"/>
                        </a:rPr>
                        <a:t>Political stability</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517304"/>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Black" panose="020B0A04020102020204" pitchFamily="34" charset="0"/>
                          <a:ea typeface="+mn-ea"/>
                          <a:cs typeface="+mn-cs"/>
                        </a:rPr>
                        <a:t>Natural resources</a:t>
                      </a:r>
                    </a:p>
                    <a:p>
                      <a:endParaRPr lang="en-GB" sz="1800" kern="1200" dirty="0">
                        <a:solidFill>
                          <a:schemeClr val="dk1"/>
                        </a:solidFill>
                        <a:latin typeface="Arial Black" panose="020B0A04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647067"/>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Arial Black" panose="020B0A04020102020204" pitchFamily="34" charset="0"/>
                          <a:ea typeface="+mn-ea"/>
                          <a:cs typeface="+mn-cs"/>
                        </a:rPr>
                        <a:t>Likely return on investment</a:t>
                      </a:r>
                    </a:p>
                    <a:p>
                      <a:endParaRPr lang="en-GB" sz="1800" kern="1200" dirty="0">
                        <a:solidFill>
                          <a:schemeClr val="dk1"/>
                        </a:solidFill>
                        <a:latin typeface="Arial Black" panose="020B0A04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730486"/>
                  </a:ext>
                </a:extLst>
              </a:tr>
            </a:tbl>
          </a:graphicData>
        </a:graphic>
      </p:graphicFrame>
      <p:sp>
        <p:nvSpPr>
          <p:cNvPr id="2" name="TextBox 1"/>
          <p:cNvSpPr txBox="1"/>
          <p:nvPr/>
        </p:nvSpPr>
        <p:spPr>
          <a:xfrm>
            <a:off x="315884" y="6168043"/>
            <a:ext cx="116045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Arial Black" panose="020B0A04020102020204" pitchFamily="34" charset="0"/>
                <a:ea typeface="+mn-ea"/>
                <a:cs typeface="+mn-cs"/>
              </a:rPr>
              <a:t>Rank the countries 1-3 3 being worst and work out which country would be best to move production to</a:t>
            </a:r>
            <a:endParaRPr kumimoji="0" lang="en-GB" sz="1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11821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smtClean="0">
                <a:solidFill>
                  <a:srgbClr val="0070C0"/>
                </a:solidFill>
              </a:rPr>
              <a:t>Costs</a:t>
            </a:r>
            <a:r>
              <a:rPr lang="en-GB" sz="5400" b="1" baseline="0" dirty="0" smtClean="0">
                <a:solidFill>
                  <a:srgbClr val="0070C0"/>
                </a:solidFill>
              </a:rPr>
              <a:t> of production</a:t>
            </a:r>
            <a:endParaRPr lang="en-GB" sz="5400" b="1" dirty="0" smtClean="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4820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Costs of production – UK is expensive</a:t>
            </a:r>
            <a:endParaRPr lang="en-GB" dirty="0"/>
          </a:p>
        </p:txBody>
      </p:sp>
      <p:sp>
        <p:nvSpPr>
          <p:cNvPr id="5" name="Content Placeholder 4"/>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n-GB" dirty="0"/>
              <a:t>Producing goods in the UK is expensive</a:t>
            </a:r>
          </a:p>
          <a:p>
            <a:r>
              <a:rPr lang="en-GB" dirty="0"/>
              <a:t>We have to import a great deal of the raw materials that do not naturally occur in this country e.g. Cocoa</a:t>
            </a:r>
          </a:p>
          <a:p>
            <a:r>
              <a:rPr lang="en-GB" dirty="0"/>
              <a:t>We have a high standard of living and a high national minimum wage in comparison to other countries</a:t>
            </a:r>
          </a:p>
          <a:p>
            <a:r>
              <a:rPr lang="en-GB" dirty="0"/>
              <a:t>Businesses that want to compete will need to move their production to another country but may keep the design or head office in the UK.  This is offshoring</a:t>
            </a:r>
          </a:p>
          <a:p>
            <a:endParaRPr lang="en-GB" dirty="0"/>
          </a:p>
        </p:txBody>
      </p:sp>
      <p:pic>
        <p:nvPicPr>
          <p:cNvPr id="7" name="Content Placeholder 6"/>
          <p:cNvPicPr>
            <a:picLocks noGrp="1" noChangeAspect="1"/>
          </p:cNvPicPr>
          <p:nvPr>
            <p:ph sz="half" idx="2"/>
          </p:nvPr>
        </p:nvPicPr>
        <p:blipFill>
          <a:blip r:embed="rId2"/>
          <a:stretch>
            <a:fillRect/>
          </a:stretch>
        </p:blipFill>
        <p:spPr>
          <a:xfrm>
            <a:off x="6172200" y="2245624"/>
            <a:ext cx="5181600" cy="3511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420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1526</Words>
  <Application>Microsoft Office PowerPoint</Application>
  <PresentationFormat>Widescreen</PresentationFormat>
  <Paragraphs>207</Paragraphs>
  <Slides>57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Arial Black</vt:lpstr>
      <vt:lpstr>Calibri</vt:lpstr>
      <vt:lpstr>Calibri Light</vt:lpstr>
      <vt:lpstr>Wingdings</vt:lpstr>
      <vt:lpstr>Office Theme</vt:lpstr>
      <vt:lpstr>6_Office Theme</vt:lpstr>
      <vt:lpstr>PowerPoint Presentation</vt:lpstr>
      <vt:lpstr>Worksheet</vt:lpstr>
      <vt:lpstr>From Edexcel</vt:lpstr>
      <vt:lpstr>Starter – discussion of this photo</vt:lpstr>
      <vt:lpstr>More photos of Brazil – will this be a good production location? Average wage is $288 a month </vt:lpstr>
      <vt:lpstr>Assessment of a country as a production location</vt:lpstr>
      <vt:lpstr>PowerPoint Presentation</vt:lpstr>
      <vt:lpstr>PowerPoint Presentation</vt:lpstr>
      <vt:lpstr>Costs of production – UK is expensive</vt:lpstr>
      <vt:lpstr>Cost of production – wages around the world</vt:lpstr>
      <vt:lpstr>PowerPoint Presentation</vt:lpstr>
      <vt:lpstr>Unemployment rates mean available labour</vt:lpstr>
      <vt:lpstr>Global school rankings</vt:lpstr>
      <vt:lpstr>Skills of workforce</vt:lpstr>
      <vt:lpstr>PowerPoint Presentation</vt:lpstr>
      <vt:lpstr>Infrastructure</vt:lpstr>
      <vt:lpstr>Infrastructure rankings</vt:lpstr>
      <vt:lpstr>PowerPoint Presentation</vt:lpstr>
      <vt:lpstr>Location in trade bloc</vt:lpstr>
      <vt:lpstr>PowerPoint Presentation</vt:lpstr>
      <vt:lpstr>Government incentives</vt:lpstr>
      <vt:lpstr>PowerPoint Presentation</vt:lpstr>
      <vt:lpstr>Ease of doing business</vt:lpstr>
      <vt:lpstr>World Bank – EODB graphic</vt:lpstr>
      <vt:lpstr>Importance of EODB when deciding where to manufacture</vt:lpstr>
      <vt:lpstr>PowerPoint Presentation</vt:lpstr>
      <vt:lpstr>PowerPoint Presentation</vt:lpstr>
      <vt:lpstr>Syria – could you set up production here?</vt:lpstr>
      <vt:lpstr>PowerPoint Presentation</vt:lpstr>
      <vt:lpstr>Natural Resources – list of countries</vt:lpstr>
      <vt:lpstr>Natural resources – China rare earth metals</vt:lpstr>
      <vt:lpstr>Natural resources – African diamonds</vt:lpstr>
      <vt:lpstr>PowerPoint Presentation</vt:lpstr>
      <vt:lpstr>Likely return on investment</vt:lpstr>
      <vt:lpstr>Sample Edexcel A2 questions</vt:lpstr>
      <vt:lpstr>Case study for question 1</vt:lpstr>
      <vt:lpstr>Sample question 1</vt:lpstr>
      <vt:lpstr>Answer sample question 1</vt:lpstr>
      <vt:lpstr>Case study for question 2</vt:lpstr>
      <vt:lpstr>Sample question 2</vt:lpstr>
      <vt:lpstr>Answer sample question 2</vt:lpstr>
      <vt:lpstr>Case study for question 3</vt:lpstr>
      <vt:lpstr>Sample question 3</vt:lpstr>
      <vt:lpstr>Answer sample question 3</vt:lpstr>
      <vt:lpstr>Case study for question 4</vt:lpstr>
      <vt:lpstr>PowerPoint Presentation</vt:lpstr>
      <vt:lpstr>PowerPoint Presentation</vt:lpstr>
      <vt:lpstr>Sample question 4</vt:lpstr>
      <vt:lpstr>Answer sample question 1</vt:lpstr>
      <vt:lpstr>PowerPoint Presentation</vt:lpstr>
      <vt:lpstr>Case study for question 5</vt:lpstr>
      <vt:lpstr>PowerPoint Presentation</vt:lpstr>
      <vt:lpstr>Sample question 5</vt:lpstr>
      <vt:lpstr>Answer sample question 5</vt:lpstr>
      <vt:lpstr>How to level sample question 5</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 Hilton</cp:lastModifiedBy>
  <cp:revision>98</cp:revision>
  <dcterms:created xsi:type="dcterms:W3CDTF">2017-05-29T18:04:54Z</dcterms:created>
  <dcterms:modified xsi:type="dcterms:W3CDTF">2018-10-29T09:09:50Z</dcterms:modified>
</cp:coreProperties>
</file>