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56" r:id="rId3"/>
    <p:sldId id="291" r:id="rId4"/>
    <p:sldId id="258" r:id="rId5"/>
    <p:sldId id="259" r:id="rId6"/>
    <p:sldId id="260" r:id="rId7"/>
    <p:sldId id="321" r:id="rId8"/>
    <p:sldId id="314" r:id="rId9"/>
    <p:sldId id="297" r:id="rId10"/>
    <p:sldId id="298" r:id="rId11"/>
    <p:sldId id="320" r:id="rId12"/>
    <p:sldId id="299" r:id="rId13"/>
    <p:sldId id="300" r:id="rId14"/>
    <p:sldId id="303" r:id="rId15"/>
    <p:sldId id="304" r:id="rId16"/>
    <p:sldId id="305" r:id="rId17"/>
    <p:sldId id="306" r:id="rId18"/>
    <p:sldId id="315" r:id="rId19"/>
    <p:sldId id="316" r:id="rId20"/>
    <p:sldId id="301" r:id="rId21"/>
    <p:sldId id="302" r:id="rId22"/>
    <p:sldId id="310" r:id="rId23"/>
    <p:sldId id="307" r:id="rId24"/>
    <p:sldId id="308" r:id="rId25"/>
    <p:sldId id="309" r:id="rId26"/>
    <p:sldId id="311" r:id="rId27"/>
    <p:sldId id="312" r:id="rId28"/>
    <p:sldId id="313" r:id="rId29"/>
    <p:sldId id="292" r:id="rId30"/>
    <p:sldId id="293" r:id="rId31"/>
    <p:sldId id="294" r:id="rId32"/>
    <p:sldId id="295" r:id="rId33"/>
    <p:sldId id="296" r:id="rId34"/>
    <p:sldId id="317" r:id="rId35"/>
    <p:sldId id="318" r:id="rId36"/>
    <p:sldId id="319" r:id="rId37"/>
    <p:sldId id="263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88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outlineViewPr>
    <p:cViewPr>
      <p:scale>
        <a:sx n="33" d="100"/>
        <a:sy n="33" d="100"/>
      </p:scale>
      <p:origin x="0" y="-433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77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7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Demand rises as the price falls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52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Availability of competitors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73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Printer</a:t>
            </a:r>
            <a:r>
              <a:rPr lang="en-GB" baseline="0" dirty="0" smtClean="0"/>
              <a:t> and ink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3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26F0F-A8CC-4D3D-AD41-15EE607A13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0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26F0F-A8CC-4D3D-AD41-15EE607A13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53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Strawberries during Wimbledon</a:t>
            </a:r>
            <a:r>
              <a:rPr lang="en-GB" baseline="0" dirty="0" smtClean="0"/>
              <a:t> season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6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Garden furniture, </a:t>
            </a:r>
            <a:r>
              <a:rPr lang="en-GB" dirty="0" err="1" smtClean="0"/>
              <a:t>flipflops</a:t>
            </a:r>
            <a:r>
              <a:rPr lang="en-GB" dirty="0" smtClean="0"/>
              <a:t>, beach towels,</a:t>
            </a:r>
            <a:r>
              <a:rPr lang="en-GB" baseline="0" dirty="0" smtClean="0"/>
              <a:t> BBQs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638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781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5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5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1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9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7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5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3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9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2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7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fMwqch72cw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zAGRVQG2dy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bbc.co.uk/news/uk-2361848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bbc.co.uk/news/world-africa-3330489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VvTzaNUDV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r>
              <a:rPr lang="en-GB" sz="9000" dirty="0" smtClean="0"/>
              <a:t>1.2.1 Demand</a:t>
            </a:r>
            <a:endParaRPr lang="en-GB" sz="16500" dirty="0" smtClean="0"/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Factors leading to a change in demand non-price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Non-price determinates of demand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Price of substitutes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Alternative brands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Price of compliments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Changes in consumer income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Trends in fashion and tastes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Marketing, advertising and branding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Population structure / demographics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Time of year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Weather and climate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External shocks</a:t>
            </a:r>
          </a:p>
          <a:p>
            <a:pPr marL="0" indent="0">
              <a:buNone/>
            </a:pPr>
            <a:r>
              <a:rPr lang="en-GB" b="1" dirty="0" smtClean="0"/>
              <a:t>Get ready to make some notes on these 10 area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3312" y="3479963"/>
            <a:ext cx="3676714" cy="17543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Non-price factors that can affect demand for a product or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Is there anything missing from this list?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114" y="2118681"/>
            <a:ext cx="3305111" cy="10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3218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#1 Price of substitutes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 substitute product is an alternative</a:t>
            </a:r>
          </a:p>
          <a:p>
            <a:r>
              <a:rPr lang="en-GB" dirty="0" smtClean="0"/>
              <a:t>For example if a customer cannot afford to fly to a destination they may consider going via ferry and train which would be cheaper</a:t>
            </a:r>
          </a:p>
          <a:p>
            <a:r>
              <a:rPr lang="en-GB" dirty="0" smtClean="0"/>
              <a:t>Another example is if coffee is too expensive a consumer may consider buying tea instead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7380018" y="2387456"/>
            <a:ext cx="2969327" cy="3789507"/>
            <a:chOff x="6950528" y="1907241"/>
            <a:chExt cx="3676650" cy="46808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0528" y="1907241"/>
              <a:ext cx="3429000" cy="2381250"/>
            </a:xfrm>
            <a:prstGeom prst="rect">
              <a:avLst/>
            </a:prstGeom>
          </p:spPr>
        </p:pic>
        <p:pic>
          <p:nvPicPr>
            <p:cNvPr id="1026" name="Picture 2" descr="Image result for p and o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50528" y="3831291"/>
              <a:ext cx="367665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0528" y="4463914"/>
              <a:ext cx="3429000" cy="212421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18" y="155121"/>
            <a:ext cx="6124511" cy="19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77691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#2 Alternative brands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If an alternative brand is available and the product is not available then this will affect demand</a:t>
            </a:r>
          </a:p>
          <a:p>
            <a:r>
              <a:rPr lang="en-GB" dirty="0" smtClean="0"/>
              <a:t>If customers are able to buy a similar product, with a similar brand profile then demand may be affected</a:t>
            </a:r>
          </a:p>
          <a:p>
            <a:r>
              <a:rPr lang="en-GB" dirty="0" smtClean="0"/>
              <a:t>Do you own any “alternative brands”?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825625"/>
            <a:ext cx="3106663" cy="2329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829" y="4155622"/>
            <a:ext cx="3603171" cy="2702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179472"/>
            <a:ext cx="2569029" cy="2569029"/>
          </a:xfrm>
          <a:prstGeom prst="rect">
            <a:avLst/>
          </a:prstGeom>
        </p:spPr>
      </p:pic>
      <p:pic>
        <p:nvPicPr>
          <p:cNvPr id="3074" name="Picture 2" descr="34. Smashbox Cosmetic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8863" y="1770308"/>
            <a:ext cx="2913137" cy="23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358" y="235526"/>
            <a:ext cx="5741116" cy="153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#3 Price of compliments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A complementary product is one that needs to be used with another product</a:t>
            </a:r>
          </a:p>
          <a:p>
            <a:r>
              <a:rPr lang="en-GB" dirty="0" smtClean="0"/>
              <a:t>Another example is buying capsules for a coffee machine</a:t>
            </a:r>
          </a:p>
          <a:p>
            <a:r>
              <a:rPr lang="en-GB" dirty="0" smtClean="0"/>
              <a:t>As the prices of these complimentary goods rise then demand for the main product falls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name one more product that has complimentary products?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474131" cy="25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37" y="4645025"/>
            <a:ext cx="547889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265" y="36712"/>
            <a:ext cx="5187066" cy="167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#4 Changes in consumer </a:t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income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As consumer incomes rise then demand for some products falls e.g. microwave meals – consumers may buy fresh food or eat out instead</a:t>
            </a:r>
          </a:p>
          <a:p>
            <a:r>
              <a:rPr lang="en-GB" dirty="0" smtClean="0"/>
              <a:t>Equally as consumer incomes rise then they have more disposable income to spend on luxuries like; holidays, prestige cars etc. 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1" y="3268040"/>
            <a:ext cx="5156278" cy="30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598554" y="1825625"/>
            <a:ext cx="4755993" cy="132934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Lottery winners – will the type of products that they demand change now they have won?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989" y="25642"/>
            <a:ext cx="612701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3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1036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#5 Trends and fads in fashion and tastes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As trends in goods and services rise then demand for these products rise</a:t>
            </a:r>
          </a:p>
          <a:p>
            <a:r>
              <a:rPr lang="en-GB" dirty="0" smtClean="0"/>
              <a:t>Trends tend to be a change in consumer preference over time e.g. Smartphones</a:t>
            </a:r>
          </a:p>
          <a:p>
            <a:r>
              <a:rPr lang="en-GB" dirty="0" smtClean="0"/>
              <a:t>Fads are short lived e.g. fidget spinners.  </a:t>
            </a:r>
            <a:r>
              <a:rPr lang="en-GB" dirty="0" smtClean="0">
                <a:solidFill>
                  <a:srgbClr val="FF0000"/>
                </a:solidFill>
              </a:rPr>
              <a:t>Do you still have one?  Did you ever have one?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9540" y="1913694"/>
            <a:ext cx="2619375" cy="1743075"/>
          </a:xfrm>
          <a:prstGeom prst="rect">
            <a:avLst/>
          </a:prstGeom>
        </p:spPr>
      </p:pic>
      <p:pic>
        <p:nvPicPr>
          <p:cNvPr id="2052" name="Picture 4" descr="Image result for loom band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026" y="1825626"/>
            <a:ext cx="1802946" cy="17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amagotch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709" y="3803650"/>
            <a:ext cx="2619866" cy="20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665" y="3803651"/>
            <a:ext cx="1704307" cy="2020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390" y="94068"/>
            <a:ext cx="4937240" cy="159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 5Trends and fads graph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0" cy="394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8200" y="6215063"/>
            <a:ext cx="10034588" cy="28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92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#5 Trends and fads graph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286000"/>
            <a:ext cx="0" cy="39433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38200" y="6215063"/>
            <a:ext cx="10034588" cy="285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1228725" y="2614492"/>
            <a:ext cx="2428875" cy="3486271"/>
          </a:xfrm>
          <a:custGeom>
            <a:avLst/>
            <a:gdLst>
              <a:gd name="connsiteX0" fmla="*/ 0 w 2428875"/>
              <a:gd name="connsiteY0" fmla="*/ 3386258 h 3486271"/>
              <a:gd name="connsiteX1" fmla="*/ 1500188 w 2428875"/>
              <a:gd name="connsiteY1" fmla="*/ 121 h 3486271"/>
              <a:gd name="connsiteX2" fmla="*/ 2428875 w 2428875"/>
              <a:gd name="connsiteY2" fmla="*/ 3486271 h 348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3486271">
                <a:moveTo>
                  <a:pt x="0" y="3386258"/>
                </a:moveTo>
                <a:cubicBezTo>
                  <a:pt x="547688" y="1684855"/>
                  <a:pt x="1095376" y="-16548"/>
                  <a:pt x="1500188" y="121"/>
                </a:cubicBezTo>
                <a:cubicBezTo>
                  <a:pt x="1905000" y="16790"/>
                  <a:pt x="2169319" y="2881434"/>
                  <a:pt x="2428875" y="348627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586038" y="2485725"/>
            <a:ext cx="4900612" cy="3515025"/>
          </a:xfrm>
          <a:custGeom>
            <a:avLst/>
            <a:gdLst>
              <a:gd name="connsiteX0" fmla="*/ 0 w 4900612"/>
              <a:gd name="connsiteY0" fmla="*/ 3357863 h 3515025"/>
              <a:gd name="connsiteX1" fmla="*/ 2243137 w 4900612"/>
              <a:gd name="connsiteY1" fmla="*/ 300 h 3515025"/>
              <a:gd name="connsiteX2" fmla="*/ 4900612 w 4900612"/>
              <a:gd name="connsiteY2" fmla="*/ 3515025 h 351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0612" h="3515025">
                <a:moveTo>
                  <a:pt x="0" y="3357863"/>
                </a:moveTo>
                <a:cubicBezTo>
                  <a:pt x="713184" y="1665984"/>
                  <a:pt x="1426368" y="-25894"/>
                  <a:pt x="2243137" y="300"/>
                </a:cubicBezTo>
                <a:cubicBezTo>
                  <a:pt x="3059906" y="26494"/>
                  <a:pt x="4460081" y="2938763"/>
                  <a:pt x="4900612" y="3515025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285875" y="3205905"/>
            <a:ext cx="9829800" cy="2737695"/>
          </a:xfrm>
          <a:custGeom>
            <a:avLst/>
            <a:gdLst>
              <a:gd name="connsiteX0" fmla="*/ 0 w 9829800"/>
              <a:gd name="connsiteY0" fmla="*/ 2737695 h 2737695"/>
              <a:gd name="connsiteX1" fmla="*/ 5357813 w 9829800"/>
              <a:gd name="connsiteY1" fmla="*/ 823170 h 2737695"/>
              <a:gd name="connsiteX2" fmla="*/ 7158038 w 9829800"/>
              <a:gd name="connsiteY2" fmla="*/ 23070 h 2737695"/>
              <a:gd name="connsiteX3" fmla="*/ 9829800 w 9829800"/>
              <a:gd name="connsiteY3" fmla="*/ 223095 h 273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9800" h="2737695">
                <a:moveTo>
                  <a:pt x="0" y="2737695"/>
                </a:moveTo>
                <a:lnTo>
                  <a:pt x="5357813" y="823170"/>
                </a:lnTo>
                <a:cubicBezTo>
                  <a:pt x="6550819" y="370733"/>
                  <a:pt x="6412707" y="123082"/>
                  <a:pt x="7158038" y="23070"/>
                </a:cubicBezTo>
                <a:cubicBezTo>
                  <a:pt x="7903369" y="-76942"/>
                  <a:pt x="9339263" y="177851"/>
                  <a:pt x="9829800" y="223095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202657" y="1984116"/>
            <a:ext cx="90011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Fad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596" y="1805342"/>
            <a:ext cx="177760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Fashion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0994" y="2425209"/>
            <a:ext cx="128349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Trend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3" y="644366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14313" y="39004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97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#6 Marketing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Marketing can also stimulate demand e.g. promotions can help to encourage sales</a:t>
            </a:r>
          </a:p>
          <a:p>
            <a:r>
              <a:rPr lang="en-GB" dirty="0" smtClean="0"/>
              <a:t>McDonald’s run the monopoly promotion every year</a:t>
            </a:r>
          </a:p>
          <a:p>
            <a:r>
              <a:rPr lang="en-GB" dirty="0" smtClean="0"/>
              <a:t>The marketing mix can help a business to drive traffic to a website – through a sale or an offer</a:t>
            </a:r>
          </a:p>
          <a:p>
            <a:r>
              <a:rPr lang="en-GB" dirty="0" smtClean="0"/>
              <a:t>Some websites like Groupon and </a:t>
            </a:r>
            <a:r>
              <a:rPr lang="en-GB" dirty="0" err="1" smtClean="0"/>
              <a:t>Vouchercloud</a:t>
            </a:r>
            <a:r>
              <a:rPr lang="en-GB" dirty="0" smtClean="0"/>
              <a:t> help to increase demand </a:t>
            </a:r>
          </a:p>
          <a:p>
            <a:r>
              <a:rPr lang="en-GB" dirty="0" smtClean="0"/>
              <a:t>Have you got any voucher apps?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475" y="37220"/>
            <a:ext cx="6014525" cy="1981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67" y="2196812"/>
            <a:ext cx="5438775" cy="451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104" y="4001294"/>
            <a:ext cx="3495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711915"/>
            <a:ext cx="10515600" cy="257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26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#6 Advertising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Advertising can stimulate demand and increase sales</a:t>
            </a:r>
          </a:p>
          <a:p>
            <a:r>
              <a:rPr lang="en-GB" dirty="0" smtClean="0"/>
              <a:t>Advertising can call the public’s attention to a product or service</a:t>
            </a:r>
          </a:p>
          <a:p>
            <a:r>
              <a:rPr lang="en-GB" dirty="0" smtClean="0"/>
              <a:t>It can also be used to launch new products, remind customers about how good established products are and build the image of the brand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Watch these 10 adverts and vote on which is the most annoying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475" y="37220"/>
            <a:ext cx="6014525" cy="198137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546" y="2657187"/>
            <a:ext cx="4703445" cy="2688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333" y="3677283"/>
            <a:ext cx="1269841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7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#6 Advertising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branding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/>
              <a:t>As products are heavily advertised they may experience an increase in demand.   If this did not occur then businesses would not invest in advertising at all. </a:t>
            </a:r>
          </a:p>
          <a:p>
            <a:r>
              <a:rPr lang="en-GB" dirty="0"/>
              <a:t>Products in adverts are associated with other things we already have a positive feeling about (see video)</a:t>
            </a:r>
          </a:p>
          <a:p>
            <a:r>
              <a:rPr lang="en-GB" dirty="0"/>
              <a:t>Heavy branding on </a:t>
            </a:r>
            <a:r>
              <a:rPr lang="en-GB" dirty="0" smtClean="0"/>
              <a:t>goods </a:t>
            </a:r>
            <a:r>
              <a:rPr lang="en-GB" dirty="0"/>
              <a:t>will help to increase or keep demand </a:t>
            </a:r>
            <a:r>
              <a:rPr lang="en-GB" dirty="0" smtClean="0"/>
              <a:t>stable</a:t>
            </a:r>
            <a:endParaRPr lang="en-GB" dirty="0"/>
          </a:p>
          <a:p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346191"/>
            <a:ext cx="5181600" cy="3310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0527"/>
            <a:ext cx="5429250" cy="1754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0315" y="2956846"/>
            <a:ext cx="1269841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1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</a:rPr>
              <a:t>#7 Population structure </a:t>
            </a:r>
            <a:br>
              <a:rPr lang="en-GB" sz="4400" kern="1200" dirty="0" smtClean="0">
                <a:solidFill>
                  <a:schemeClr val="bg1"/>
                </a:solidFill>
                <a:effectLst/>
              </a:rPr>
            </a:br>
            <a:r>
              <a:rPr lang="en-GB" dirty="0" smtClean="0">
                <a:solidFill>
                  <a:schemeClr val="bg1"/>
                </a:solidFill>
              </a:rPr>
              <a:t>and demographics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The UK population is getting older, this means that different products and services will be in higher demand</a:t>
            </a:r>
          </a:p>
          <a:p>
            <a:endParaRPr lang="en-GB" dirty="0"/>
          </a:p>
          <a:p>
            <a:r>
              <a:rPr lang="en-GB" dirty="0" smtClean="0"/>
              <a:t>Weddings are also going out of fashion which may mean that demand for wedding cakes will fall</a:t>
            </a:r>
          </a:p>
          <a:p>
            <a:endParaRPr lang="en-GB" dirty="0"/>
          </a:p>
          <a:p>
            <a:r>
              <a:rPr lang="en-GB" dirty="0" smtClean="0"/>
              <a:t>The UK is also experiencing a baby boom – what kinds of products may experience higher demand as a result?</a:t>
            </a:r>
            <a:endParaRPr lang="en-GB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684" y="2268970"/>
            <a:ext cx="3459176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185" y="0"/>
            <a:ext cx="612701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72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005"/>
            <a:ext cx="10515600" cy="1325563"/>
          </a:xfrm>
          <a:solidFill>
            <a:srgbClr val="C0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Baby Boom means an increase in demand for baby products – can you think of 6 products?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888" y="1772817"/>
            <a:ext cx="63722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75520" y="1772816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5520" y="3620282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5988" y="1772816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65988" y="3649439"/>
            <a:ext cx="2232248" cy="1291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04977" y="5526063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84233" y="5526063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7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Baby Boom </a:t>
            </a:r>
            <a:r>
              <a:rPr lang="en-GB" dirty="0"/>
              <a:t>=</a:t>
            </a:r>
            <a:r>
              <a:rPr lang="en-GB" dirty="0" smtClean="0"/>
              <a:t> increase in demand for baby products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888" y="1772817"/>
            <a:ext cx="63722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75520" y="1772816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Nappies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5520" y="3620282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165988" y="1772816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65988" y="3649439"/>
            <a:ext cx="2232248" cy="12917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04977" y="5526063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Baby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clothes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165988" y="5526063"/>
            <a:ext cx="2232248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cent SF" pitchFamily="2" charset="0"/>
                <a:ea typeface="+mn-ea"/>
                <a:cs typeface="+mn-cs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blankets</a:t>
            </a:r>
          </a:p>
        </p:txBody>
      </p:sp>
    </p:spTree>
    <p:extLst>
      <p:ext uri="{BB962C8B-B14F-4D97-AF65-F5344CB8AC3E}">
        <p14:creationId xmlns:p14="http://schemas.microsoft.com/office/powerpoint/2010/main" val="2121871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#8 Time of year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Some products reach peak demand at certain times of the year in the </a:t>
            </a:r>
            <a:r>
              <a:rPr lang="en-GB" dirty="0"/>
              <a:t>U</a:t>
            </a:r>
            <a:r>
              <a:rPr lang="en-GB" dirty="0" smtClean="0"/>
              <a:t>K:</a:t>
            </a:r>
          </a:p>
          <a:p>
            <a:endParaRPr lang="en-GB" dirty="0"/>
          </a:p>
          <a:p>
            <a:r>
              <a:rPr lang="en-GB" dirty="0" smtClean="0"/>
              <a:t>Christmas trees</a:t>
            </a:r>
          </a:p>
          <a:p>
            <a:r>
              <a:rPr lang="en-GB" dirty="0" smtClean="0"/>
              <a:t>Easter eggs</a:t>
            </a:r>
          </a:p>
          <a:p>
            <a:r>
              <a:rPr lang="en-GB" dirty="0" smtClean="0"/>
              <a:t>Pumpkins at Halloween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Can you think of other examples?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794" y="148288"/>
            <a:ext cx="5443105" cy="1759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670" y="2310534"/>
            <a:ext cx="5199352" cy="29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</a:rPr>
              <a:t>#9 Weather and climate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 smtClean="0"/>
              <a:t>Some products have a seasonality factor and may be affected by the weather and the climate </a:t>
            </a:r>
            <a:endParaRPr lang="en-GB" dirty="0"/>
          </a:p>
          <a:p>
            <a:r>
              <a:rPr lang="en-GB" dirty="0" smtClean="0"/>
              <a:t>One example is an ice cream van’s Mr Whippy 99 ice creams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Can you think of other examples of products that sell better if the weather is better?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098" name="Picture 2" descr="Image result for ice cream v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191369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638" y="3900873"/>
            <a:ext cx="3809524" cy="2539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514" y="59750"/>
            <a:ext cx="5463648" cy="176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1200" dirty="0" smtClean="0">
                <a:solidFill>
                  <a:schemeClr val="bg1"/>
                </a:solidFill>
                <a:effectLst/>
              </a:rPr>
              <a:t/>
            </a:r>
            <a:br>
              <a:rPr lang="en-GB" sz="4400" kern="1200" dirty="0" smtClean="0">
                <a:solidFill>
                  <a:schemeClr val="bg1"/>
                </a:solidFill>
                <a:effectLst/>
              </a:rPr>
            </a:br>
            <a:r>
              <a:rPr lang="en-GB" sz="4400" kern="1200" dirty="0" smtClean="0">
                <a:solidFill>
                  <a:schemeClr val="bg1"/>
                </a:solidFill>
                <a:effectLst/>
              </a:rPr>
              <a:t>#10 External shocks</a:t>
            </a:r>
            <a:endParaRPr lang="en-GB" sz="4400" dirty="0" smtClean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External shocks such as; terrorism, war, disease and health scares can change demand</a:t>
            </a:r>
          </a:p>
          <a:p>
            <a:pPr marL="0" indent="0">
              <a:buNone/>
            </a:pPr>
            <a:r>
              <a:rPr lang="en-GB" dirty="0" smtClean="0"/>
              <a:t>For example after terror attacks in Tunisia travel agents have found it hard to sell holidays there</a:t>
            </a:r>
          </a:p>
          <a:p>
            <a:pPr marL="0" indent="0">
              <a:buNone/>
            </a:pPr>
            <a:r>
              <a:rPr lang="en-GB" dirty="0" smtClean="0"/>
              <a:t>30 British tourists were killed on the beach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Can you think of other examples of countries where attacks have had an impact on tourism?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958" y="1825625"/>
            <a:ext cx="4738014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995" y="204602"/>
            <a:ext cx="4597977" cy="14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754" y="1248087"/>
            <a:ext cx="9046492" cy="5348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85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a) Factors leading to a change in demand:</a:t>
            </a:r>
          </a:p>
          <a:p>
            <a:pPr lvl="1"/>
            <a:r>
              <a:rPr lang="en-GB" sz="3200" dirty="0" smtClean="0"/>
              <a:t>changes </a:t>
            </a:r>
            <a:r>
              <a:rPr lang="en-GB" sz="3200" dirty="0"/>
              <a:t>in the prices of substitutes </a:t>
            </a:r>
            <a:r>
              <a:rPr lang="en-GB" sz="3200" dirty="0" smtClean="0"/>
              <a:t>and complementary </a:t>
            </a:r>
            <a:r>
              <a:rPr lang="en-GB" sz="3200" dirty="0"/>
              <a:t>goods</a:t>
            </a:r>
          </a:p>
          <a:p>
            <a:pPr lvl="1"/>
            <a:r>
              <a:rPr lang="en-GB" sz="3200" dirty="0" smtClean="0"/>
              <a:t>changes </a:t>
            </a:r>
            <a:r>
              <a:rPr lang="en-GB" sz="3200" dirty="0"/>
              <a:t>in consumer incomes</a:t>
            </a:r>
          </a:p>
          <a:p>
            <a:pPr lvl="1"/>
            <a:r>
              <a:rPr lang="en-GB" sz="3200" dirty="0" smtClean="0"/>
              <a:t>fashions</a:t>
            </a:r>
            <a:r>
              <a:rPr lang="en-GB" sz="3200" dirty="0"/>
              <a:t>, tastes and preferences</a:t>
            </a:r>
          </a:p>
          <a:p>
            <a:pPr lvl="1"/>
            <a:r>
              <a:rPr lang="en-GB" sz="3200" dirty="0" smtClean="0"/>
              <a:t>advertising </a:t>
            </a:r>
            <a:r>
              <a:rPr lang="en-GB" sz="3200" dirty="0"/>
              <a:t>and branding</a:t>
            </a:r>
          </a:p>
          <a:p>
            <a:pPr lvl="1"/>
            <a:r>
              <a:rPr lang="en-GB" sz="3200" dirty="0" smtClean="0"/>
              <a:t>demographics</a:t>
            </a:r>
            <a:endParaRPr lang="en-GB" sz="3200" dirty="0"/>
          </a:p>
          <a:p>
            <a:pPr lvl="1"/>
            <a:r>
              <a:rPr lang="en-GB" sz="3200" dirty="0" smtClean="0"/>
              <a:t>external </a:t>
            </a:r>
            <a:r>
              <a:rPr lang="en-GB" sz="3200" dirty="0"/>
              <a:t>shocks</a:t>
            </a:r>
          </a:p>
          <a:p>
            <a:pPr lvl="1"/>
            <a:r>
              <a:rPr lang="en-GB" sz="3200" dirty="0" smtClean="0"/>
              <a:t>seasonality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555" y="2489087"/>
            <a:ext cx="10566952" cy="141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11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062" y="1583985"/>
            <a:ext cx="8375877" cy="490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700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1" y="103868"/>
            <a:ext cx="10515600" cy="1325563"/>
          </a:xfrm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165" y="1553481"/>
            <a:ext cx="6295671" cy="5206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443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30828"/>
            <a:ext cx="2677886" cy="2155372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/>
              <a:t>Case study for question 2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14" y="274864"/>
            <a:ext cx="5818987" cy="634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933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34" y="0"/>
            <a:ext cx="10872132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Sample question 2</a:t>
            </a:r>
            <a:endParaRPr lang="en-GB" dirty="0"/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5-7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8-12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3" y="2202997"/>
            <a:ext cx="10790061" cy="1421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39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2917"/>
            <a:ext cx="2253343" cy="2551739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/>
              <a:t>Answer sample question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0"/>
          <a:stretch/>
        </p:blipFill>
        <p:spPr>
          <a:xfrm>
            <a:off x="2253343" y="0"/>
            <a:ext cx="5282974" cy="6820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185" y="1766686"/>
            <a:ext cx="4552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23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b="1" dirty="0" smtClean="0"/>
              <a:t>Substitute goods</a:t>
            </a:r>
            <a:r>
              <a:rPr lang="en-GB" dirty="0" smtClean="0"/>
              <a:t>; Where one type of product could be replaced with another e.g. bus for a taxi, margarine for butter</a:t>
            </a:r>
          </a:p>
          <a:p>
            <a:r>
              <a:rPr lang="en-GB" b="1" dirty="0" smtClean="0"/>
              <a:t>Complementary goods</a:t>
            </a:r>
            <a:r>
              <a:rPr lang="en-GB" dirty="0" smtClean="0"/>
              <a:t>; Where one product is used at the same time with another product e.g. Coffee pods in a coffee machine, ink in a printer</a:t>
            </a:r>
          </a:p>
          <a:p>
            <a:r>
              <a:rPr lang="en-GB" b="1" dirty="0" smtClean="0"/>
              <a:t>Demographics</a:t>
            </a:r>
            <a:r>
              <a:rPr lang="en-GB" dirty="0" smtClean="0"/>
              <a:t>; This means anything to do with the structure of the population e.g. we are all living longer</a:t>
            </a:r>
          </a:p>
          <a:p>
            <a:r>
              <a:rPr lang="en-GB" b="1" dirty="0" smtClean="0"/>
              <a:t>External shocks</a:t>
            </a:r>
            <a:r>
              <a:rPr lang="en-GB" dirty="0" smtClean="0"/>
              <a:t>; This is an event which causes significant change e.g. war, terrorism, disease outbreak e.g. Ebola in Liberia</a:t>
            </a:r>
          </a:p>
          <a:p>
            <a:r>
              <a:rPr lang="en-GB" b="1" dirty="0" smtClean="0"/>
              <a:t>Seasonality</a:t>
            </a:r>
            <a:r>
              <a:rPr lang="en-GB" dirty="0" smtClean="0"/>
              <a:t>; </a:t>
            </a:r>
            <a:r>
              <a:rPr lang="en-GB" dirty="0"/>
              <a:t>Any predictable change or pattern in a time series that recurs or repeats over a one-year period can be said to </a:t>
            </a:r>
            <a:r>
              <a:rPr lang="en-GB" dirty="0" smtClean="0"/>
              <a:t>be seasonal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4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03771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dirty="0"/>
              <a:t>If this drink was £5 </a:t>
            </a:r>
            <a:r>
              <a:rPr lang="en-GB" sz="4000" dirty="0" smtClean="0"/>
              <a:t>a can would </a:t>
            </a:r>
            <a:r>
              <a:rPr lang="en-GB" sz="4000" dirty="0"/>
              <a:t>you buy it?</a:t>
            </a:r>
          </a:p>
          <a:p>
            <a:endParaRPr lang="en-GB" sz="4000" dirty="0"/>
          </a:p>
          <a:p>
            <a:r>
              <a:rPr lang="en-GB" sz="4000" dirty="0"/>
              <a:t>If this drink was 10p a can would you buy more of it?</a:t>
            </a:r>
          </a:p>
          <a:p>
            <a:endParaRPr lang="en-GB" dirty="0"/>
          </a:p>
        </p:txBody>
      </p:sp>
      <p:pic>
        <p:nvPicPr>
          <p:cNvPr id="4" name="Picture 2" descr="https://farm1.staticflickr.com/30/49176019_f7c841df37_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53352" y="1871549"/>
            <a:ext cx="1700448" cy="425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0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Demand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Demand is the amount of a good that consumers are willing and able to buy at a given </a:t>
            </a:r>
            <a:r>
              <a:rPr lang="en-US" dirty="0" smtClean="0"/>
              <a:t>price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Kickstarter video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60" y="1825625"/>
            <a:ext cx="7266680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92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</a:rPr>
              <a:t>Factors leading to a change in demand - price</a:t>
            </a:r>
            <a:endParaRPr lang="en-GB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What determines demand?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01524"/>
            <a:ext cx="3943350" cy="230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679" y="4629150"/>
            <a:ext cx="68961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53924"/>
            <a:ext cx="39433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Price determines levels of demand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8788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dirty="0" smtClean="0"/>
              <a:t>Price and demand are related – here is an example</a:t>
            </a:r>
          </a:p>
          <a:p>
            <a:endParaRPr lang="en-GB" dirty="0"/>
          </a:p>
          <a:p>
            <a:r>
              <a:rPr lang="en-GB" dirty="0" smtClean="0"/>
              <a:t>As the price increases on a product or service, normally, the demand will decrease as less customers are willing (or able) to pay the price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20871"/>
            <a:ext cx="5105399" cy="8309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the price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decreases –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might happen to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demand?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98" y="2408464"/>
            <a:ext cx="39433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1133</Words>
  <Application>Microsoft Office PowerPoint</Application>
  <PresentationFormat>Widescreen</PresentationFormat>
  <Paragraphs>164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Accent SF</vt:lpstr>
      <vt:lpstr>Arial</vt:lpstr>
      <vt:lpstr>Arial Black</vt:lpstr>
      <vt:lpstr>Arial Rounded MT Bold</vt:lpstr>
      <vt:lpstr>Calibri</vt:lpstr>
      <vt:lpstr>Calibri Light</vt:lpstr>
      <vt:lpstr>Office Theme</vt:lpstr>
      <vt:lpstr>2_Office Theme</vt:lpstr>
      <vt:lpstr>PowerPoint Presentation</vt:lpstr>
      <vt:lpstr>Worksheet</vt:lpstr>
      <vt:lpstr>From Edexcel</vt:lpstr>
      <vt:lpstr>Starter</vt:lpstr>
      <vt:lpstr>Definition: Demand</vt:lpstr>
      <vt:lpstr>Kickstarter video</vt:lpstr>
      <vt:lpstr>PowerPoint Presentation</vt:lpstr>
      <vt:lpstr>What determines demand?</vt:lpstr>
      <vt:lpstr>Price determines levels of demand</vt:lpstr>
      <vt:lpstr>PowerPoint Presentation</vt:lpstr>
      <vt:lpstr>Non-price determinates of demand</vt:lpstr>
      <vt:lpstr>#1 Price of substitutes</vt:lpstr>
      <vt:lpstr> #2 Alternative brands </vt:lpstr>
      <vt:lpstr> #3 Price of compliments </vt:lpstr>
      <vt:lpstr> #4 Changes in consumer  income </vt:lpstr>
      <vt:lpstr> #5 Trends and fads in fashion and tastes </vt:lpstr>
      <vt:lpstr># 5Trends and fads graph</vt:lpstr>
      <vt:lpstr>#5 Trends and fads graph</vt:lpstr>
      <vt:lpstr>#6 Marketing</vt:lpstr>
      <vt:lpstr>#6 Advertising</vt:lpstr>
      <vt:lpstr>#6 Advertising and  branding</vt:lpstr>
      <vt:lpstr> #7 Population structure  and demographics </vt:lpstr>
      <vt:lpstr>Baby Boom means an increase in demand for baby products – can you think of 6 products?</vt:lpstr>
      <vt:lpstr>Baby Boom = increase in demand for baby products</vt:lpstr>
      <vt:lpstr> #8 Time of year </vt:lpstr>
      <vt:lpstr> #9 Weather and climate </vt:lpstr>
      <vt:lpstr> #10 External shocks </vt:lpstr>
      <vt:lpstr>Sample Edexcel A2 questions</vt:lpstr>
      <vt:lpstr>Case study for question 1</vt:lpstr>
      <vt:lpstr>Sample question 1</vt:lpstr>
      <vt:lpstr>Answer sample question 1</vt:lpstr>
      <vt:lpstr>How to level sample question 1</vt:lpstr>
      <vt:lpstr>Case study for question 2 </vt:lpstr>
      <vt:lpstr>Sample question 2</vt:lpstr>
      <vt:lpstr>Answer sample question 2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Sarah</cp:lastModifiedBy>
  <cp:revision>67</cp:revision>
  <dcterms:created xsi:type="dcterms:W3CDTF">2017-05-29T18:04:54Z</dcterms:created>
  <dcterms:modified xsi:type="dcterms:W3CDTF">2019-11-10T15:45:34Z</dcterms:modified>
</cp:coreProperties>
</file>