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1" r:id="rId2"/>
    <p:sldId id="294" r:id="rId3"/>
    <p:sldId id="293" r:id="rId4"/>
    <p:sldId id="267" r:id="rId5"/>
    <p:sldId id="337" r:id="rId6"/>
    <p:sldId id="310" r:id="rId7"/>
    <p:sldId id="313" r:id="rId8"/>
    <p:sldId id="319" r:id="rId9"/>
    <p:sldId id="320" r:id="rId10"/>
    <p:sldId id="321" r:id="rId11"/>
    <p:sldId id="322" r:id="rId12"/>
    <p:sldId id="323" r:id="rId13"/>
    <p:sldId id="314" r:id="rId14"/>
    <p:sldId id="317" r:id="rId15"/>
    <p:sldId id="318" r:id="rId16"/>
    <p:sldId id="324" r:id="rId17"/>
    <p:sldId id="332" r:id="rId18"/>
    <p:sldId id="333" r:id="rId19"/>
    <p:sldId id="326" r:id="rId20"/>
    <p:sldId id="328" r:id="rId21"/>
    <p:sldId id="334" r:id="rId22"/>
    <p:sldId id="329" r:id="rId23"/>
    <p:sldId id="335" r:id="rId24"/>
    <p:sldId id="330" r:id="rId25"/>
    <p:sldId id="336" r:id="rId26"/>
    <p:sldId id="32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1" autoAdjust="0"/>
    <p:restoredTop sz="83126" autoAdjust="0"/>
  </p:normalViewPr>
  <p:slideViewPr>
    <p:cSldViewPr snapToGrid="0">
      <p:cViewPr varScale="1">
        <p:scale>
          <a:sx n="76" d="100"/>
          <a:sy n="76" d="100"/>
        </p:scale>
        <p:origin x="132" y="4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75B8C5-3729-47B9-A5DE-37C0DFA1E76E}" type="datetimeFigureOut">
              <a:rPr lang="en-GB" smtClean="0"/>
              <a:t>09/10/2017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0EDF98-4E86-4FEA-8AB6-295F118B2336}" type="slidenum">
              <a:rPr lang="en-GB" smtClean="0"/>
              <a:t>‹#›</a:t>
            </a:fld>
            <a:endParaRPr lang="en-GB"/>
          </a:p>
        </p:txBody>
      </p:sp>
    </p:spTree>
    <p:extLst>
      <p:ext uri="{BB962C8B-B14F-4D97-AF65-F5344CB8AC3E}">
        <p14:creationId xmlns:p14="http://schemas.microsoft.com/office/powerpoint/2010/main" val="3451499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0EDF98-4E86-4FEA-8AB6-295F118B2336}" type="slidenum">
              <a:rPr lang="en-GB" smtClean="0"/>
              <a:t>1</a:t>
            </a:fld>
            <a:endParaRPr lang="en-GB"/>
          </a:p>
        </p:txBody>
      </p:sp>
    </p:spTree>
    <p:extLst>
      <p:ext uri="{BB962C8B-B14F-4D97-AF65-F5344CB8AC3E}">
        <p14:creationId xmlns:p14="http://schemas.microsoft.com/office/powerpoint/2010/main" val="84483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0EDF98-4E86-4FEA-8AB6-295F118B2336}" type="slidenum">
              <a:rPr lang="en-GB" smtClean="0"/>
              <a:t>3</a:t>
            </a:fld>
            <a:endParaRPr lang="en-GB"/>
          </a:p>
        </p:txBody>
      </p:sp>
    </p:spTree>
    <p:extLst>
      <p:ext uri="{BB962C8B-B14F-4D97-AF65-F5344CB8AC3E}">
        <p14:creationId xmlns:p14="http://schemas.microsoft.com/office/powerpoint/2010/main" val="3456170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0EDF98-4E86-4FEA-8AB6-295F118B2336}" type="slidenum">
              <a:rPr lang="en-GB" smtClean="0"/>
              <a:t>13</a:t>
            </a:fld>
            <a:endParaRPr lang="en-GB"/>
          </a:p>
        </p:txBody>
      </p:sp>
    </p:spTree>
    <p:extLst>
      <p:ext uri="{BB962C8B-B14F-4D97-AF65-F5344CB8AC3E}">
        <p14:creationId xmlns:p14="http://schemas.microsoft.com/office/powerpoint/2010/main" val="4202839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0EDF98-4E86-4FEA-8AB6-295F118B2336}" type="slidenum">
              <a:rPr lang="en-GB" smtClean="0"/>
              <a:t>15</a:t>
            </a:fld>
            <a:endParaRPr lang="en-GB"/>
          </a:p>
        </p:txBody>
      </p:sp>
    </p:spTree>
    <p:extLst>
      <p:ext uri="{BB962C8B-B14F-4D97-AF65-F5344CB8AC3E}">
        <p14:creationId xmlns:p14="http://schemas.microsoft.com/office/powerpoint/2010/main" val="3079540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0EDF98-4E86-4FEA-8AB6-295F118B2336}" type="slidenum">
              <a:rPr lang="en-GB" smtClean="0"/>
              <a:t>19</a:t>
            </a:fld>
            <a:endParaRPr lang="en-GB"/>
          </a:p>
        </p:txBody>
      </p:sp>
    </p:spTree>
    <p:extLst>
      <p:ext uri="{BB962C8B-B14F-4D97-AF65-F5344CB8AC3E}">
        <p14:creationId xmlns:p14="http://schemas.microsoft.com/office/powerpoint/2010/main" val="1175826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Jan</a:t>
            </a:r>
            <a:r>
              <a:rPr lang="en-GB" baseline="0" dirty="0" smtClean="0"/>
              <a:t> 2011 Q5</a:t>
            </a:r>
            <a:endParaRPr lang="en-GB" dirty="0"/>
          </a:p>
        </p:txBody>
      </p:sp>
      <p:sp>
        <p:nvSpPr>
          <p:cNvPr id="4" name="Slide Number Placeholder 3"/>
          <p:cNvSpPr>
            <a:spLocks noGrp="1"/>
          </p:cNvSpPr>
          <p:nvPr>
            <p:ph type="sldNum" sz="quarter" idx="10"/>
          </p:nvPr>
        </p:nvSpPr>
        <p:spPr/>
        <p:txBody>
          <a:bodyPr/>
          <a:lstStyle/>
          <a:p>
            <a:fld id="{B376FB0E-D02F-44B6-A50C-C21793D2951B}" type="slidenum">
              <a:rPr lang="en-GB" smtClean="0"/>
              <a:t>20</a:t>
            </a:fld>
            <a:endParaRPr lang="en-GB"/>
          </a:p>
        </p:txBody>
      </p:sp>
    </p:spTree>
    <p:extLst>
      <p:ext uri="{BB962C8B-B14F-4D97-AF65-F5344CB8AC3E}">
        <p14:creationId xmlns:p14="http://schemas.microsoft.com/office/powerpoint/2010/main" val="1254771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Q4</a:t>
            </a:r>
            <a:r>
              <a:rPr lang="en-GB" baseline="0" dirty="0" smtClean="0"/>
              <a:t> January 2013</a:t>
            </a:r>
            <a:endParaRPr lang="en-GB" dirty="0"/>
          </a:p>
        </p:txBody>
      </p:sp>
      <p:sp>
        <p:nvSpPr>
          <p:cNvPr id="4" name="Slide Number Placeholder 3"/>
          <p:cNvSpPr>
            <a:spLocks noGrp="1"/>
          </p:cNvSpPr>
          <p:nvPr>
            <p:ph type="sldNum" sz="quarter" idx="10"/>
          </p:nvPr>
        </p:nvSpPr>
        <p:spPr/>
        <p:txBody>
          <a:bodyPr/>
          <a:lstStyle/>
          <a:p>
            <a:fld id="{B376FB0E-D02F-44B6-A50C-C21793D2951B}" type="slidenum">
              <a:rPr lang="en-GB" smtClean="0"/>
              <a:t>22</a:t>
            </a:fld>
            <a:endParaRPr lang="en-GB"/>
          </a:p>
        </p:txBody>
      </p:sp>
    </p:spTree>
    <p:extLst>
      <p:ext uri="{BB962C8B-B14F-4D97-AF65-F5344CB8AC3E}">
        <p14:creationId xmlns:p14="http://schemas.microsoft.com/office/powerpoint/2010/main" val="2478190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Q4 January</a:t>
            </a:r>
            <a:r>
              <a:rPr lang="en-GB" baseline="0" smtClean="0"/>
              <a:t> 2012</a:t>
            </a:r>
            <a:endParaRPr lang="en-GB"/>
          </a:p>
        </p:txBody>
      </p:sp>
      <p:sp>
        <p:nvSpPr>
          <p:cNvPr id="4" name="Slide Number Placeholder 3"/>
          <p:cNvSpPr>
            <a:spLocks noGrp="1"/>
          </p:cNvSpPr>
          <p:nvPr>
            <p:ph type="sldNum" sz="quarter" idx="10"/>
          </p:nvPr>
        </p:nvSpPr>
        <p:spPr/>
        <p:txBody>
          <a:bodyPr/>
          <a:lstStyle/>
          <a:p>
            <a:fld id="{130EDF98-4E86-4FEA-8AB6-295F118B2336}" type="slidenum">
              <a:rPr lang="en-GB" smtClean="0"/>
              <a:t>24</a:t>
            </a:fld>
            <a:endParaRPr lang="en-GB"/>
          </a:p>
        </p:txBody>
      </p:sp>
    </p:spTree>
    <p:extLst>
      <p:ext uri="{BB962C8B-B14F-4D97-AF65-F5344CB8AC3E}">
        <p14:creationId xmlns:p14="http://schemas.microsoft.com/office/powerpoint/2010/main" val="3697472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4B4E0A8-0D9E-4D18-8883-353B82C8F931}" type="datetimeFigureOut">
              <a:rPr lang="en-GB" smtClean="0"/>
              <a:t>09/10/2017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2747476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B4E0A8-0D9E-4D18-8883-353B82C8F931}" type="datetimeFigureOut">
              <a:rPr lang="en-GB" smtClean="0"/>
              <a:t>09/10/2017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2446106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B4E0A8-0D9E-4D18-8883-353B82C8F931}" type="datetimeFigureOut">
              <a:rPr lang="en-GB" smtClean="0"/>
              <a:t>09/10/2017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4251164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B4E0A8-0D9E-4D18-8883-353B82C8F931}" type="datetimeFigureOut">
              <a:rPr lang="en-GB" smtClean="0"/>
              <a:t>09/10/2017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385699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B4E0A8-0D9E-4D18-8883-353B82C8F931}" type="datetimeFigureOut">
              <a:rPr lang="en-GB" smtClean="0"/>
              <a:t>09/10/2017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76812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4B4E0A8-0D9E-4D18-8883-353B82C8F931}" type="datetimeFigureOut">
              <a:rPr lang="en-GB" smtClean="0"/>
              <a:t>09/10/2017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3638760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4B4E0A8-0D9E-4D18-8883-353B82C8F931}" type="datetimeFigureOut">
              <a:rPr lang="en-GB" smtClean="0"/>
              <a:t>09/10/2017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190997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4B4E0A8-0D9E-4D18-8883-353B82C8F931}" type="datetimeFigureOut">
              <a:rPr lang="en-GB" smtClean="0"/>
              <a:t>09/10/2017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361583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4E0A8-0D9E-4D18-8883-353B82C8F931}" type="datetimeFigureOut">
              <a:rPr lang="en-GB" smtClean="0"/>
              <a:t>09/10/2017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4222248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B4E0A8-0D9E-4D18-8883-353B82C8F931}" type="datetimeFigureOut">
              <a:rPr lang="en-GB" smtClean="0"/>
              <a:t>09/10/2017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3813050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B4E0A8-0D9E-4D18-8883-353B82C8F931}" type="datetimeFigureOut">
              <a:rPr lang="en-GB" smtClean="0"/>
              <a:t>09/10/2017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2656303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4E0A8-0D9E-4D18-8883-353B82C8F931}" type="datetimeFigureOut">
              <a:rPr lang="en-GB" smtClean="0"/>
              <a:t>09/10/2017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B179E-1108-402F-9E3C-BDB9B9574EC1}" type="slidenum">
              <a:rPr lang="en-GB" smtClean="0"/>
              <a:t>‹#›</a:t>
            </a:fld>
            <a:endParaRPr lang="en-GB"/>
          </a:p>
        </p:txBody>
      </p:sp>
    </p:spTree>
    <p:extLst>
      <p:ext uri="{BB962C8B-B14F-4D97-AF65-F5344CB8AC3E}">
        <p14:creationId xmlns:p14="http://schemas.microsoft.com/office/powerpoint/2010/main" val="10184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7528" y="332656"/>
            <a:ext cx="8352928" cy="1015663"/>
          </a:xfrm>
          <a:prstGeom prst="rect">
            <a:avLst/>
          </a:prstGeom>
          <a:noFill/>
        </p:spPr>
        <p:txBody>
          <a:bodyPr wrap="square" rtlCol="0">
            <a:spAutoFit/>
          </a:bodyPr>
          <a:lstStyle/>
          <a:p>
            <a:r>
              <a:rPr lang="en-GB" sz="6000" b="1" i="1" u="sng" dirty="0">
                <a:solidFill>
                  <a:schemeClr val="bg1"/>
                </a:solidFill>
              </a:rPr>
              <a:t>RECAP: What is PED?</a:t>
            </a:r>
          </a:p>
        </p:txBody>
      </p:sp>
      <p:sp>
        <p:nvSpPr>
          <p:cNvPr id="3" name="Rectangle 2"/>
          <p:cNvSpPr/>
          <p:nvPr/>
        </p:nvSpPr>
        <p:spPr>
          <a:xfrm>
            <a:off x="343863" y="6216"/>
            <a:ext cx="11360258" cy="1200329"/>
          </a:xfrm>
          <a:prstGeom prst="rect">
            <a:avLst/>
          </a:prstGeom>
          <a:noFill/>
        </p:spPr>
        <p:txBody>
          <a:bodyPr wrap="square" lIns="91440" tIns="45720" rIns="91440" bIns="45720">
            <a:spAutoFit/>
          </a:bodyPr>
          <a:lstStyle/>
          <a:p>
            <a:pPr algn="ctr"/>
            <a:r>
              <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STARTER ACTIVITY RECAP</a:t>
            </a:r>
            <a:endParaRPr lang="en-US"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6" name="Straight Connector 5"/>
          <p:cNvCxnSpPr/>
          <p:nvPr/>
        </p:nvCxnSpPr>
        <p:spPr>
          <a:xfrm>
            <a:off x="6023992" y="1091381"/>
            <a:ext cx="0" cy="576661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32736" y="3633019"/>
            <a:ext cx="11916696"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65122" y="4356990"/>
            <a:ext cx="3790846" cy="1569660"/>
          </a:xfrm>
          <a:prstGeom prst="rect">
            <a:avLst/>
          </a:prstGeom>
          <a:noFill/>
        </p:spPr>
        <p:txBody>
          <a:bodyPr wrap="none" rtlCol="0">
            <a:spAutoFit/>
          </a:bodyPr>
          <a:lstStyle/>
          <a:p>
            <a:r>
              <a:rPr lang="en-GB" sz="3200" b="1" dirty="0" smtClean="0"/>
              <a:t>Relatively Elastic PED</a:t>
            </a:r>
          </a:p>
          <a:p>
            <a:r>
              <a:rPr lang="en-GB" sz="3200" dirty="0" smtClean="0"/>
              <a:t>-Diagram</a:t>
            </a:r>
          </a:p>
          <a:p>
            <a:r>
              <a:rPr lang="en-GB" sz="3200" dirty="0" smtClean="0"/>
              <a:t>-Value</a:t>
            </a:r>
            <a:endParaRPr lang="en-GB" sz="3200" dirty="0"/>
          </a:p>
        </p:txBody>
      </p:sp>
      <p:sp>
        <p:nvSpPr>
          <p:cNvPr id="14" name="TextBox 13"/>
          <p:cNvSpPr txBox="1"/>
          <p:nvPr/>
        </p:nvSpPr>
        <p:spPr>
          <a:xfrm>
            <a:off x="7379109" y="1412228"/>
            <a:ext cx="4125873" cy="1569660"/>
          </a:xfrm>
          <a:prstGeom prst="rect">
            <a:avLst/>
          </a:prstGeom>
          <a:noFill/>
        </p:spPr>
        <p:txBody>
          <a:bodyPr wrap="none" rtlCol="0">
            <a:spAutoFit/>
          </a:bodyPr>
          <a:lstStyle/>
          <a:p>
            <a:r>
              <a:rPr lang="en-GB" sz="3200" b="1" dirty="0" smtClean="0"/>
              <a:t>Relatively Inelastic PED</a:t>
            </a:r>
          </a:p>
          <a:p>
            <a:r>
              <a:rPr lang="en-GB" sz="3200" dirty="0" smtClean="0"/>
              <a:t>-Diagram</a:t>
            </a:r>
          </a:p>
          <a:p>
            <a:r>
              <a:rPr lang="en-GB" sz="3200" dirty="0" smtClean="0"/>
              <a:t>-Value</a:t>
            </a:r>
            <a:endParaRPr lang="en-GB" sz="3200" dirty="0"/>
          </a:p>
        </p:txBody>
      </p:sp>
      <p:sp>
        <p:nvSpPr>
          <p:cNvPr id="15" name="TextBox 14"/>
          <p:cNvSpPr txBox="1"/>
          <p:nvPr/>
        </p:nvSpPr>
        <p:spPr>
          <a:xfrm>
            <a:off x="7379109" y="4386487"/>
            <a:ext cx="3962110" cy="1569660"/>
          </a:xfrm>
          <a:prstGeom prst="rect">
            <a:avLst/>
          </a:prstGeom>
          <a:noFill/>
        </p:spPr>
        <p:txBody>
          <a:bodyPr wrap="none" rtlCol="0">
            <a:spAutoFit/>
          </a:bodyPr>
          <a:lstStyle/>
          <a:p>
            <a:r>
              <a:rPr lang="en-GB" sz="3200" b="1" dirty="0" smtClean="0"/>
              <a:t>Perfectly Inelastic PED</a:t>
            </a:r>
          </a:p>
          <a:p>
            <a:r>
              <a:rPr lang="en-GB" sz="3200" dirty="0" smtClean="0"/>
              <a:t>-Diagram</a:t>
            </a:r>
          </a:p>
          <a:p>
            <a:r>
              <a:rPr lang="en-GB" sz="3200" dirty="0" smtClean="0"/>
              <a:t>-Value</a:t>
            </a:r>
            <a:endParaRPr lang="en-GB" sz="3200" dirty="0"/>
          </a:p>
        </p:txBody>
      </p:sp>
      <p:sp>
        <p:nvSpPr>
          <p:cNvPr id="16" name="TextBox 15"/>
          <p:cNvSpPr txBox="1"/>
          <p:nvPr/>
        </p:nvSpPr>
        <p:spPr>
          <a:xfrm>
            <a:off x="1165122" y="1412228"/>
            <a:ext cx="3627083" cy="1569660"/>
          </a:xfrm>
          <a:prstGeom prst="rect">
            <a:avLst/>
          </a:prstGeom>
          <a:noFill/>
        </p:spPr>
        <p:txBody>
          <a:bodyPr wrap="none" rtlCol="0">
            <a:spAutoFit/>
          </a:bodyPr>
          <a:lstStyle/>
          <a:p>
            <a:r>
              <a:rPr lang="en-GB" sz="3200" b="1" dirty="0" smtClean="0"/>
              <a:t>Perfectly </a:t>
            </a:r>
            <a:r>
              <a:rPr lang="en-GB" sz="3200" b="1" dirty="0"/>
              <a:t>E</a:t>
            </a:r>
            <a:r>
              <a:rPr lang="en-GB" sz="3200" b="1" dirty="0" smtClean="0"/>
              <a:t>lastic PED</a:t>
            </a:r>
          </a:p>
          <a:p>
            <a:r>
              <a:rPr lang="en-GB" sz="3200" dirty="0" smtClean="0"/>
              <a:t>-Diagram</a:t>
            </a:r>
          </a:p>
          <a:p>
            <a:r>
              <a:rPr lang="en-GB" sz="3200" dirty="0" smtClean="0"/>
              <a:t>-Value</a:t>
            </a:r>
            <a:endParaRPr lang="en-GB" sz="3200" dirty="0"/>
          </a:p>
        </p:txBody>
      </p:sp>
    </p:spTree>
    <p:extLst>
      <p:ext uri="{BB962C8B-B14F-4D97-AF65-F5344CB8AC3E}">
        <p14:creationId xmlns:p14="http://schemas.microsoft.com/office/powerpoint/2010/main" val="1050486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2"/>
          <p:cNvCxnSpPr/>
          <p:nvPr/>
        </p:nvCxnSpPr>
        <p:spPr>
          <a:xfrm>
            <a:off x="1391472" y="908721"/>
            <a:ext cx="0" cy="5112566"/>
          </a:xfrm>
          <a:prstGeom prst="straightConnector1">
            <a:avLst/>
          </a:prstGeom>
          <a:noFill/>
          <a:ln w="63495">
            <a:solidFill>
              <a:srgbClr val="000000"/>
            </a:solidFill>
            <a:prstDash val="solid"/>
          </a:ln>
        </p:spPr>
      </p:cxnSp>
      <p:cxnSp>
        <p:nvCxnSpPr>
          <p:cNvPr id="3" name="Straight Connector 3"/>
          <p:cNvCxnSpPr/>
          <p:nvPr/>
        </p:nvCxnSpPr>
        <p:spPr>
          <a:xfrm flipH="1">
            <a:off x="1391472" y="6005193"/>
            <a:ext cx="7285635" cy="0"/>
          </a:xfrm>
          <a:prstGeom prst="straightConnector1">
            <a:avLst/>
          </a:prstGeom>
          <a:noFill/>
          <a:ln w="63495">
            <a:solidFill>
              <a:srgbClr val="000000"/>
            </a:solidFill>
            <a:prstDash val="solid"/>
          </a:ln>
        </p:spPr>
      </p:cxnSp>
      <p:sp>
        <p:nvSpPr>
          <p:cNvPr id="4" name="TextBox 7"/>
          <p:cNvSpPr txBox="1"/>
          <p:nvPr/>
        </p:nvSpPr>
        <p:spPr>
          <a:xfrm>
            <a:off x="239354" y="680808"/>
            <a:ext cx="1920215"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Income</a:t>
            </a:r>
          </a:p>
        </p:txBody>
      </p:sp>
      <p:sp>
        <p:nvSpPr>
          <p:cNvPr id="5" name="TextBox 8"/>
          <p:cNvSpPr txBox="1"/>
          <p:nvPr/>
        </p:nvSpPr>
        <p:spPr>
          <a:xfrm>
            <a:off x="8208239" y="6005194"/>
            <a:ext cx="1920215"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Quantity</a:t>
            </a:r>
          </a:p>
        </p:txBody>
      </p:sp>
      <p:sp>
        <p:nvSpPr>
          <p:cNvPr id="6" name="TextBox 9"/>
          <p:cNvSpPr txBox="1"/>
          <p:nvPr/>
        </p:nvSpPr>
        <p:spPr>
          <a:xfrm>
            <a:off x="1055437" y="5992000"/>
            <a:ext cx="1920215"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0</a:t>
            </a:r>
          </a:p>
        </p:txBody>
      </p:sp>
      <p:sp>
        <p:nvSpPr>
          <p:cNvPr id="7" name="TextBox 11"/>
          <p:cNvSpPr txBox="1"/>
          <p:nvPr/>
        </p:nvSpPr>
        <p:spPr>
          <a:xfrm>
            <a:off x="284256" y="157588"/>
            <a:ext cx="11668389" cy="523219"/>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1" u="none" strike="noStrike" kern="1200" cap="none" spc="0" baseline="0" dirty="0">
                <a:solidFill>
                  <a:srgbClr val="004620"/>
                </a:solidFill>
                <a:uFillTx/>
                <a:latin typeface="Calibri"/>
              </a:rPr>
              <a:t>Demonstrate a demand curve with a </a:t>
            </a:r>
            <a:r>
              <a:rPr lang="en-GB" sz="2800" b="1" i="1" u="none" strike="noStrike" kern="1200" cap="none" spc="0" baseline="0" dirty="0" smtClean="0">
                <a:solidFill>
                  <a:srgbClr val="00B050"/>
                </a:solidFill>
                <a:uFillTx/>
                <a:latin typeface="Calibri"/>
              </a:rPr>
              <a:t>positive YED </a:t>
            </a:r>
            <a:r>
              <a:rPr lang="en-GB" sz="2800" b="1" i="1" u="none" strike="noStrike" kern="1200" cap="none" spc="0" baseline="0" dirty="0">
                <a:solidFill>
                  <a:srgbClr val="004620"/>
                </a:solidFill>
                <a:uFillTx/>
                <a:latin typeface="Calibri"/>
              </a:rPr>
              <a:t>relationship.</a:t>
            </a:r>
          </a:p>
        </p:txBody>
      </p:sp>
      <p:cxnSp>
        <p:nvCxnSpPr>
          <p:cNvPr id="8" name="Straight Connector 10"/>
          <p:cNvCxnSpPr/>
          <p:nvPr/>
        </p:nvCxnSpPr>
        <p:spPr>
          <a:xfrm flipV="1">
            <a:off x="1871533" y="1052739"/>
            <a:ext cx="6240695" cy="4608512"/>
          </a:xfrm>
          <a:prstGeom prst="straightConnector1">
            <a:avLst/>
          </a:prstGeom>
          <a:noFill/>
          <a:ln w="50804">
            <a:solidFill>
              <a:srgbClr val="004620"/>
            </a:solidFill>
            <a:prstDash val="solid"/>
          </a:ln>
        </p:spPr>
      </p:cxnSp>
      <p:sp>
        <p:nvSpPr>
          <p:cNvPr id="9" name="TextBox 12"/>
          <p:cNvSpPr txBox="1"/>
          <p:nvPr/>
        </p:nvSpPr>
        <p:spPr>
          <a:xfrm>
            <a:off x="8112228" y="821908"/>
            <a:ext cx="1920215" cy="46166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dirty="0" smtClean="0">
                <a:solidFill>
                  <a:srgbClr val="000000"/>
                </a:solidFill>
                <a:uFillTx/>
                <a:latin typeface="Calibri"/>
              </a:rPr>
              <a:t>+YED</a:t>
            </a:r>
            <a:endParaRPr lang="en-GB" sz="2400" b="1" i="0" u="none" strike="noStrike" kern="1200" cap="none" spc="0" baseline="0" dirty="0">
              <a:solidFill>
                <a:srgbClr val="000000"/>
              </a:solidFill>
              <a:uFillTx/>
              <a:latin typeface="Calibri"/>
            </a:endParaRPr>
          </a:p>
        </p:txBody>
      </p:sp>
      <p:cxnSp>
        <p:nvCxnSpPr>
          <p:cNvPr id="10" name="Straight Connector 4"/>
          <p:cNvCxnSpPr/>
          <p:nvPr/>
        </p:nvCxnSpPr>
        <p:spPr>
          <a:xfrm>
            <a:off x="1433888" y="3356990"/>
            <a:ext cx="3600408" cy="0"/>
          </a:xfrm>
          <a:prstGeom prst="straightConnector1">
            <a:avLst/>
          </a:prstGeom>
          <a:noFill/>
          <a:ln w="38103">
            <a:solidFill>
              <a:srgbClr val="FFFF00"/>
            </a:solidFill>
            <a:custDash>
              <a:ds d="299976" sp="299976"/>
            </a:custDash>
          </a:ln>
        </p:spPr>
      </p:cxnSp>
      <p:cxnSp>
        <p:nvCxnSpPr>
          <p:cNvPr id="11" name="Straight Connector 13"/>
          <p:cNvCxnSpPr/>
          <p:nvPr/>
        </p:nvCxnSpPr>
        <p:spPr>
          <a:xfrm>
            <a:off x="1594676" y="1484784"/>
            <a:ext cx="5845467" cy="0"/>
          </a:xfrm>
          <a:prstGeom prst="straightConnector1">
            <a:avLst/>
          </a:prstGeom>
          <a:noFill/>
          <a:ln w="38103">
            <a:solidFill>
              <a:srgbClr val="FF0000"/>
            </a:solidFill>
            <a:custDash>
              <a:ds d="299976" sp="299976"/>
            </a:custDash>
          </a:ln>
        </p:spPr>
      </p:cxnSp>
      <p:cxnSp>
        <p:nvCxnSpPr>
          <p:cNvPr id="12" name="Straight Connector 14"/>
          <p:cNvCxnSpPr/>
          <p:nvPr/>
        </p:nvCxnSpPr>
        <p:spPr>
          <a:xfrm>
            <a:off x="5076712" y="3356991"/>
            <a:ext cx="0" cy="2635009"/>
          </a:xfrm>
          <a:prstGeom prst="straightConnector1">
            <a:avLst/>
          </a:prstGeom>
          <a:noFill/>
          <a:ln w="38103">
            <a:solidFill>
              <a:srgbClr val="FFFF00"/>
            </a:solidFill>
            <a:custDash>
              <a:ds d="299976" sp="299976"/>
            </a:custDash>
          </a:ln>
        </p:spPr>
      </p:cxnSp>
      <p:cxnSp>
        <p:nvCxnSpPr>
          <p:cNvPr id="13" name="Straight Connector 16"/>
          <p:cNvCxnSpPr/>
          <p:nvPr/>
        </p:nvCxnSpPr>
        <p:spPr>
          <a:xfrm>
            <a:off x="7643347" y="1484785"/>
            <a:ext cx="0" cy="4507215"/>
          </a:xfrm>
          <a:prstGeom prst="straightConnector1">
            <a:avLst/>
          </a:prstGeom>
          <a:noFill/>
          <a:ln w="38103">
            <a:solidFill>
              <a:srgbClr val="FF0000"/>
            </a:solidFill>
            <a:custDash>
              <a:ds d="299976" sp="299976"/>
            </a:custDash>
          </a:ln>
        </p:spPr>
      </p:cxnSp>
      <p:sp>
        <p:nvSpPr>
          <p:cNvPr id="14" name="TextBox 19"/>
          <p:cNvSpPr txBox="1"/>
          <p:nvPr/>
        </p:nvSpPr>
        <p:spPr>
          <a:xfrm>
            <a:off x="719791" y="3212974"/>
            <a:ext cx="672071"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Y1</a:t>
            </a:r>
          </a:p>
        </p:txBody>
      </p:sp>
      <p:sp>
        <p:nvSpPr>
          <p:cNvPr id="15" name="TextBox 20"/>
          <p:cNvSpPr txBox="1"/>
          <p:nvPr/>
        </p:nvSpPr>
        <p:spPr>
          <a:xfrm>
            <a:off x="719791" y="1300122"/>
            <a:ext cx="672071"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Y2</a:t>
            </a:r>
          </a:p>
        </p:txBody>
      </p:sp>
      <p:sp>
        <p:nvSpPr>
          <p:cNvPr id="16" name="Up Arrow 21"/>
          <p:cNvSpPr/>
          <p:nvPr/>
        </p:nvSpPr>
        <p:spPr>
          <a:xfrm>
            <a:off x="884274" y="1669448"/>
            <a:ext cx="335645" cy="1543525"/>
          </a:xfrm>
          <a:custGeom>
            <a:avLst>
              <a:gd name="f0" fmla="val 1761"/>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val f7"/>
              <a:gd name="f15" fmla="val f8"/>
              <a:gd name="f16" fmla="pin 0 f1 10800"/>
              <a:gd name="f17" fmla="pin 0 f0 216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1"/>
              <a:gd name="f29" fmla="*/ f22 f21 1"/>
              <a:gd name="f30" fmla="*/ f21 f12 1"/>
              <a:gd name="f31" fmla="*/ f22 f13 1"/>
              <a:gd name="f32" fmla="+- f25 0 f3"/>
              <a:gd name="f33" fmla="+- f26 0 f3"/>
              <a:gd name="f34" fmla="*/ 21600 f27 1"/>
              <a:gd name="f35" fmla="*/ 0 f27 1"/>
              <a:gd name="f36" fmla="*/ f29 1 10800"/>
              <a:gd name="f37" fmla="*/ f28 f12 1"/>
              <a:gd name="f38" fmla="+- f22 0 f36"/>
              <a:gd name="f39" fmla="*/ f35 1 f27"/>
              <a:gd name="f40" fmla="*/ f34 1 f27"/>
              <a:gd name="f41" fmla="*/ f40 f13 1"/>
              <a:gd name="f42" fmla="*/ f38 f13 1"/>
              <a:gd name="f43" fmla="*/ f39 f12 1"/>
              <a:gd name="f44" fmla="*/ f40 f12 1"/>
            </a:gdLst>
            <a:ahLst>
              <a:ahXY gdRefX="f1" minX="f7" maxX="f9" gdRefY="f0" minY="f7" maxY="f8">
                <a:pos x="f23" y="f24"/>
              </a:ahXY>
            </a:ahLst>
            <a:cxnLst>
              <a:cxn ang="3cd4">
                <a:pos x="hc" y="t"/>
              </a:cxn>
              <a:cxn ang="0">
                <a:pos x="r" y="vc"/>
              </a:cxn>
              <a:cxn ang="cd4">
                <a:pos x="hc" y="b"/>
              </a:cxn>
              <a:cxn ang="cd2">
                <a:pos x="l" y="vc"/>
              </a:cxn>
              <a:cxn ang="f32">
                <a:pos x="f43" y="f31"/>
              </a:cxn>
              <a:cxn ang="f33">
                <a:pos x="f44" y="f31"/>
              </a:cxn>
            </a:cxnLst>
            <a:rect l="f30" t="f42" r="f37" b="f41"/>
            <a:pathLst>
              <a:path w="21600" h="21600">
                <a:moveTo>
                  <a:pt x="f21" y="f8"/>
                </a:moveTo>
                <a:lnTo>
                  <a:pt x="f21" y="f22"/>
                </a:lnTo>
                <a:lnTo>
                  <a:pt x="f7" y="f22"/>
                </a:lnTo>
                <a:lnTo>
                  <a:pt x="f9" y="f7"/>
                </a:lnTo>
                <a:lnTo>
                  <a:pt x="f8" y="f22"/>
                </a:lnTo>
                <a:lnTo>
                  <a:pt x="f28" y="f22"/>
                </a:lnTo>
                <a:lnTo>
                  <a:pt x="f28" y="f8"/>
                </a:lnTo>
                <a:close/>
              </a:path>
            </a:pathLst>
          </a:custGeom>
          <a:solidFill>
            <a:srgbClr val="FFFF00"/>
          </a:solidFill>
          <a:ln w="38103">
            <a:solidFill>
              <a:srgbClr val="0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7" name="TextBox 22"/>
          <p:cNvSpPr txBox="1"/>
          <p:nvPr/>
        </p:nvSpPr>
        <p:spPr>
          <a:xfrm>
            <a:off x="4740677" y="6021288"/>
            <a:ext cx="672071"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Q1</a:t>
            </a:r>
          </a:p>
        </p:txBody>
      </p:sp>
      <p:sp>
        <p:nvSpPr>
          <p:cNvPr id="18" name="TextBox 23"/>
          <p:cNvSpPr txBox="1"/>
          <p:nvPr/>
        </p:nvSpPr>
        <p:spPr>
          <a:xfrm>
            <a:off x="7307311" y="6021288"/>
            <a:ext cx="672071"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Q2</a:t>
            </a:r>
          </a:p>
        </p:txBody>
      </p:sp>
      <p:sp>
        <p:nvSpPr>
          <p:cNvPr id="19" name="Right Arrow 25"/>
          <p:cNvSpPr/>
          <p:nvPr/>
        </p:nvSpPr>
        <p:spPr>
          <a:xfrm>
            <a:off x="5365808" y="6074048"/>
            <a:ext cx="1979395" cy="263804"/>
          </a:xfrm>
          <a:custGeom>
            <a:avLst>
              <a:gd name="f0" fmla="val 19681"/>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FFFF00"/>
          </a:solidFill>
          <a:ln w="38103">
            <a:solidFill>
              <a:srgbClr val="0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20" name="Rectangle 26"/>
          <p:cNvSpPr/>
          <p:nvPr/>
        </p:nvSpPr>
        <p:spPr>
          <a:xfrm>
            <a:off x="7979383" y="1638094"/>
            <a:ext cx="3973263" cy="1944215"/>
          </a:xfrm>
          <a:prstGeom prst="rect">
            <a:avLst/>
          </a:prstGeom>
          <a:solidFill>
            <a:srgbClr val="F2F2F2"/>
          </a:solidFill>
          <a:ln w="63495">
            <a:solidFill>
              <a:srgbClr val="FFFF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500" b="1" i="0" u="none" strike="noStrike" kern="1200" cap="none" spc="0" baseline="0">
                <a:solidFill>
                  <a:srgbClr val="004620"/>
                </a:solidFill>
                <a:uFillTx/>
                <a:latin typeface="Calibri"/>
              </a:rPr>
              <a:t>What kind of products/services would have a positive YED relationship?</a:t>
            </a:r>
          </a:p>
        </p:txBody>
      </p:sp>
      <p:sp>
        <p:nvSpPr>
          <p:cNvPr id="21" name="Rectangle 20"/>
          <p:cNvSpPr/>
          <p:nvPr/>
        </p:nvSpPr>
        <p:spPr>
          <a:xfrm>
            <a:off x="7779505" y="3726026"/>
            <a:ext cx="4373018" cy="1200329"/>
          </a:xfrm>
          <a:prstGeom prst="rect">
            <a:avLst/>
          </a:prstGeom>
        </p:spPr>
        <p:txBody>
          <a:bodyPr wrap="square">
            <a:spAutoFit/>
          </a:bodyPr>
          <a:lstStyle/>
          <a:p>
            <a:pPr lvl="0"/>
            <a:r>
              <a:rPr lang="en-GB" sz="2400" b="1" dirty="0">
                <a:solidFill>
                  <a:srgbClr val="00B050"/>
                </a:solidFill>
              </a:rPr>
              <a:t>Positive YED: A </a:t>
            </a:r>
            <a:r>
              <a:rPr lang="en-GB" sz="2400" b="1" u="sng" dirty="0">
                <a:solidFill>
                  <a:srgbClr val="00B050"/>
                </a:solidFill>
              </a:rPr>
              <a:t>rise in income </a:t>
            </a:r>
            <a:r>
              <a:rPr lang="en-GB" sz="2400" b="1" dirty="0">
                <a:solidFill>
                  <a:srgbClr val="00B050"/>
                </a:solidFill>
              </a:rPr>
              <a:t>will lead to an INCREASE in the quantity sold.</a:t>
            </a:r>
            <a:endParaRPr lang="en-GB" sz="2400" dirty="0">
              <a:solidFill>
                <a:srgbClr val="00B050"/>
              </a:solidFill>
            </a:endParaRPr>
          </a:p>
        </p:txBody>
      </p:sp>
    </p:spTree>
    <p:extLst>
      <p:ext uri="{BB962C8B-B14F-4D97-AF65-F5344CB8AC3E}">
        <p14:creationId xmlns:p14="http://schemas.microsoft.com/office/powerpoint/2010/main" val="3168163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par>
                                <p:cTn id="33" presetID="16" presetClass="entr" presetSubtype="21"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P spid="17" grpId="0"/>
      <p:bldP spid="18"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2"/>
          <p:cNvCxnSpPr/>
          <p:nvPr/>
        </p:nvCxnSpPr>
        <p:spPr>
          <a:xfrm>
            <a:off x="1391472" y="908721"/>
            <a:ext cx="0" cy="5112566"/>
          </a:xfrm>
          <a:prstGeom prst="straightConnector1">
            <a:avLst/>
          </a:prstGeom>
          <a:noFill/>
          <a:ln w="63495">
            <a:solidFill>
              <a:srgbClr val="000000"/>
            </a:solidFill>
            <a:prstDash val="solid"/>
          </a:ln>
        </p:spPr>
      </p:cxnSp>
      <p:cxnSp>
        <p:nvCxnSpPr>
          <p:cNvPr id="3" name="Straight Connector 3"/>
          <p:cNvCxnSpPr/>
          <p:nvPr/>
        </p:nvCxnSpPr>
        <p:spPr>
          <a:xfrm flipH="1">
            <a:off x="1391472" y="6005193"/>
            <a:ext cx="7285635" cy="0"/>
          </a:xfrm>
          <a:prstGeom prst="straightConnector1">
            <a:avLst/>
          </a:prstGeom>
          <a:noFill/>
          <a:ln w="63495">
            <a:solidFill>
              <a:srgbClr val="000000"/>
            </a:solidFill>
            <a:prstDash val="solid"/>
          </a:ln>
        </p:spPr>
      </p:cxnSp>
      <p:sp>
        <p:nvSpPr>
          <p:cNvPr id="4" name="TextBox 7"/>
          <p:cNvSpPr txBox="1"/>
          <p:nvPr/>
        </p:nvSpPr>
        <p:spPr>
          <a:xfrm>
            <a:off x="239354" y="680808"/>
            <a:ext cx="1920215"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Income</a:t>
            </a:r>
          </a:p>
        </p:txBody>
      </p:sp>
      <p:sp>
        <p:nvSpPr>
          <p:cNvPr id="5" name="TextBox 8"/>
          <p:cNvSpPr txBox="1"/>
          <p:nvPr/>
        </p:nvSpPr>
        <p:spPr>
          <a:xfrm>
            <a:off x="8208239" y="6005194"/>
            <a:ext cx="1920215"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Quantity</a:t>
            </a:r>
          </a:p>
        </p:txBody>
      </p:sp>
      <p:sp>
        <p:nvSpPr>
          <p:cNvPr id="6" name="TextBox 9"/>
          <p:cNvSpPr txBox="1"/>
          <p:nvPr/>
        </p:nvSpPr>
        <p:spPr>
          <a:xfrm>
            <a:off x="1055437" y="5992000"/>
            <a:ext cx="1920215"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0</a:t>
            </a:r>
          </a:p>
        </p:txBody>
      </p:sp>
      <p:sp>
        <p:nvSpPr>
          <p:cNvPr id="7" name="TextBox 11"/>
          <p:cNvSpPr txBox="1"/>
          <p:nvPr/>
        </p:nvSpPr>
        <p:spPr>
          <a:xfrm>
            <a:off x="284256" y="157587"/>
            <a:ext cx="11668389" cy="50783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700" b="1" i="1" u="none" strike="noStrike" kern="1200" cap="none" spc="0" baseline="0" dirty="0">
                <a:uFillTx/>
                <a:latin typeface="Calibri"/>
              </a:rPr>
              <a:t>Demonstrate a demand curve with a </a:t>
            </a:r>
            <a:r>
              <a:rPr lang="en-GB" sz="2700" b="1" i="1" u="none" strike="noStrike" kern="1200" cap="none" spc="0" baseline="0" dirty="0">
                <a:solidFill>
                  <a:srgbClr val="FF0000"/>
                </a:solidFill>
                <a:uFillTx/>
                <a:latin typeface="Calibri"/>
              </a:rPr>
              <a:t>negative </a:t>
            </a:r>
            <a:r>
              <a:rPr lang="en-GB" sz="2700" b="1" i="1" dirty="0" smtClean="0">
                <a:solidFill>
                  <a:srgbClr val="FF0000"/>
                </a:solidFill>
                <a:latin typeface="Calibri"/>
              </a:rPr>
              <a:t>YED </a:t>
            </a:r>
            <a:r>
              <a:rPr lang="en-GB" sz="2700" b="1" i="1" u="none" strike="noStrike" kern="1200" cap="none" spc="0" baseline="0" dirty="0" smtClean="0">
                <a:uFillTx/>
                <a:latin typeface="Calibri"/>
              </a:rPr>
              <a:t>relationship</a:t>
            </a:r>
            <a:r>
              <a:rPr lang="en-GB" sz="2700" b="1" i="1" u="none" strike="noStrike" kern="1200" cap="none" spc="0" baseline="0" dirty="0">
                <a:uFillTx/>
                <a:latin typeface="Calibri"/>
              </a:rPr>
              <a:t>.</a:t>
            </a:r>
          </a:p>
        </p:txBody>
      </p:sp>
      <p:sp>
        <p:nvSpPr>
          <p:cNvPr id="8" name="Rectangle 7"/>
          <p:cNvSpPr/>
          <p:nvPr/>
        </p:nvSpPr>
        <p:spPr>
          <a:xfrm>
            <a:off x="1897625" y="689482"/>
            <a:ext cx="10609007" cy="461665"/>
          </a:xfrm>
          <a:prstGeom prst="rect">
            <a:avLst/>
          </a:prstGeom>
        </p:spPr>
        <p:txBody>
          <a:bodyPr wrap="square">
            <a:spAutoFit/>
          </a:bodyPr>
          <a:lstStyle/>
          <a:p>
            <a:pPr lvl="0"/>
            <a:r>
              <a:rPr lang="en-GB" sz="2400" b="1" dirty="0">
                <a:solidFill>
                  <a:srgbClr val="C00000"/>
                </a:solidFill>
              </a:rPr>
              <a:t>Negative YED: A rise in income will lead to a FALL in the quantity sold. </a:t>
            </a:r>
          </a:p>
        </p:txBody>
      </p:sp>
    </p:spTree>
    <p:extLst>
      <p:ext uri="{BB962C8B-B14F-4D97-AF65-F5344CB8AC3E}">
        <p14:creationId xmlns:p14="http://schemas.microsoft.com/office/powerpoint/2010/main" val="2088690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2"/>
          <p:cNvCxnSpPr/>
          <p:nvPr/>
        </p:nvCxnSpPr>
        <p:spPr>
          <a:xfrm>
            <a:off x="1391472" y="908721"/>
            <a:ext cx="0" cy="5112566"/>
          </a:xfrm>
          <a:prstGeom prst="straightConnector1">
            <a:avLst/>
          </a:prstGeom>
          <a:noFill/>
          <a:ln w="63495">
            <a:solidFill>
              <a:srgbClr val="000000"/>
            </a:solidFill>
            <a:prstDash val="solid"/>
          </a:ln>
        </p:spPr>
      </p:cxnSp>
      <p:cxnSp>
        <p:nvCxnSpPr>
          <p:cNvPr id="3" name="Straight Connector 3"/>
          <p:cNvCxnSpPr/>
          <p:nvPr/>
        </p:nvCxnSpPr>
        <p:spPr>
          <a:xfrm flipH="1">
            <a:off x="1391472" y="6005193"/>
            <a:ext cx="7285635" cy="0"/>
          </a:xfrm>
          <a:prstGeom prst="straightConnector1">
            <a:avLst/>
          </a:prstGeom>
          <a:noFill/>
          <a:ln w="63495">
            <a:solidFill>
              <a:srgbClr val="000000"/>
            </a:solidFill>
            <a:prstDash val="solid"/>
          </a:ln>
        </p:spPr>
      </p:cxnSp>
      <p:sp>
        <p:nvSpPr>
          <p:cNvPr id="4" name="TextBox 7"/>
          <p:cNvSpPr txBox="1"/>
          <p:nvPr/>
        </p:nvSpPr>
        <p:spPr>
          <a:xfrm>
            <a:off x="239354" y="680808"/>
            <a:ext cx="1920215"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Income</a:t>
            </a:r>
          </a:p>
        </p:txBody>
      </p:sp>
      <p:sp>
        <p:nvSpPr>
          <p:cNvPr id="5" name="TextBox 8"/>
          <p:cNvSpPr txBox="1"/>
          <p:nvPr/>
        </p:nvSpPr>
        <p:spPr>
          <a:xfrm>
            <a:off x="8208239" y="6005194"/>
            <a:ext cx="1920215"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Quantity</a:t>
            </a:r>
          </a:p>
        </p:txBody>
      </p:sp>
      <p:sp>
        <p:nvSpPr>
          <p:cNvPr id="6" name="TextBox 9"/>
          <p:cNvSpPr txBox="1"/>
          <p:nvPr/>
        </p:nvSpPr>
        <p:spPr>
          <a:xfrm>
            <a:off x="1055437" y="5992000"/>
            <a:ext cx="1920215"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0</a:t>
            </a:r>
          </a:p>
        </p:txBody>
      </p:sp>
      <p:sp>
        <p:nvSpPr>
          <p:cNvPr id="7" name="TextBox 11"/>
          <p:cNvSpPr txBox="1"/>
          <p:nvPr/>
        </p:nvSpPr>
        <p:spPr>
          <a:xfrm>
            <a:off x="284256" y="157587"/>
            <a:ext cx="11668389" cy="50783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700" b="1" i="1" u="none" strike="noStrike" kern="1200" cap="none" spc="0" baseline="0" dirty="0">
                <a:uFillTx/>
                <a:latin typeface="Calibri"/>
              </a:rPr>
              <a:t>Demonstrate a demand curve with a </a:t>
            </a:r>
            <a:r>
              <a:rPr lang="en-GB" sz="2700" b="1" i="1" u="none" strike="noStrike" kern="1200" cap="none" spc="0" baseline="0" dirty="0" smtClean="0">
                <a:solidFill>
                  <a:srgbClr val="FF0000"/>
                </a:solidFill>
                <a:uFillTx/>
                <a:latin typeface="Calibri"/>
              </a:rPr>
              <a:t>negative YED </a:t>
            </a:r>
            <a:r>
              <a:rPr lang="en-GB" sz="2700" b="1" i="1" u="none" strike="noStrike" kern="1200" cap="none" spc="0" baseline="0" dirty="0">
                <a:uFillTx/>
                <a:latin typeface="Calibri"/>
              </a:rPr>
              <a:t>relationship.</a:t>
            </a:r>
          </a:p>
        </p:txBody>
      </p:sp>
      <p:cxnSp>
        <p:nvCxnSpPr>
          <p:cNvPr id="8" name="Straight Connector 10"/>
          <p:cNvCxnSpPr/>
          <p:nvPr/>
        </p:nvCxnSpPr>
        <p:spPr>
          <a:xfrm>
            <a:off x="1618048" y="1560149"/>
            <a:ext cx="6613563" cy="4176467"/>
          </a:xfrm>
          <a:prstGeom prst="straightConnector1">
            <a:avLst/>
          </a:prstGeom>
          <a:noFill/>
          <a:ln w="50804">
            <a:solidFill>
              <a:srgbClr val="004620"/>
            </a:solidFill>
            <a:prstDash val="solid"/>
          </a:ln>
        </p:spPr>
      </p:cxnSp>
      <p:sp>
        <p:nvSpPr>
          <p:cNvPr id="9" name="TextBox 12"/>
          <p:cNvSpPr txBox="1"/>
          <p:nvPr/>
        </p:nvSpPr>
        <p:spPr>
          <a:xfrm>
            <a:off x="8231611" y="5430411"/>
            <a:ext cx="1920215" cy="46166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dirty="0" smtClean="0">
                <a:solidFill>
                  <a:srgbClr val="000000"/>
                </a:solidFill>
                <a:latin typeface="Calibri"/>
              </a:rPr>
              <a:t>YED</a:t>
            </a:r>
            <a:endParaRPr lang="en-GB" sz="2400" b="1" i="0" u="none" strike="noStrike" kern="1200" cap="none" spc="0" baseline="0" dirty="0">
              <a:solidFill>
                <a:srgbClr val="000000"/>
              </a:solidFill>
              <a:uFillTx/>
              <a:latin typeface="Calibri"/>
            </a:endParaRPr>
          </a:p>
        </p:txBody>
      </p:sp>
      <p:cxnSp>
        <p:nvCxnSpPr>
          <p:cNvPr id="10" name="Straight Connector 4"/>
          <p:cNvCxnSpPr/>
          <p:nvPr/>
        </p:nvCxnSpPr>
        <p:spPr>
          <a:xfrm>
            <a:off x="1433888" y="3789035"/>
            <a:ext cx="3600408" cy="0"/>
          </a:xfrm>
          <a:prstGeom prst="straightConnector1">
            <a:avLst/>
          </a:prstGeom>
          <a:noFill/>
          <a:ln w="38103">
            <a:solidFill>
              <a:srgbClr val="FFFF00"/>
            </a:solidFill>
            <a:custDash>
              <a:ds d="299976" sp="299976"/>
            </a:custDash>
          </a:ln>
        </p:spPr>
      </p:cxnSp>
      <p:cxnSp>
        <p:nvCxnSpPr>
          <p:cNvPr id="11" name="Straight Connector 13"/>
          <p:cNvCxnSpPr/>
          <p:nvPr/>
        </p:nvCxnSpPr>
        <p:spPr>
          <a:xfrm>
            <a:off x="1499726" y="5430411"/>
            <a:ext cx="6143621" cy="0"/>
          </a:xfrm>
          <a:prstGeom prst="straightConnector1">
            <a:avLst/>
          </a:prstGeom>
          <a:noFill/>
          <a:ln w="38103">
            <a:solidFill>
              <a:srgbClr val="FF0000"/>
            </a:solidFill>
            <a:custDash>
              <a:ds d="299976" sp="299976"/>
            </a:custDash>
          </a:ln>
        </p:spPr>
      </p:cxnSp>
      <p:cxnSp>
        <p:nvCxnSpPr>
          <p:cNvPr id="12" name="Straight Connector 14"/>
          <p:cNvCxnSpPr/>
          <p:nvPr/>
        </p:nvCxnSpPr>
        <p:spPr>
          <a:xfrm>
            <a:off x="5076712" y="3789035"/>
            <a:ext cx="0" cy="2202964"/>
          </a:xfrm>
          <a:prstGeom prst="straightConnector1">
            <a:avLst/>
          </a:prstGeom>
          <a:noFill/>
          <a:ln w="38103">
            <a:solidFill>
              <a:srgbClr val="FFFF00"/>
            </a:solidFill>
            <a:custDash>
              <a:ds d="299976" sp="299976"/>
            </a:custDash>
          </a:ln>
        </p:spPr>
      </p:cxnSp>
      <p:cxnSp>
        <p:nvCxnSpPr>
          <p:cNvPr id="13" name="Straight Connector 16"/>
          <p:cNvCxnSpPr/>
          <p:nvPr/>
        </p:nvCxnSpPr>
        <p:spPr>
          <a:xfrm>
            <a:off x="7667792" y="5430411"/>
            <a:ext cx="0" cy="590876"/>
          </a:xfrm>
          <a:prstGeom prst="straightConnector1">
            <a:avLst/>
          </a:prstGeom>
          <a:noFill/>
          <a:ln w="38103">
            <a:solidFill>
              <a:srgbClr val="FF0000"/>
            </a:solidFill>
            <a:custDash>
              <a:ds d="299976" sp="299976"/>
            </a:custDash>
          </a:ln>
        </p:spPr>
      </p:cxnSp>
      <p:sp>
        <p:nvSpPr>
          <p:cNvPr id="14" name="TextBox 19"/>
          <p:cNvSpPr txBox="1"/>
          <p:nvPr/>
        </p:nvSpPr>
        <p:spPr>
          <a:xfrm>
            <a:off x="719791" y="5291917"/>
            <a:ext cx="672071"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Y1</a:t>
            </a:r>
          </a:p>
        </p:txBody>
      </p:sp>
      <p:sp>
        <p:nvSpPr>
          <p:cNvPr id="15" name="TextBox 20"/>
          <p:cNvSpPr txBox="1"/>
          <p:nvPr/>
        </p:nvSpPr>
        <p:spPr>
          <a:xfrm>
            <a:off x="695590" y="3604373"/>
            <a:ext cx="672071"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Y2</a:t>
            </a:r>
          </a:p>
        </p:txBody>
      </p:sp>
      <p:sp>
        <p:nvSpPr>
          <p:cNvPr id="16" name="Up Arrow 21"/>
          <p:cNvSpPr/>
          <p:nvPr/>
        </p:nvSpPr>
        <p:spPr>
          <a:xfrm>
            <a:off x="863803" y="3933053"/>
            <a:ext cx="335645" cy="1358862"/>
          </a:xfrm>
          <a:custGeom>
            <a:avLst>
              <a:gd name="f0" fmla="val 2001"/>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val f7"/>
              <a:gd name="f15" fmla="val f8"/>
              <a:gd name="f16" fmla="pin 0 f1 10800"/>
              <a:gd name="f17" fmla="pin 0 f0 216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1"/>
              <a:gd name="f29" fmla="*/ f22 f21 1"/>
              <a:gd name="f30" fmla="*/ f21 f12 1"/>
              <a:gd name="f31" fmla="*/ f22 f13 1"/>
              <a:gd name="f32" fmla="+- f25 0 f3"/>
              <a:gd name="f33" fmla="+- f26 0 f3"/>
              <a:gd name="f34" fmla="*/ 21600 f27 1"/>
              <a:gd name="f35" fmla="*/ 0 f27 1"/>
              <a:gd name="f36" fmla="*/ f29 1 10800"/>
              <a:gd name="f37" fmla="*/ f28 f12 1"/>
              <a:gd name="f38" fmla="+- f22 0 f36"/>
              <a:gd name="f39" fmla="*/ f35 1 f27"/>
              <a:gd name="f40" fmla="*/ f34 1 f27"/>
              <a:gd name="f41" fmla="*/ f40 f13 1"/>
              <a:gd name="f42" fmla="*/ f38 f13 1"/>
              <a:gd name="f43" fmla="*/ f39 f12 1"/>
              <a:gd name="f44" fmla="*/ f40 f12 1"/>
            </a:gdLst>
            <a:ahLst>
              <a:ahXY gdRefX="f1" minX="f7" maxX="f9" gdRefY="f0" minY="f7" maxY="f8">
                <a:pos x="f23" y="f24"/>
              </a:ahXY>
            </a:ahLst>
            <a:cxnLst>
              <a:cxn ang="3cd4">
                <a:pos x="hc" y="t"/>
              </a:cxn>
              <a:cxn ang="0">
                <a:pos x="r" y="vc"/>
              </a:cxn>
              <a:cxn ang="cd4">
                <a:pos x="hc" y="b"/>
              </a:cxn>
              <a:cxn ang="cd2">
                <a:pos x="l" y="vc"/>
              </a:cxn>
              <a:cxn ang="f32">
                <a:pos x="f43" y="f31"/>
              </a:cxn>
              <a:cxn ang="f33">
                <a:pos x="f44" y="f31"/>
              </a:cxn>
            </a:cxnLst>
            <a:rect l="f30" t="f42" r="f37" b="f41"/>
            <a:pathLst>
              <a:path w="21600" h="21600">
                <a:moveTo>
                  <a:pt x="f21" y="f8"/>
                </a:moveTo>
                <a:lnTo>
                  <a:pt x="f21" y="f22"/>
                </a:lnTo>
                <a:lnTo>
                  <a:pt x="f7" y="f22"/>
                </a:lnTo>
                <a:lnTo>
                  <a:pt x="f9" y="f7"/>
                </a:lnTo>
                <a:lnTo>
                  <a:pt x="f8" y="f22"/>
                </a:lnTo>
                <a:lnTo>
                  <a:pt x="f28" y="f22"/>
                </a:lnTo>
                <a:lnTo>
                  <a:pt x="f28" y="f8"/>
                </a:lnTo>
                <a:close/>
              </a:path>
            </a:pathLst>
          </a:custGeom>
          <a:solidFill>
            <a:srgbClr val="FFFF00"/>
          </a:solidFill>
          <a:ln w="38103">
            <a:solidFill>
              <a:srgbClr val="0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7" name="TextBox 22"/>
          <p:cNvSpPr txBox="1"/>
          <p:nvPr/>
        </p:nvSpPr>
        <p:spPr>
          <a:xfrm>
            <a:off x="7434199" y="6074048"/>
            <a:ext cx="672071"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Q1</a:t>
            </a:r>
          </a:p>
        </p:txBody>
      </p:sp>
      <p:sp>
        <p:nvSpPr>
          <p:cNvPr id="18" name="TextBox 23"/>
          <p:cNvSpPr txBox="1"/>
          <p:nvPr/>
        </p:nvSpPr>
        <p:spPr>
          <a:xfrm>
            <a:off x="4693737" y="6074048"/>
            <a:ext cx="672071"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Q2</a:t>
            </a:r>
          </a:p>
        </p:txBody>
      </p:sp>
      <p:sp>
        <p:nvSpPr>
          <p:cNvPr id="19" name="Right Arrow 25"/>
          <p:cNvSpPr/>
          <p:nvPr/>
        </p:nvSpPr>
        <p:spPr>
          <a:xfrm rot="10800000">
            <a:off x="5365808" y="6074048"/>
            <a:ext cx="1979395" cy="263804"/>
          </a:xfrm>
          <a:custGeom>
            <a:avLst>
              <a:gd name="f0" fmla="val 19681"/>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FFFF00"/>
          </a:solidFill>
          <a:ln w="38103">
            <a:solidFill>
              <a:srgbClr val="0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20" name="Rectangle 26"/>
          <p:cNvSpPr/>
          <p:nvPr/>
        </p:nvSpPr>
        <p:spPr>
          <a:xfrm>
            <a:off x="7979382" y="1380690"/>
            <a:ext cx="3973263" cy="1944215"/>
          </a:xfrm>
          <a:prstGeom prst="rect">
            <a:avLst/>
          </a:prstGeom>
          <a:solidFill>
            <a:srgbClr val="F2F2F2"/>
          </a:solidFill>
          <a:ln w="63495">
            <a:solidFill>
              <a:srgbClr val="FFFF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500" b="1" i="0" u="none" strike="noStrike" kern="1200" cap="none" spc="0" baseline="0">
                <a:solidFill>
                  <a:srgbClr val="C00000"/>
                </a:solidFill>
                <a:uFillTx/>
                <a:latin typeface="Calibri"/>
              </a:rPr>
              <a:t>What kind of products/services would have a negative YED relationship?</a:t>
            </a:r>
          </a:p>
        </p:txBody>
      </p:sp>
      <p:sp>
        <p:nvSpPr>
          <p:cNvPr id="21" name="Rectangle 20"/>
          <p:cNvSpPr/>
          <p:nvPr/>
        </p:nvSpPr>
        <p:spPr>
          <a:xfrm>
            <a:off x="8773559" y="3712626"/>
            <a:ext cx="3179086" cy="1569660"/>
          </a:xfrm>
          <a:prstGeom prst="rect">
            <a:avLst/>
          </a:prstGeom>
        </p:spPr>
        <p:txBody>
          <a:bodyPr wrap="square">
            <a:spAutoFit/>
          </a:bodyPr>
          <a:lstStyle/>
          <a:p>
            <a:pPr lvl="0"/>
            <a:r>
              <a:rPr lang="en-GB" sz="2400" b="1" dirty="0">
                <a:solidFill>
                  <a:srgbClr val="C00000"/>
                </a:solidFill>
              </a:rPr>
              <a:t>Negative YED: A rise in income will lead to a FALL in the quantity sold. </a:t>
            </a:r>
          </a:p>
        </p:txBody>
      </p:sp>
    </p:spTree>
    <p:extLst>
      <p:ext uri="{BB962C8B-B14F-4D97-AF65-F5344CB8AC3E}">
        <p14:creationId xmlns:p14="http://schemas.microsoft.com/office/powerpoint/2010/main" val="2921975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par>
                                <p:cTn id="33" presetID="16" presetClass="entr" presetSubtype="21"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par>
                                <p:cTn id="36" presetID="16" presetClass="entr" presetSubtype="21"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P spid="16" grpId="0" animBg="1"/>
      <p:bldP spid="17" grpId="0"/>
      <p:bldP spid="18"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277243" y="1842230"/>
            <a:ext cx="10363200" cy="1470026"/>
          </a:xfrm>
        </p:spPr>
        <p:txBody>
          <a:bodyPr anchorCtr="0">
            <a:noAutofit/>
          </a:bodyPr>
          <a:lstStyle/>
          <a:p>
            <a:pPr lvl="0" algn="l"/>
            <a:r>
              <a:rPr lang="en-GB" sz="3200" b="1" dirty="0" smtClean="0">
                <a:solidFill>
                  <a:srgbClr val="000000"/>
                </a:solidFill>
                <a:latin typeface="+mn-lt"/>
              </a:rPr>
              <a:t>If </a:t>
            </a:r>
            <a:r>
              <a:rPr lang="en-GB" sz="3200" b="1" dirty="0">
                <a:solidFill>
                  <a:srgbClr val="000000"/>
                </a:solidFill>
                <a:latin typeface="+mn-lt"/>
              </a:rPr>
              <a:t>a good or service is </a:t>
            </a:r>
            <a:r>
              <a:rPr lang="en-GB" b="1" u="sng" dirty="0">
                <a:solidFill>
                  <a:schemeClr val="accent2"/>
                </a:solidFill>
                <a:latin typeface="+mn-lt"/>
              </a:rPr>
              <a:t>YED elastic</a:t>
            </a:r>
            <a:r>
              <a:rPr lang="en-GB" b="1" dirty="0">
                <a:solidFill>
                  <a:schemeClr val="accent2"/>
                </a:solidFill>
                <a:latin typeface="+mn-lt"/>
              </a:rPr>
              <a:t> </a:t>
            </a:r>
            <a:r>
              <a:rPr lang="en-GB" sz="3200" b="1" dirty="0">
                <a:solidFill>
                  <a:srgbClr val="000000"/>
                </a:solidFill>
                <a:latin typeface="+mn-lt"/>
              </a:rPr>
              <a:t>this means: changes in </a:t>
            </a:r>
            <a:r>
              <a:rPr lang="en-GB" sz="3200" b="1" dirty="0">
                <a:solidFill>
                  <a:srgbClr val="FF0000"/>
                </a:solidFill>
                <a:latin typeface="+mn-lt"/>
              </a:rPr>
              <a:t>income</a:t>
            </a:r>
            <a:r>
              <a:rPr lang="en-GB" sz="3200" b="1" dirty="0">
                <a:solidFill>
                  <a:srgbClr val="000000"/>
                </a:solidFill>
                <a:latin typeface="+mn-lt"/>
              </a:rPr>
              <a:t> will lead to </a:t>
            </a:r>
            <a:r>
              <a:rPr lang="en-GB" sz="3200" b="1" dirty="0" smtClean="0">
                <a:solidFill>
                  <a:srgbClr val="000000"/>
                </a:solidFill>
                <a:latin typeface="+mn-lt"/>
              </a:rPr>
              <a:t>a proportionately </a:t>
            </a:r>
            <a:r>
              <a:rPr lang="en-GB" sz="3200" b="1" dirty="0">
                <a:solidFill>
                  <a:srgbClr val="FF0000"/>
                </a:solidFill>
                <a:latin typeface="+mn-lt"/>
              </a:rPr>
              <a:t>GREATER</a:t>
            </a:r>
            <a:r>
              <a:rPr lang="en-GB" sz="3200" b="1" dirty="0">
                <a:solidFill>
                  <a:srgbClr val="000000"/>
                </a:solidFill>
                <a:latin typeface="+mn-lt"/>
              </a:rPr>
              <a:t> </a:t>
            </a:r>
            <a:r>
              <a:rPr lang="en-GB" sz="3200" b="1" dirty="0" smtClean="0">
                <a:solidFill>
                  <a:srgbClr val="000000"/>
                </a:solidFill>
                <a:latin typeface="+mn-lt"/>
              </a:rPr>
              <a:t>change in demand. (Greater than 1.)</a:t>
            </a:r>
            <a:endParaRPr lang="en-GB" sz="3200" b="1" dirty="0">
              <a:solidFill>
                <a:srgbClr val="000000"/>
              </a:solidFill>
              <a:latin typeface="+mn-lt"/>
            </a:endParaRPr>
          </a:p>
        </p:txBody>
      </p:sp>
      <p:sp>
        <p:nvSpPr>
          <p:cNvPr id="4" name="Title 1"/>
          <p:cNvSpPr txBox="1">
            <a:spLocks/>
          </p:cNvSpPr>
          <p:nvPr/>
        </p:nvSpPr>
        <p:spPr>
          <a:xfrm>
            <a:off x="1580016" y="4335979"/>
            <a:ext cx="10363200" cy="1470026"/>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b="1" dirty="0" smtClean="0">
                <a:solidFill>
                  <a:srgbClr val="000000"/>
                </a:solidFill>
                <a:latin typeface="+mn-lt"/>
              </a:rPr>
              <a:t>If a good or service is </a:t>
            </a:r>
            <a:r>
              <a:rPr lang="en-GB" b="1" u="sng" dirty="0" smtClean="0">
                <a:solidFill>
                  <a:srgbClr val="00B050"/>
                </a:solidFill>
                <a:latin typeface="+mn-lt"/>
              </a:rPr>
              <a:t>YED inelastic</a:t>
            </a:r>
            <a:r>
              <a:rPr lang="en-GB" b="1" dirty="0" smtClean="0">
                <a:solidFill>
                  <a:srgbClr val="00B050"/>
                </a:solidFill>
                <a:latin typeface="+mn-lt"/>
              </a:rPr>
              <a:t> </a:t>
            </a:r>
            <a:r>
              <a:rPr lang="en-GB" sz="3200" b="1" dirty="0" smtClean="0">
                <a:solidFill>
                  <a:srgbClr val="000000"/>
                </a:solidFill>
                <a:latin typeface="+mn-lt"/>
              </a:rPr>
              <a:t>this means: changes in </a:t>
            </a:r>
            <a:r>
              <a:rPr lang="en-GB" sz="3200" b="1" dirty="0" smtClean="0">
                <a:solidFill>
                  <a:srgbClr val="FF0000"/>
                </a:solidFill>
                <a:latin typeface="+mn-lt"/>
              </a:rPr>
              <a:t>income</a:t>
            </a:r>
            <a:r>
              <a:rPr lang="en-GB" sz="3200" b="1" dirty="0" smtClean="0">
                <a:solidFill>
                  <a:srgbClr val="000000"/>
                </a:solidFill>
                <a:latin typeface="+mn-lt"/>
              </a:rPr>
              <a:t> will lead to a proportionately </a:t>
            </a:r>
            <a:r>
              <a:rPr lang="en-GB" sz="3200" b="1" dirty="0" smtClean="0">
                <a:solidFill>
                  <a:srgbClr val="FF0000"/>
                </a:solidFill>
                <a:latin typeface="+mn-lt"/>
              </a:rPr>
              <a:t>SMALLER</a:t>
            </a:r>
            <a:r>
              <a:rPr lang="en-GB" sz="3200" b="1" dirty="0" smtClean="0">
                <a:solidFill>
                  <a:srgbClr val="000000"/>
                </a:solidFill>
                <a:latin typeface="+mn-lt"/>
              </a:rPr>
              <a:t>  change in demand.</a:t>
            </a:r>
            <a:r>
              <a:rPr lang="en-GB" sz="3200" b="1" dirty="0">
                <a:solidFill>
                  <a:srgbClr val="000000"/>
                </a:solidFill>
                <a:latin typeface="+mn-lt"/>
              </a:rPr>
              <a:t> </a:t>
            </a:r>
            <a:r>
              <a:rPr lang="en-GB" sz="3200" b="1" dirty="0" smtClean="0">
                <a:solidFill>
                  <a:srgbClr val="000000"/>
                </a:solidFill>
                <a:latin typeface="+mn-lt"/>
              </a:rPr>
              <a:t>(Less than 1</a:t>
            </a:r>
            <a:r>
              <a:rPr lang="en-GB" sz="3200" b="1" dirty="0">
                <a:solidFill>
                  <a:srgbClr val="000000"/>
                </a:solidFill>
                <a:latin typeface="+mn-lt"/>
              </a:rPr>
              <a:t>.)</a:t>
            </a:r>
          </a:p>
        </p:txBody>
      </p:sp>
      <p:sp>
        <p:nvSpPr>
          <p:cNvPr id="5" name="Rectangle 4"/>
          <p:cNvSpPr/>
          <p:nvPr/>
        </p:nvSpPr>
        <p:spPr>
          <a:xfrm>
            <a:off x="577776" y="260122"/>
            <a:ext cx="10953824"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DEGREES OF YED ELASTICITY</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728614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871531" y="692696"/>
            <a:ext cx="0" cy="5400600"/>
          </a:xfrm>
          <a:prstGeom prst="line">
            <a:avLst/>
          </a:prstGeom>
          <a:ln w="31750"/>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flipH="1">
            <a:off x="1871531" y="6093296"/>
            <a:ext cx="7488832" cy="0"/>
          </a:xfrm>
          <a:prstGeom prst="line">
            <a:avLst/>
          </a:prstGeom>
          <a:ln w="3175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35360" y="692696"/>
            <a:ext cx="1440160" cy="1077218"/>
          </a:xfrm>
          <a:prstGeom prst="rect">
            <a:avLst/>
          </a:prstGeom>
          <a:noFill/>
        </p:spPr>
        <p:txBody>
          <a:bodyPr wrap="square" rtlCol="0">
            <a:spAutoFit/>
          </a:bodyPr>
          <a:lstStyle/>
          <a:p>
            <a:pPr algn="ctr"/>
            <a:r>
              <a:rPr lang="en-GB" sz="3200" b="1" dirty="0" smtClean="0">
                <a:solidFill>
                  <a:srgbClr val="FF0000"/>
                </a:solidFill>
              </a:rPr>
              <a:t>Income</a:t>
            </a:r>
            <a:br>
              <a:rPr lang="en-GB" sz="3200" b="1" dirty="0" smtClean="0">
                <a:solidFill>
                  <a:srgbClr val="FF0000"/>
                </a:solidFill>
              </a:rPr>
            </a:br>
            <a:r>
              <a:rPr lang="en-GB" sz="3200" b="1" dirty="0" smtClean="0">
                <a:solidFill>
                  <a:srgbClr val="FF0000"/>
                </a:solidFill>
              </a:rPr>
              <a:t>(Y)</a:t>
            </a:r>
            <a:endParaRPr lang="en-GB" sz="3200" b="1" dirty="0">
              <a:solidFill>
                <a:srgbClr val="FF0000"/>
              </a:solidFill>
            </a:endParaRPr>
          </a:p>
        </p:txBody>
      </p:sp>
      <p:sp>
        <p:nvSpPr>
          <p:cNvPr id="10" name="TextBox 9"/>
          <p:cNvSpPr txBox="1"/>
          <p:nvPr/>
        </p:nvSpPr>
        <p:spPr>
          <a:xfrm>
            <a:off x="9264352" y="6093296"/>
            <a:ext cx="2688299" cy="523220"/>
          </a:xfrm>
          <a:prstGeom prst="rect">
            <a:avLst/>
          </a:prstGeom>
          <a:noFill/>
        </p:spPr>
        <p:txBody>
          <a:bodyPr wrap="square" rtlCol="0">
            <a:spAutoFit/>
          </a:bodyPr>
          <a:lstStyle/>
          <a:p>
            <a:r>
              <a:rPr lang="en-GB" sz="2800" b="1" dirty="0" smtClean="0">
                <a:solidFill>
                  <a:schemeClr val="bg1"/>
                </a:solidFill>
              </a:rPr>
              <a:t>Quantity</a:t>
            </a:r>
            <a:endParaRPr lang="en-GB" sz="2800" b="1" dirty="0">
              <a:solidFill>
                <a:schemeClr val="bg1"/>
              </a:solidFill>
            </a:endParaRPr>
          </a:p>
        </p:txBody>
      </p:sp>
      <p:sp>
        <p:nvSpPr>
          <p:cNvPr id="11" name="TextBox 10"/>
          <p:cNvSpPr txBox="1"/>
          <p:nvPr/>
        </p:nvSpPr>
        <p:spPr>
          <a:xfrm>
            <a:off x="1391477" y="6021288"/>
            <a:ext cx="384043" cy="523220"/>
          </a:xfrm>
          <a:prstGeom prst="rect">
            <a:avLst/>
          </a:prstGeom>
          <a:noFill/>
        </p:spPr>
        <p:txBody>
          <a:bodyPr wrap="square" rtlCol="0">
            <a:spAutoFit/>
          </a:bodyPr>
          <a:lstStyle/>
          <a:p>
            <a:r>
              <a:rPr lang="en-GB" sz="2800" b="1" dirty="0" smtClean="0">
                <a:solidFill>
                  <a:sysClr val="windowText" lastClr="000000"/>
                </a:solidFill>
              </a:rPr>
              <a:t>0</a:t>
            </a:r>
            <a:endParaRPr lang="en-GB" sz="2800" b="1" dirty="0">
              <a:solidFill>
                <a:sysClr val="windowText" lastClr="000000"/>
              </a:solidFill>
            </a:endParaRPr>
          </a:p>
        </p:txBody>
      </p:sp>
      <p:cxnSp>
        <p:nvCxnSpPr>
          <p:cNvPr id="13" name="Straight Connector 12"/>
          <p:cNvCxnSpPr/>
          <p:nvPr/>
        </p:nvCxnSpPr>
        <p:spPr>
          <a:xfrm flipV="1">
            <a:off x="2234673" y="2875175"/>
            <a:ext cx="6573502" cy="1738721"/>
          </a:xfrm>
          <a:prstGeom prst="line">
            <a:avLst/>
          </a:prstGeom>
          <a:ln w="25400"/>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8848820" y="2613565"/>
            <a:ext cx="1023086" cy="523220"/>
          </a:xfrm>
          <a:prstGeom prst="rect">
            <a:avLst/>
          </a:prstGeom>
          <a:noFill/>
        </p:spPr>
        <p:txBody>
          <a:bodyPr wrap="square" rtlCol="0">
            <a:spAutoFit/>
          </a:bodyPr>
          <a:lstStyle/>
          <a:p>
            <a:r>
              <a:rPr lang="en-GB" sz="2800" b="1" dirty="0" smtClean="0">
                <a:solidFill>
                  <a:sysClr val="windowText" lastClr="000000"/>
                </a:solidFill>
              </a:rPr>
              <a:t>+YED</a:t>
            </a:r>
            <a:endParaRPr lang="en-GB" sz="2800" b="1" dirty="0">
              <a:solidFill>
                <a:sysClr val="windowText" lastClr="000000"/>
              </a:solidFill>
            </a:endParaRPr>
          </a:p>
        </p:txBody>
      </p:sp>
      <p:cxnSp>
        <p:nvCxnSpPr>
          <p:cNvPr id="17" name="Straight Connector 16"/>
          <p:cNvCxnSpPr/>
          <p:nvPr/>
        </p:nvCxnSpPr>
        <p:spPr>
          <a:xfrm>
            <a:off x="1967541" y="4221088"/>
            <a:ext cx="1808046" cy="0"/>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67542" y="3645024"/>
            <a:ext cx="3936437"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903979" y="3645024"/>
            <a:ext cx="0" cy="2448272"/>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775587" y="4235897"/>
            <a:ext cx="0" cy="1800200"/>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193888" y="4077072"/>
            <a:ext cx="672075" cy="461665"/>
          </a:xfrm>
          <a:prstGeom prst="rect">
            <a:avLst/>
          </a:prstGeom>
          <a:noFill/>
        </p:spPr>
        <p:txBody>
          <a:bodyPr wrap="square" rtlCol="0">
            <a:spAutoFit/>
          </a:bodyPr>
          <a:lstStyle/>
          <a:p>
            <a:r>
              <a:rPr lang="en-GB" sz="2400" b="1" dirty="0" smtClean="0">
                <a:solidFill>
                  <a:sysClr val="windowText" lastClr="000000"/>
                </a:solidFill>
              </a:rPr>
              <a:t>Y1</a:t>
            </a:r>
            <a:endParaRPr lang="en-GB" sz="2400" b="1" dirty="0">
              <a:solidFill>
                <a:sysClr val="windowText" lastClr="000000"/>
              </a:solidFill>
            </a:endParaRPr>
          </a:p>
        </p:txBody>
      </p:sp>
      <p:sp>
        <p:nvSpPr>
          <p:cNvPr id="35" name="TextBox 34"/>
          <p:cNvSpPr txBox="1"/>
          <p:nvPr/>
        </p:nvSpPr>
        <p:spPr>
          <a:xfrm>
            <a:off x="1193888" y="3386500"/>
            <a:ext cx="576064" cy="461665"/>
          </a:xfrm>
          <a:prstGeom prst="rect">
            <a:avLst/>
          </a:prstGeom>
          <a:noFill/>
        </p:spPr>
        <p:txBody>
          <a:bodyPr wrap="square" rtlCol="0">
            <a:spAutoFit/>
          </a:bodyPr>
          <a:lstStyle/>
          <a:p>
            <a:r>
              <a:rPr lang="en-GB" sz="2400" b="1" dirty="0" smtClean="0">
                <a:solidFill>
                  <a:sysClr val="windowText" lastClr="000000"/>
                </a:solidFill>
              </a:rPr>
              <a:t>Y2</a:t>
            </a:r>
            <a:endParaRPr lang="en-GB" sz="2400" b="1" dirty="0">
              <a:solidFill>
                <a:sysClr val="windowText" lastClr="000000"/>
              </a:solidFill>
            </a:endParaRPr>
          </a:p>
        </p:txBody>
      </p:sp>
      <p:sp>
        <p:nvSpPr>
          <p:cNvPr id="36" name="TextBox 35"/>
          <p:cNvSpPr txBox="1"/>
          <p:nvPr/>
        </p:nvSpPr>
        <p:spPr>
          <a:xfrm>
            <a:off x="3487555" y="6124073"/>
            <a:ext cx="768085" cy="461665"/>
          </a:xfrm>
          <a:prstGeom prst="rect">
            <a:avLst/>
          </a:prstGeom>
          <a:noFill/>
        </p:spPr>
        <p:txBody>
          <a:bodyPr wrap="square" rtlCol="0">
            <a:spAutoFit/>
          </a:bodyPr>
          <a:lstStyle/>
          <a:p>
            <a:r>
              <a:rPr lang="en-GB" sz="2400" b="1" dirty="0" smtClean="0">
                <a:solidFill>
                  <a:sysClr val="windowText" lastClr="000000"/>
                </a:solidFill>
              </a:rPr>
              <a:t>Q1</a:t>
            </a:r>
            <a:endParaRPr lang="en-GB" sz="2400" b="1" dirty="0">
              <a:solidFill>
                <a:sysClr val="windowText" lastClr="000000"/>
              </a:solidFill>
            </a:endParaRPr>
          </a:p>
        </p:txBody>
      </p:sp>
      <p:sp>
        <p:nvSpPr>
          <p:cNvPr id="37" name="TextBox 36"/>
          <p:cNvSpPr txBox="1"/>
          <p:nvPr/>
        </p:nvSpPr>
        <p:spPr>
          <a:xfrm>
            <a:off x="5615947" y="6129922"/>
            <a:ext cx="960107" cy="461665"/>
          </a:xfrm>
          <a:prstGeom prst="rect">
            <a:avLst/>
          </a:prstGeom>
          <a:noFill/>
        </p:spPr>
        <p:txBody>
          <a:bodyPr wrap="square" rtlCol="0">
            <a:spAutoFit/>
          </a:bodyPr>
          <a:lstStyle/>
          <a:p>
            <a:r>
              <a:rPr lang="en-GB" sz="2400" b="1" dirty="0" smtClean="0">
                <a:solidFill>
                  <a:sysClr val="windowText" lastClr="000000"/>
                </a:solidFill>
              </a:rPr>
              <a:t>Q2</a:t>
            </a:r>
            <a:endParaRPr lang="en-GB" sz="2400" b="1" dirty="0">
              <a:solidFill>
                <a:sysClr val="windowText" lastClr="000000"/>
              </a:solidFill>
            </a:endParaRPr>
          </a:p>
        </p:txBody>
      </p:sp>
      <p:cxnSp>
        <p:nvCxnSpPr>
          <p:cNvPr id="40" name="Straight Arrow Connector 39"/>
          <p:cNvCxnSpPr/>
          <p:nvPr/>
        </p:nvCxnSpPr>
        <p:spPr>
          <a:xfrm flipV="1">
            <a:off x="1487488" y="3717032"/>
            <a:ext cx="0" cy="36004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255640" y="6337766"/>
            <a:ext cx="1265784"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107036" y="6129922"/>
            <a:ext cx="2688299" cy="523220"/>
          </a:xfrm>
          <a:prstGeom prst="rect">
            <a:avLst/>
          </a:prstGeom>
          <a:noFill/>
        </p:spPr>
        <p:txBody>
          <a:bodyPr wrap="square" rtlCol="0">
            <a:spAutoFit/>
          </a:bodyPr>
          <a:lstStyle/>
          <a:p>
            <a:r>
              <a:rPr lang="en-GB" sz="2800" b="1" dirty="0" smtClean="0">
                <a:solidFill>
                  <a:sysClr val="windowText" lastClr="000000"/>
                </a:solidFill>
              </a:rPr>
              <a:t>Quantity</a:t>
            </a:r>
            <a:endParaRPr lang="en-GB" sz="2800" b="1" dirty="0">
              <a:solidFill>
                <a:sysClr val="windowText" lastClr="000000"/>
              </a:solidFill>
            </a:endParaRPr>
          </a:p>
        </p:txBody>
      </p:sp>
      <p:sp>
        <p:nvSpPr>
          <p:cNvPr id="21" name="Title 1"/>
          <p:cNvSpPr txBox="1">
            <a:spLocks/>
          </p:cNvSpPr>
          <p:nvPr/>
        </p:nvSpPr>
        <p:spPr>
          <a:xfrm>
            <a:off x="4655839" y="305389"/>
            <a:ext cx="559428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chemeClr val="accent4">
                    <a:lumMod val="75000"/>
                  </a:schemeClr>
                </a:solidFill>
                <a:latin typeface="+mn-lt"/>
              </a:rPr>
              <a:t>YED Elastic </a:t>
            </a:r>
            <a:r>
              <a:rPr lang="en-GB" sz="3200" b="1" dirty="0" smtClean="0">
                <a:solidFill>
                  <a:schemeClr val="accent4">
                    <a:lumMod val="75000"/>
                  </a:schemeClr>
                </a:solidFill>
                <a:latin typeface="+mn-lt"/>
              </a:rPr>
              <a:t>(positive)</a:t>
            </a:r>
            <a:endParaRPr lang="en-GB" sz="3200" b="1" dirty="0">
              <a:solidFill>
                <a:schemeClr val="accent4">
                  <a:lumMod val="75000"/>
                </a:schemeClr>
              </a:solidFill>
              <a:latin typeface="+mn-lt"/>
            </a:endParaRPr>
          </a:p>
        </p:txBody>
      </p:sp>
      <p:sp>
        <p:nvSpPr>
          <p:cNvPr id="29" name="TextBox 28"/>
          <p:cNvSpPr txBox="1"/>
          <p:nvPr/>
        </p:nvSpPr>
        <p:spPr>
          <a:xfrm>
            <a:off x="4655840" y="1000472"/>
            <a:ext cx="7200800" cy="1200329"/>
          </a:xfrm>
          <a:prstGeom prst="rect">
            <a:avLst/>
          </a:prstGeom>
          <a:noFill/>
        </p:spPr>
        <p:txBody>
          <a:bodyPr wrap="square" rtlCol="0">
            <a:spAutoFit/>
          </a:bodyPr>
          <a:lstStyle/>
          <a:p>
            <a:r>
              <a:rPr lang="en-GB" sz="2400" b="1" dirty="0" smtClean="0">
                <a:solidFill>
                  <a:schemeClr val="accent4">
                    <a:lumMod val="75000"/>
                  </a:schemeClr>
                </a:solidFill>
              </a:rPr>
              <a:t>YED is the demand for a good or service… This diagram demonstrates a small change in income (Y) leads to a proportionately larger change in quantity demanded.</a:t>
            </a:r>
            <a:endParaRPr lang="en-GB" sz="2400" b="1" dirty="0">
              <a:solidFill>
                <a:schemeClr val="accent4">
                  <a:lumMod val="75000"/>
                </a:schemeClr>
              </a:solidFill>
            </a:endParaRPr>
          </a:p>
        </p:txBody>
      </p:sp>
    </p:spTree>
    <p:extLst>
      <p:ext uri="{BB962C8B-B14F-4D97-AF65-F5344CB8AC3E}">
        <p14:creationId xmlns:p14="http://schemas.microsoft.com/office/powerpoint/2010/main" val="306906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arn(inVertical)">
                                      <p:cBhvr>
                                        <p:cTn id="16" dur="500"/>
                                        <p:tgtEl>
                                          <p:spTgt spid="34"/>
                                        </p:tgtEl>
                                      </p:cBhvr>
                                    </p:animEffect>
                                  </p:childTnLst>
                                </p:cTn>
                              </p:par>
                              <p:par>
                                <p:cTn id="17" presetID="16" presetClass="entr" presetSubtype="21"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barn(inVertical)">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par>
                                <p:cTn id="25" presetID="16" presetClass="entr" presetSubtype="21"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barn(inVertical)">
                                      <p:cBhvr>
                                        <p:cTn id="30" dur="500"/>
                                        <p:tgtEl>
                                          <p:spTgt spid="36"/>
                                        </p:tgtEl>
                                      </p:cBhvr>
                                    </p:animEffect>
                                  </p:childTnLst>
                                </p:cTn>
                              </p:par>
                              <p:par>
                                <p:cTn id="31" presetID="16" presetClass="entr" presetSubtype="21"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barn(inVertical)">
                                      <p:cBhvr>
                                        <p:cTn id="33" dur="500"/>
                                        <p:tgtEl>
                                          <p:spTgt spid="4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barn(inVertical)">
                                      <p:cBhvr>
                                        <p:cTn id="3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871531" y="692696"/>
            <a:ext cx="0" cy="5400600"/>
          </a:xfrm>
          <a:prstGeom prst="line">
            <a:avLst/>
          </a:prstGeom>
          <a:ln w="31750"/>
        </p:spPr>
        <p:style>
          <a:lnRef idx="2">
            <a:schemeClr val="dk1"/>
          </a:lnRef>
          <a:fillRef idx="1">
            <a:schemeClr val="lt1"/>
          </a:fillRef>
          <a:effectRef idx="0">
            <a:schemeClr val="dk1"/>
          </a:effectRef>
          <a:fontRef idx="minor">
            <a:schemeClr val="dk1"/>
          </a:fontRef>
        </p:style>
      </p:cxnSp>
      <p:cxnSp>
        <p:nvCxnSpPr>
          <p:cNvPr id="4" name="Straight Connector 3"/>
          <p:cNvCxnSpPr/>
          <p:nvPr/>
        </p:nvCxnSpPr>
        <p:spPr>
          <a:xfrm flipH="1">
            <a:off x="1871531" y="6093296"/>
            <a:ext cx="7488832" cy="0"/>
          </a:xfrm>
          <a:prstGeom prst="line">
            <a:avLst/>
          </a:prstGeom>
          <a:ln w="3175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35360" y="692696"/>
            <a:ext cx="1440160" cy="1077218"/>
          </a:xfrm>
          <a:prstGeom prst="rect">
            <a:avLst/>
          </a:prstGeom>
          <a:noFill/>
        </p:spPr>
        <p:txBody>
          <a:bodyPr wrap="square" rtlCol="0">
            <a:spAutoFit/>
          </a:bodyPr>
          <a:lstStyle/>
          <a:p>
            <a:pPr algn="ctr"/>
            <a:r>
              <a:rPr lang="en-GB" sz="3200" b="1" dirty="0" smtClean="0">
                <a:solidFill>
                  <a:srgbClr val="FF0000"/>
                </a:solidFill>
              </a:rPr>
              <a:t>Income</a:t>
            </a:r>
            <a:br>
              <a:rPr lang="en-GB" sz="3200" b="1" dirty="0" smtClean="0">
                <a:solidFill>
                  <a:srgbClr val="FF0000"/>
                </a:solidFill>
              </a:rPr>
            </a:br>
            <a:r>
              <a:rPr lang="en-GB" sz="3200" b="1" dirty="0" smtClean="0">
                <a:solidFill>
                  <a:srgbClr val="FF0000"/>
                </a:solidFill>
              </a:rPr>
              <a:t>(Y)</a:t>
            </a:r>
            <a:endParaRPr lang="en-GB" sz="3200" b="1" dirty="0">
              <a:solidFill>
                <a:srgbClr val="FF0000"/>
              </a:solidFill>
            </a:endParaRPr>
          </a:p>
        </p:txBody>
      </p:sp>
      <p:sp>
        <p:nvSpPr>
          <p:cNvPr id="10" name="TextBox 9"/>
          <p:cNvSpPr txBox="1"/>
          <p:nvPr/>
        </p:nvSpPr>
        <p:spPr>
          <a:xfrm>
            <a:off x="9264352" y="6093296"/>
            <a:ext cx="2688299" cy="523220"/>
          </a:xfrm>
          <a:prstGeom prst="rect">
            <a:avLst/>
          </a:prstGeom>
          <a:noFill/>
        </p:spPr>
        <p:txBody>
          <a:bodyPr wrap="square" rtlCol="0">
            <a:spAutoFit/>
          </a:bodyPr>
          <a:lstStyle/>
          <a:p>
            <a:r>
              <a:rPr lang="en-GB" sz="2800" b="1" dirty="0" smtClean="0">
                <a:solidFill>
                  <a:sysClr val="windowText" lastClr="000000"/>
                </a:solidFill>
              </a:rPr>
              <a:t>Quantity</a:t>
            </a:r>
            <a:endParaRPr lang="en-GB" sz="2800" b="1" dirty="0">
              <a:solidFill>
                <a:sysClr val="windowText" lastClr="000000"/>
              </a:solidFill>
            </a:endParaRPr>
          </a:p>
        </p:txBody>
      </p:sp>
      <p:sp>
        <p:nvSpPr>
          <p:cNvPr id="11" name="TextBox 10"/>
          <p:cNvSpPr txBox="1"/>
          <p:nvPr/>
        </p:nvSpPr>
        <p:spPr>
          <a:xfrm>
            <a:off x="1391477" y="6021288"/>
            <a:ext cx="384043" cy="523220"/>
          </a:xfrm>
          <a:prstGeom prst="rect">
            <a:avLst/>
          </a:prstGeom>
          <a:noFill/>
        </p:spPr>
        <p:txBody>
          <a:bodyPr wrap="square" rtlCol="0">
            <a:spAutoFit/>
          </a:bodyPr>
          <a:lstStyle/>
          <a:p>
            <a:r>
              <a:rPr lang="en-GB" sz="2800" b="1" dirty="0" smtClean="0">
                <a:solidFill>
                  <a:sysClr val="windowText" lastClr="000000"/>
                </a:solidFill>
              </a:rPr>
              <a:t>0</a:t>
            </a:r>
            <a:endParaRPr lang="en-GB" sz="2800" b="1" dirty="0">
              <a:solidFill>
                <a:sysClr val="windowText" lastClr="000000"/>
              </a:solidFill>
            </a:endParaRPr>
          </a:p>
        </p:txBody>
      </p:sp>
      <p:cxnSp>
        <p:nvCxnSpPr>
          <p:cNvPr id="13" name="Straight Connector 12"/>
          <p:cNvCxnSpPr/>
          <p:nvPr/>
        </p:nvCxnSpPr>
        <p:spPr>
          <a:xfrm flipH="1">
            <a:off x="3656658" y="919094"/>
            <a:ext cx="1959289" cy="4859748"/>
          </a:xfrm>
          <a:prstGeom prst="line">
            <a:avLst/>
          </a:prstGeom>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5711957" y="655137"/>
            <a:ext cx="1249866" cy="523220"/>
          </a:xfrm>
          <a:prstGeom prst="rect">
            <a:avLst/>
          </a:prstGeom>
          <a:noFill/>
        </p:spPr>
        <p:txBody>
          <a:bodyPr wrap="square" rtlCol="0">
            <a:spAutoFit/>
          </a:bodyPr>
          <a:lstStyle/>
          <a:p>
            <a:r>
              <a:rPr lang="en-GB" sz="2800" b="1" dirty="0" smtClean="0">
                <a:solidFill>
                  <a:sysClr val="windowText" lastClr="000000"/>
                </a:solidFill>
              </a:rPr>
              <a:t>+YED</a:t>
            </a:r>
            <a:endParaRPr lang="en-GB" sz="2800" b="1" dirty="0">
              <a:solidFill>
                <a:sysClr val="windowText" lastClr="000000"/>
              </a:solidFill>
            </a:endParaRPr>
          </a:p>
        </p:txBody>
      </p:sp>
      <p:cxnSp>
        <p:nvCxnSpPr>
          <p:cNvPr id="17" name="Straight Connector 16"/>
          <p:cNvCxnSpPr/>
          <p:nvPr/>
        </p:nvCxnSpPr>
        <p:spPr>
          <a:xfrm flipV="1">
            <a:off x="1967541" y="4219117"/>
            <a:ext cx="2338988" cy="1971"/>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67541" y="3212976"/>
            <a:ext cx="2785646"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720315" y="3212976"/>
            <a:ext cx="0" cy="2827476"/>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330502" y="4221088"/>
            <a:ext cx="0" cy="1800200"/>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199456" y="2996953"/>
            <a:ext cx="768085" cy="461665"/>
          </a:xfrm>
          <a:prstGeom prst="rect">
            <a:avLst/>
          </a:prstGeom>
          <a:noFill/>
        </p:spPr>
        <p:txBody>
          <a:bodyPr wrap="square" rtlCol="0">
            <a:spAutoFit/>
          </a:bodyPr>
          <a:lstStyle/>
          <a:p>
            <a:r>
              <a:rPr lang="en-GB" sz="2400" b="1" dirty="0" smtClean="0">
                <a:solidFill>
                  <a:sysClr val="windowText" lastClr="000000"/>
                </a:solidFill>
              </a:rPr>
              <a:t>Y2</a:t>
            </a:r>
            <a:endParaRPr lang="en-GB" sz="2400" b="1" dirty="0">
              <a:solidFill>
                <a:sysClr val="windowText" lastClr="000000"/>
              </a:solidFill>
            </a:endParaRPr>
          </a:p>
        </p:txBody>
      </p:sp>
      <p:sp>
        <p:nvSpPr>
          <p:cNvPr id="35" name="TextBox 34"/>
          <p:cNvSpPr txBox="1"/>
          <p:nvPr/>
        </p:nvSpPr>
        <p:spPr>
          <a:xfrm>
            <a:off x="1293368" y="3988285"/>
            <a:ext cx="576064" cy="461665"/>
          </a:xfrm>
          <a:prstGeom prst="rect">
            <a:avLst/>
          </a:prstGeom>
          <a:noFill/>
        </p:spPr>
        <p:txBody>
          <a:bodyPr wrap="square" rtlCol="0">
            <a:spAutoFit/>
          </a:bodyPr>
          <a:lstStyle/>
          <a:p>
            <a:r>
              <a:rPr lang="en-GB" sz="2400" b="1" dirty="0" smtClean="0">
                <a:solidFill>
                  <a:sysClr val="windowText" lastClr="000000"/>
                </a:solidFill>
              </a:rPr>
              <a:t>Y1</a:t>
            </a:r>
            <a:endParaRPr lang="en-GB" sz="2400" b="1" dirty="0">
              <a:solidFill>
                <a:sysClr val="windowText" lastClr="000000"/>
              </a:solidFill>
            </a:endParaRPr>
          </a:p>
        </p:txBody>
      </p:sp>
      <p:sp>
        <p:nvSpPr>
          <p:cNvPr id="36" name="TextBox 35"/>
          <p:cNvSpPr txBox="1"/>
          <p:nvPr/>
        </p:nvSpPr>
        <p:spPr>
          <a:xfrm>
            <a:off x="4766896" y="6146781"/>
            <a:ext cx="768085" cy="461665"/>
          </a:xfrm>
          <a:prstGeom prst="rect">
            <a:avLst/>
          </a:prstGeom>
          <a:noFill/>
        </p:spPr>
        <p:txBody>
          <a:bodyPr wrap="square" rtlCol="0">
            <a:spAutoFit/>
          </a:bodyPr>
          <a:lstStyle/>
          <a:p>
            <a:r>
              <a:rPr lang="en-GB" sz="2400" b="1" dirty="0" smtClean="0">
                <a:solidFill>
                  <a:sysClr val="windowText" lastClr="000000"/>
                </a:solidFill>
              </a:rPr>
              <a:t>Q2</a:t>
            </a:r>
            <a:endParaRPr lang="en-GB" sz="2400" b="1" dirty="0">
              <a:solidFill>
                <a:sysClr val="windowText" lastClr="000000"/>
              </a:solidFill>
            </a:endParaRPr>
          </a:p>
        </p:txBody>
      </p:sp>
      <p:sp>
        <p:nvSpPr>
          <p:cNvPr id="37" name="TextBox 36"/>
          <p:cNvSpPr txBox="1"/>
          <p:nvPr/>
        </p:nvSpPr>
        <p:spPr>
          <a:xfrm>
            <a:off x="3887126" y="6134593"/>
            <a:ext cx="694279"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b="1" dirty="0" smtClean="0">
                <a:solidFill>
                  <a:sysClr val="windowText" lastClr="000000"/>
                </a:solidFill>
              </a:rPr>
              <a:t>Q1</a:t>
            </a:r>
            <a:endParaRPr lang="en-GB" sz="2400" b="1" dirty="0">
              <a:solidFill>
                <a:sysClr val="windowText" lastClr="000000"/>
              </a:solidFill>
            </a:endParaRPr>
          </a:p>
        </p:txBody>
      </p:sp>
      <p:cxnSp>
        <p:nvCxnSpPr>
          <p:cNvPr id="41" name="Straight Arrow Connector 40"/>
          <p:cNvCxnSpPr/>
          <p:nvPr/>
        </p:nvCxnSpPr>
        <p:spPr>
          <a:xfrm flipV="1">
            <a:off x="1487488" y="3356992"/>
            <a:ext cx="0" cy="648073"/>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385527" y="6377613"/>
            <a:ext cx="381369"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9" name="Title 1"/>
          <p:cNvSpPr txBox="1">
            <a:spLocks/>
          </p:cNvSpPr>
          <p:nvPr/>
        </p:nvSpPr>
        <p:spPr>
          <a:xfrm>
            <a:off x="7035517" y="253966"/>
            <a:ext cx="5156483"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rgbClr val="00B050"/>
                </a:solidFill>
                <a:latin typeface="+mn-lt"/>
              </a:rPr>
              <a:t>YED Inelastic </a:t>
            </a:r>
            <a:r>
              <a:rPr lang="en-GB" sz="3200" b="1" dirty="0" smtClean="0">
                <a:solidFill>
                  <a:srgbClr val="00B050"/>
                </a:solidFill>
                <a:latin typeface="+mn-lt"/>
              </a:rPr>
              <a:t>(positive)</a:t>
            </a:r>
            <a:endParaRPr lang="en-GB" sz="3200" b="1" dirty="0">
              <a:solidFill>
                <a:srgbClr val="00B050"/>
              </a:solidFill>
              <a:latin typeface="+mn-lt"/>
            </a:endParaRPr>
          </a:p>
        </p:txBody>
      </p:sp>
      <p:sp>
        <p:nvSpPr>
          <p:cNvPr id="30" name="TextBox 29"/>
          <p:cNvSpPr txBox="1"/>
          <p:nvPr/>
        </p:nvSpPr>
        <p:spPr>
          <a:xfrm>
            <a:off x="7035517" y="919094"/>
            <a:ext cx="4827372" cy="1569660"/>
          </a:xfrm>
          <a:prstGeom prst="rect">
            <a:avLst/>
          </a:prstGeom>
          <a:noFill/>
        </p:spPr>
        <p:txBody>
          <a:bodyPr wrap="square" rtlCol="0">
            <a:spAutoFit/>
          </a:bodyPr>
          <a:lstStyle/>
          <a:p>
            <a:r>
              <a:rPr lang="en-GB" sz="2400" b="1" dirty="0" smtClean="0">
                <a:solidFill>
                  <a:srgbClr val="00B050"/>
                </a:solidFill>
              </a:rPr>
              <a:t>This diagram demonstrates change in income (Y) leads to a proportionately smaller change in quantity demanded.</a:t>
            </a:r>
            <a:endParaRPr lang="en-GB" sz="2400" b="1" dirty="0">
              <a:solidFill>
                <a:srgbClr val="00B050"/>
              </a:solidFill>
            </a:endParaRPr>
          </a:p>
        </p:txBody>
      </p:sp>
    </p:spTree>
    <p:extLst>
      <p:ext uri="{BB962C8B-B14F-4D97-AF65-F5344CB8AC3E}">
        <p14:creationId xmlns:p14="http://schemas.microsoft.com/office/powerpoint/2010/main" val="262933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par>
                                <p:cTn id="14" presetID="16" presetClass="entr" presetSubtype="21"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par>
                                <p:cTn id="25" presetID="16" presetClass="entr" presetSubtype="21"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barn(inVertical)">
                                      <p:cBhvr>
                                        <p:cTn id="30" dur="500"/>
                                        <p:tgtEl>
                                          <p:spTgt spid="36"/>
                                        </p:tgtEl>
                                      </p:cBhvr>
                                    </p:animEffect>
                                  </p:childTnLst>
                                </p:cTn>
                              </p:par>
                              <p:par>
                                <p:cTn id="31" presetID="16" presetClass="entr" presetSubtype="21"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barn(inVertical)">
                                      <p:cBhvr>
                                        <p:cTn id="33" dur="500"/>
                                        <p:tgtEl>
                                          <p:spTgt spid="4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barn(inVertical)">
                                      <p:cBhvr>
                                        <p:cTn id="3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noGrp="1"/>
          </p:cNvSpPr>
          <p:nvPr>
            <p:ph idx="1"/>
          </p:nvPr>
        </p:nvSpPr>
        <p:spPr>
          <a:xfrm>
            <a:off x="281248" y="313301"/>
            <a:ext cx="11580552" cy="6544699"/>
          </a:xfrm>
        </p:spPr>
        <p:txBody>
          <a:bodyPr>
            <a:noAutofit/>
          </a:bodyPr>
          <a:lstStyle/>
          <a:p>
            <a:pPr lvl="0"/>
            <a:r>
              <a:rPr lang="en-GB" sz="4000" b="1" dirty="0">
                <a:solidFill>
                  <a:srgbClr val="0070C0"/>
                </a:solidFill>
              </a:rPr>
              <a:t>Inferior goods </a:t>
            </a:r>
            <a:r>
              <a:rPr lang="en-GB" sz="3200" b="1" dirty="0">
                <a:solidFill>
                  <a:srgbClr val="000000"/>
                </a:solidFill>
              </a:rPr>
              <a:t>are of </a:t>
            </a:r>
            <a:r>
              <a:rPr lang="en-GB" sz="3200" b="1" dirty="0" smtClean="0">
                <a:solidFill>
                  <a:srgbClr val="000000"/>
                </a:solidFill>
              </a:rPr>
              <a:t>a </a:t>
            </a:r>
            <a:r>
              <a:rPr lang="en-GB" sz="3200" b="1" i="1" dirty="0">
                <a:solidFill>
                  <a:srgbClr val="000000"/>
                </a:solidFill>
              </a:rPr>
              <a:t>lower </a:t>
            </a:r>
            <a:r>
              <a:rPr lang="en-GB" sz="3200" b="1" i="1" dirty="0" smtClean="0">
                <a:solidFill>
                  <a:srgbClr val="000000"/>
                </a:solidFill>
              </a:rPr>
              <a:t>quality</a:t>
            </a:r>
            <a:r>
              <a:rPr lang="en-GB" sz="3200" b="1" dirty="0">
                <a:solidFill>
                  <a:srgbClr val="000000"/>
                </a:solidFill>
              </a:rPr>
              <a:t>.</a:t>
            </a:r>
            <a:r>
              <a:rPr lang="en-GB" sz="3200" b="1" dirty="0" smtClean="0">
                <a:solidFill>
                  <a:srgbClr val="000000"/>
                </a:solidFill>
              </a:rPr>
              <a:t> </a:t>
            </a:r>
            <a:r>
              <a:rPr lang="en-GB" sz="3200" b="1" dirty="0">
                <a:solidFill>
                  <a:srgbClr val="000000"/>
                </a:solidFill>
              </a:rPr>
              <a:t>For example: Tesco’s own brand</a:t>
            </a:r>
            <a:r>
              <a:rPr lang="en-GB" sz="3200" b="1" dirty="0" smtClean="0">
                <a:solidFill>
                  <a:srgbClr val="000000"/>
                </a:solidFill>
              </a:rPr>
              <a:t>. </a:t>
            </a:r>
            <a:r>
              <a:rPr lang="en-GB" sz="3200" b="1" dirty="0" smtClean="0">
                <a:solidFill>
                  <a:srgbClr val="7030A0"/>
                </a:solidFill>
              </a:rPr>
              <a:t>(-Negative YED.)</a:t>
            </a:r>
            <a:endParaRPr lang="en-GB" sz="3200" b="1" dirty="0">
              <a:solidFill>
                <a:srgbClr val="7030A0"/>
              </a:solidFill>
            </a:endParaRPr>
          </a:p>
          <a:p>
            <a:pPr lvl="0"/>
            <a:endParaRPr lang="en-GB" sz="3200" b="1" dirty="0">
              <a:solidFill>
                <a:srgbClr val="000000"/>
              </a:solidFill>
            </a:endParaRPr>
          </a:p>
          <a:p>
            <a:pPr lvl="0"/>
            <a:r>
              <a:rPr lang="en-GB" sz="4000" b="1" dirty="0">
                <a:solidFill>
                  <a:srgbClr val="C00000"/>
                </a:solidFill>
              </a:rPr>
              <a:t>Normal goods </a:t>
            </a:r>
            <a:r>
              <a:rPr lang="en-GB" sz="3200" b="1" dirty="0" smtClean="0">
                <a:solidFill>
                  <a:srgbClr val="000000"/>
                </a:solidFill>
              </a:rPr>
              <a:t>are demanded more when incomes increase. Most goods adhere to this law of demand. </a:t>
            </a:r>
            <a:r>
              <a:rPr lang="en-GB" sz="3200" b="1" dirty="0" smtClean="0">
                <a:solidFill>
                  <a:srgbClr val="00B0F0"/>
                </a:solidFill>
              </a:rPr>
              <a:t>(+Positive YED.)</a:t>
            </a:r>
            <a:endParaRPr lang="en-GB" sz="3200" b="1" dirty="0">
              <a:solidFill>
                <a:srgbClr val="00B0F0"/>
              </a:solidFill>
            </a:endParaRPr>
          </a:p>
          <a:p>
            <a:pPr lvl="0"/>
            <a:endParaRPr lang="en-GB" sz="3200" b="1" dirty="0">
              <a:solidFill>
                <a:srgbClr val="000000"/>
              </a:solidFill>
            </a:endParaRPr>
          </a:p>
          <a:p>
            <a:pPr lvl="1">
              <a:buFont typeface="Wingdings" panose="05000000000000000000" pitchFamily="2" charset="2"/>
              <a:buChar char="Ø"/>
            </a:pPr>
            <a:r>
              <a:rPr lang="en-GB" sz="3200" b="1" dirty="0" smtClean="0">
                <a:solidFill>
                  <a:srgbClr val="C00000"/>
                </a:solidFill>
              </a:rPr>
              <a:t>Necessities (type of normal good)</a:t>
            </a:r>
            <a:r>
              <a:rPr lang="en-GB" sz="3200" b="1" dirty="0" smtClean="0">
                <a:solidFill>
                  <a:srgbClr val="000000"/>
                </a:solidFill>
              </a:rPr>
              <a:t> are goods/services that are essential. For example: Petrol. </a:t>
            </a:r>
            <a:r>
              <a:rPr lang="en-GB" sz="3200" b="1" dirty="0" smtClean="0">
                <a:solidFill>
                  <a:srgbClr val="00B0F0"/>
                </a:solidFill>
              </a:rPr>
              <a:t>(+Inelastic)</a:t>
            </a:r>
            <a:endParaRPr lang="en-GB" sz="3200" b="1" dirty="0">
              <a:solidFill>
                <a:srgbClr val="00B0F0"/>
              </a:solidFill>
            </a:endParaRPr>
          </a:p>
          <a:p>
            <a:pPr lvl="1">
              <a:buFont typeface="Wingdings" panose="05000000000000000000" pitchFamily="2" charset="2"/>
              <a:buChar char="Ø"/>
            </a:pPr>
            <a:endParaRPr lang="en-GB" sz="3200" b="1" dirty="0">
              <a:solidFill>
                <a:srgbClr val="000000"/>
              </a:solidFill>
            </a:endParaRPr>
          </a:p>
          <a:p>
            <a:pPr lvl="1">
              <a:buFont typeface="Wingdings" panose="05000000000000000000" pitchFamily="2" charset="2"/>
              <a:buChar char="Ø"/>
            </a:pPr>
            <a:r>
              <a:rPr lang="en-GB" sz="3200" b="1" dirty="0">
                <a:solidFill>
                  <a:srgbClr val="C00000"/>
                </a:solidFill>
              </a:rPr>
              <a:t>Luxury goods </a:t>
            </a:r>
            <a:r>
              <a:rPr lang="en-GB" sz="3200" b="1" dirty="0" smtClean="0">
                <a:solidFill>
                  <a:srgbClr val="C00000"/>
                </a:solidFill>
              </a:rPr>
              <a:t>(type </a:t>
            </a:r>
            <a:r>
              <a:rPr lang="en-GB" sz="3200" b="1" dirty="0">
                <a:solidFill>
                  <a:srgbClr val="C00000"/>
                </a:solidFill>
              </a:rPr>
              <a:t>of normal good)</a:t>
            </a:r>
            <a:r>
              <a:rPr lang="en-GB" sz="3200" b="1" dirty="0">
                <a:solidFill>
                  <a:srgbClr val="000000"/>
                </a:solidFill>
              </a:rPr>
              <a:t> </a:t>
            </a:r>
            <a:r>
              <a:rPr lang="en-GB" sz="3200" b="1" dirty="0" smtClean="0">
                <a:solidFill>
                  <a:srgbClr val="000000"/>
                </a:solidFill>
              </a:rPr>
              <a:t>are </a:t>
            </a:r>
            <a:r>
              <a:rPr lang="en-GB" sz="3200" b="1" dirty="0">
                <a:solidFill>
                  <a:srgbClr val="000000"/>
                </a:solidFill>
              </a:rPr>
              <a:t>of more </a:t>
            </a:r>
            <a:r>
              <a:rPr lang="en-GB" sz="3200" b="1" i="1" dirty="0">
                <a:solidFill>
                  <a:srgbClr val="000000"/>
                </a:solidFill>
              </a:rPr>
              <a:t>extravagant standard</a:t>
            </a:r>
            <a:r>
              <a:rPr lang="en-GB" sz="3200" b="1" dirty="0">
                <a:solidFill>
                  <a:srgbClr val="000000"/>
                </a:solidFill>
              </a:rPr>
              <a:t>. For example: caviar</a:t>
            </a:r>
            <a:r>
              <a:rPr lang="en-GB" sz="3200" b="1" dirty="0" smtClean="0">
                <a:solidFill>
                  <a:srgbClr val="000000"/>
                </a:solidFill>
              </a:rPr>
              <a:t>. </a:t>
            </a:r>
            <a:r>
              <a:rPr lang="en-GB" sz="3200" b="1" dirty="0" smtClean="0">
                <a:solidFill>
                  <a:srgbClr val="00B0F0"/>
                </a:solidFill>
              </a:rPr>
              <a:t>(+Elastic)</a:t>
            </a:r>
            <a:endParaRPr lang="en-GB" sz="3200" b="1" dirty="0">
              <a:solidFill>
                <a:srgbClr val="00B0F0"/>
              </a:solidFill>
            </a:endParaRPr>
          </a:p>
        </p:txBody>
      </p:sp>
    </p:spTree>
    <p:extLst>
      <p:ext uri="{BB962C8B-B14F-4D97-AF65-F5344CB8AC3E}">
        <p14:creationId xmlns:p14="http://schemas.microsoft.com/office/powerpoint/2010/main" val="2486229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7"/>
          <p:cNvCxnSpPr/>
          <p:nvPr/>
        </p:nvCxnSpPr>
        <p:spPr>
          <a:xfrm flipH="1">
            <a:off x="1936171" y="3383632"/>
            <a:ext cx="1574771" cy="1175196"/>
          </a:xfrm>
          <a:prstGeom prst="straightConnector1">
            <a:avLst/>
          </a:prstGeom>
          <a:noFill/>
          <a:ln w="38103">
            <a:solidFill>
              <a:srgbClr val="FF0000"/>
            </a:solidFill>
            <a:prstDash val="solid"/>
            <a:tailEnd type="arrow"/>
          </a:ln>
        </p:spPr>
      </p:cxnSp>
      <p:sp>
        <p:nvSpPr>
          <p:cNvPr id="11" name="TextBox 10"/>
          <p:cNvSpPr txBox="1"/>
          <p:nvPr/>
        </p:nvSpPr>
        <p:spPr>
          <a:xfrm>
            <a:off x="1950919" y="2798854"/>
            <a:ext cx="3149542" cy="584777"/>
          </a:xfrm>
          <a:prstGeom prst="rect">
            <a:avLst/>
          </a:prstGeom>
          <a:noFill/>
          <a:ln>
            <a:solidFill>
              <a:schemeClr val="accent1"/>
            </a:solid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dirty="0" smtClean="0">
                <a:solidFill>
                  <a:srgbClr val="FF0000"/>
                </a:solidFill>
                <a:uFillTx/>
                <a:latin typeface="Calibri"/>
              </a:rPr>
              <a:t>NORMAL GOOD</a:t>
            </a:r>
            <a:endParaRPr lang="en-GB" sz="3200" b="1" i="0" u="sng" strike="noStrike" kern="1200" cap="none" spc="0" baseline="0" dirty="0">
              <a:solidFill>
                <a:srgbClr val="FF0000"/>
              </a:solidFill>
              <a:uFillTx/>
              <a:latin typeface="Calibri"/>
            </a:endParaRPr>
          </a:p>
        </p:txBody>
      </p:sp>
      <p:sp>
        <p:nvSpPr>
          <p:cNvPr id="12" name="TextBox 11"/>
          <p:cNvSpPr txBox="1"/>
          <p:nvPr/>
        </p:nvSpPr>
        <p:spPr>
          <a:xfrm>
            <a:off x="7850185" y="2827608"/>
            <a:ext cx="3149542" cy="584777"/>
          </a:xfrm>
          <a:prstGeom prst="rect">
            <a:avLst/>
          </a:prstGeom>
          <a:noFill/>
          <a:ln>
            <a:solidFill>
              <a:schemeClr val="tx1"/>
            </a:solid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dirty="0" smtClean="0">
                <a:solidFill>
                  <a:srgbClr val="0070C0"/>
                </a:solidFill>
                <a:uFillTx/>
                <a:latin typeface="Calibri"/>
              </a:rPr>
              <a:t>INFERIOR GOOD</a:t>
            </a:r>
            <a:endParaRPr lang="en-GB" sz="3200" b="1" i="0" u="sng" strike="noStrike" kern="1200" cap="none" spc="0" baseline="0" dirty="0">
              <a:solidFill>
                <a:srgbClr val="0070C0"/>
              </a:solidFill>
              <a:uFillTx/>
              <a:latin typeface="Calibri"/>
            </a:endParaRPr>
          </a:p>
        </p:txBody>
      </p:sp>
      <p:sp>
        <p:nvSpPr>
          <p:cNvPr id="13" name="TextBox 12"/>
          <p:cNvSpPr txBox="1"/>
          <p:nvPr/>
        </p:nvSpPr>
        <p:spPr>
          <a:xfrm>
            <a:off x="361400" y="4558828"/>
            <a:ext cx="3149542" cy="584777"/>
          </a:xfrm>
          <a:prstGeom prst="rect">
            <a:avLst/>
          </a:prstGeom>
          <a:noFill/>
          <a:ln>
            <a:solidFill>
              <a:schemeClr val="accent1"/>
            </a:solid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dirty="0" smtClean="0">
                <a:solidFill>
                  <a:srgbClr val="FF0000"/>
                </a:solidFill>
                <a:uFillTx/>
                <a:latin typeface="Calibri"/>
              </a:rPr>
              <a:t>LUXURY GOOD</a:t>
            </a:r>
            <a:endParaRPr lang="en-GB" sz="3200" b="1" i="0" u="sng" strike="noStrike" kern="1200" cap="none" spc="0" baseline="0" dirty="0">
              <a:solidFill>
                <a:srgbClr val="FF0000"/>
              </a:solidFill>
              <a:uFillTx/>
              <a:latin typeface="Calibri"/>
            </a:endParaRPr>
          </a:p>
        </p:txBody>
      </p:sp>
      <p:sp>
        <p:nvSpPr>
          <p:cNvPr id="15" name="TextBox 14"/>
          <p:cNvSpPr txBox="1"/>
          <p:nvPr/>
        </p:nvSpPr>
        <p:spPr>
          <a:xfrm>
            <a:off x="3964923" y="4581190"/>
            <a:ext cx="3149542" cy="584777"/>
          </a:xfrm>
          <a:prstGeom prst="rect">
            <a:avLst/>
          </a:prstGeom>
          <a:noFill/>
          <a:ln>
            <a:solidFill>
              <a:schemeClr val="accent1"/>
            </a:solid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dirty="0" smtClean="0">
                <a:solidFill>
                  <a:srgbClr val="FF0000"/>
                </a:solidFill>
                <a:uFillTx/>
                <a:latin typeface="Calibri"/>
              </a:rPr>
              <a:t> NECESSITY</a:t>
            </a:r>
            <a:endParaRPr lang="en-GB" sz="3200" b="1" i="0" u="sng" strike="noStrike" kern="1200" cap="none" spc="0" baseline="0" dirty="0">
              <a:solidFill>
                <a:srgbClr val="FF0000"/>
              </a:solidFill>
              <a:uFillTx/>
              <a:latin typeface="Calibri"/>
            </a:endParaRPr>
          </a:p>
        </p:txBody>
      </p:sp>
      <p:cxnSp>
        <p:nvCxnSpPr>
          <p:cNvPr id="17" name="Straight Arrow Connector 7"/>
          <p:cNvCxnSpPr/>
          <p:nvPr/>
        </p:nvCxnSpPr>
        <p:spPr>
          <a:xfrm>
            <a:off x="3510942" y="3383632"/>
            <a:ext cx="2028752" cy="1197558"/>
          </a:xfrm>
          <a:prstGeom prst="straightConnector1">
            <a:avLst/>
          </a:prstGeom>
          <a:noFill/>
          <a:ln w="38103">
            <a:solidFill>
              <a:srgbClr val="FF0000"/>
            </a:solidFill>
            <a:prstDash val="solid"/>
            <a:tailEnd type="arrow"/>
          </a:ln>
        </p:spPr>
      </p:cxnSp>
      <p:sp>
        <p:nvSpPr>
          <p:cNvPr id="19" name="TextBox 18"/>
          <p:cNvSpPr txBox="1"/>
          <p:nvPr/>
        </p:nvSpPr>
        <p:spPr>
          <a:xfrm>
            <a:off x="766920" y="3797745"/>
            <a:ext cx="1576585" cy="369332"/>
          </a:xfrm>
          <a:prstGeom prst="rect">
            <a:avLst/>
          </a:prstGeom>
          <a:noFill/>
        </p:spPr>
        <p:txBody>
          <a:bodyPr wrap="none" rtlCol="0">
            <a:spAutoFit/>
          </a:bodyPr>
          <a:lstStyle/>
          <a:p>
            <a:r>
              <a:rPr lang="en-GB" b="1" dirty="0" smtClean="0"/>
              <a:t>Greater than 1</a:t>
            </a:r>
            <a:endParaRPr lang="en-GB" b="1" dirty="0"/>
          </a:p>
        </p:txBody>
      </p:sp>
      <p:sp>
        <p:nvSpPr>
          <p:cNvPr id="20" name="TextBox 19"/>
          <p:cNvSpPr txBox="1"/>
          <p:nvPr/>
        </p:nvSpPr>
        <p:spPr>
          <a:xfrm>
            <a:off x="4761884" y="3786564"/>
            <a:ext cx="1244251" cy="369332"/>
          </a:xfrm>
          <a:prstGeom prst="rect">
            <a:avLst/>
          </a:prstGeom>
          <a:noFill/>
        </p:spPr>
        <p:txBody>
          <a:bodyPr wrap="none" rtlCol="0">
            <a:spAutoFit/>
          </a:bodyPr>
          <a:lstStyle/>
          <a:p>
            <a:r>
              <a:rPr lang="en-GB" b="1" dirty="0" smtClean="0"/>
              <a:t>Less than 1</a:t>
            </a:r>
            <a:endParaRPr lang="en-GB" b="1" dirty="0"/>
          </a:p>
        </p:txBody>
      </p:sp>
      <p:sp>
        <p:nvSpPr>
          <p:cNvPr id="21" name="TextBox 20"/>
          <p:cNvSpPr txBox="1"/>
          <p:nvPr/>
        </p:nvSpPr>
        <p:spPr>
          <a:xfrm>
            <a:off x="2142647" y="501445"/>
            <a:ext cx="8181663" cy="830997"/>
          </a:xfrm>
          <a:prstGeom prst="rect">
            <a:avLst/>
          </a:prstGeom>
          <a:noFill/>
          <a:ln>
            <a:solidFill>
              <a:schemeClr val="tx1"/>
            </a:solidFill>
          </a:ln>
        </p:spPr>
        <p:txBody>
          <a:bodyPr wrap="none" rtlCol="0">
            <a:spAutoFit/>
          </a:bodyPr>
          <a:lstStyle/>
          <a:p>
            <a:r>
              <a:rPr lang="en-GB" sz="4800" b="1" dirty="0" smtClean="0"/>
              <a:t>Is the YED positive or negative?</a:t>
            </a:r>
            <a:endParaRPr lang="en-GB" sz="4800" b="1" dirty="0"/>
          </a:p>
        </p:txBody>
      </p:sp>
      <p:cxnSp>
        <p:nvCxnSpPr>
          <p:cNvPr id="22" name="Straight Arrow Connector 7"/>
          <p:cNvCxnSpPr>
            <a:stCxn id="21" idx="2"/>
          </p:cNvCxnSpPr>
          <p:nvPr/>
        </p:nvCxnSpPr>
        <p:spPr>
          <a:xfrm flipH="1">
            <a:off x="3554817" y="1332442"/>
            <a:ext cx="2678662" cy="1443582"/>
          </a:xfrm>
          <a:prstGeom prst="straightConnector1">
            <a:avLst/>
          </a:prstGeom>
          <a:noFill/>
          <a:ln w="38103">
            <a:solidFill>
              <a:srgbClr val="FF0000"/>
            </a:solidFill>
            <a:prstDash val="solid"/>
            <a:tailEnd type="arrow"/>
          </a:ln>
        </p:spPr>
      </p:cxnSp>
      <p:cxnSp>
        <p:nvCxnSpPr>
          <p:cNvPr id="24" name="Straight Arrow Connector 7"/>
          <p:cNvCxnSpPr>
            <a:endCxn id="12" idx="0"/>
          </p:cNvCxnSpPr>
          <p:nvPr/>
        </p:nvCxnSpPr>
        <p:spPr>
          <a:xfrm>
            <a:off x="6204352" y="1332442"/>
            <a:ext cx="3220604" cy="1495166"/>
          </a:xfrm>
          <a:prstGeom prst="straightConnector1">
            <a:avLst/>
          </a:prstGeom>
          <a:noFill/>
          <a:ln w="38103">
            <a:solidFill>
              <a:srgbClr val="0070C0"/>
            </a:solidFill>
            <a:prstDash val="solid"/>
            <a:tailEnd type="arrow"/>
          </a:ln>
        </p:spPr>
      </p:cxnSp>
      <p:sp>
        <p:nvSpPr>
          <p:cNvPr id="26" name="TextBox 25"/>
          <p:cNvSpPr txBox="1"/>
          <p:nvPr/>
        </p:nvSpPr>
        <p:spPr>
          <a:xfrm>
            <a:off x="3828039" y="1710693"/>
            <a:ext cx="933845" cy="369332"/>
          </a:xfrm>
          <a:prstGeom prst="rect">
            <a:avLst/>
          </a:prstGeom>
          <a:noFill/>
        </p:spPr>
        <p:txBody>
          <a:bodyPr wrap="none" rtlCol="0">
            <a:spAutoFit/>
          </a:bodyPr>
          <a:lstStyle/>
          <a:p>
            <a:r>
              <a:rPr lang="en-GB" b="1" dirty="0" smtClean="0"/>
              <a:t>Positive</a:t>
            </a:r>
            <a:endParaRPr lang="en-GB" b="1" dirty="0"/>
          </a:p>
        </p:txBody>
      </p:sp>
      <p:sp>
        <p:nvSpPr>
          <p:cNvPr id="27" name="TextBox 26"/>
          <p:cNvSpPr txBox="1"/>
          <p:nvPr/>
        </p:nvSpPr>
        <p:spPr>
          <a:xfrm>
            <a:off x="7667535" y="1678427"/>
            <a:ext cx="1027654" cy="369332"/>
          </a:xfrm>
          <a:prstGeom prst="rect">
            <a:avLst/>
          </a:prstGeom>
          <a:noFill/>
        </p:spPr>
        <p:txBody>
          <a:bodyPr wrap="none" rtlCol="0">
            <a:spAutoFit/>
          </a:bodyPr>
          <a:lstStyle/>
          <a:p>
            <a:r>
              <a:rPr lang="en-GB" b="1" dirty="0" smtClean="0"/>
              <a:t>Negative</a:t>
            </a:r>
            <a:endParaRPr lang="en-GB" b="1" dirty="0"/>
          </a:p>
        </p:txBody>
      </p:sp>
      <p:sp>
        <p:nvSpPr>
          <p:cNvPr id="28" name="TextBox 27"/>
          <p:cNvSpPr txBox="1"/>
          <p:nvPr/>
        </p:nvSpPr>
        <p:spPr>
          <a:xfrm>
            <a:off x="8677845" y="3559865"/>
            <a:ext cx="1901739" cy="1200329"/>
          </a:xfrm>
          <a:prstGeom prst="rect">
            <a:avLst/>
          </a:prstGeom>
          <a:solidFill>
            <a:srgbClr val="FFFF00"/>
          </a:solidFill>
        </p:spPr>
        <p:txBody>
          <a:bodyPr wrap="none" rtlCol="0">
            <a:spAutoFit/>
          </a:bodyPr>
          <a:lstStyle/>
          <a:p>
            <a:pPr algn="ctr"/>
            <a:r>
              <a:rPr lang="en-GB" b="1" dirty="0" smtClean="0"/>
              <a:t>We don’t need</a:t>
            </a:r>
            <a:br>
              <a:rPr lang="en-GB" b="1" dirty="0" smtClean="0"/>
            </a:br>
            <a:r>
              <a:rPr lang="en-GB" b="1" dirty="0" smtClean="0"/>
              <a:t>to analyse any</a:t>
            </a:r>
            <a:br>
              <a:rPr lang="en-GB" b="1" dirty="0" smtClean="0"/>
            </a:br>
            <a:r>
              <a:rPr lang="en-GB" b="1" dirty="0" smtClean="0"/>
              <a:t>further than this</a:t>
            </a:r>
            <a:br>
              <a:rPr lang="en-GB" b="1" dirty="0" smtClean="0"/>
            </a:br>
            <a:r>
              <a:rPr lang="en-GB" b="1" dirty="0" smtClean="0"/>
              <a:t>for inferior goods.</a:t>
            </a:r>
            <a:endParaRPr lang="en-GB" b="1" dirty="0"/>
          </a:p>
        </p:txBody>
      </p:sp>
    </p:spTree>
    <p:extLst>
      <p:ext uri="{BB962C8B-B14F-4D97-AF65-F5344CB8AC3E}">
        <p14:creationId xmlns:p14="http://schemas.microsoft.com/office/powerpoint/2010/main" val="2210590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9" grpId="0"/>
      <p:bldP spid="20" grpId="0"/>
      <p:bldP spid="26" grpId="0"/>
      <p:bldP spid="27" grpId="0"/>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955" y="147484"/>
            <a:ext cx="11194845" cy="6710516"/>
          </a:xfrm>
        </p:spPr>
        <p:txBody>
          <a:bodyPr>
            <a:normAutofit fontScale="77500" lnSpcReduction="20000"/>
          </a:bodyPr>
          <a:lstStyle/>
          <a:p>
            <a:pPr lvl="0"/>
            <a:r>
              <a:rPr lang="en-GB" dirty="0" smtClean="0"/>
              <a:t>Consumer </a:t>
            </a:r>
            <a:r>
              <a:rPr lang="en-GB" dirty="0"/>
              <a:t>incomes increase from an average of 30,000 per year to 33,000 per year. During the same year, the demand for cheese increased from 2.8bn to 2.856bn. What was the YED for cheese during this particular year? What kind of good was cheese during this particular year?</a:t>
            </a:r>
            <a:br>
              <a:rPr lang="en-GB" dirty="0"/>
            </a:br>
            <a:endParaRPr lang="en-GB" i="1" dirty="0" smtClean="0">
              <a:solidFill>
                <a:srgbClr val="C00000"/>
              </a:solidFill>
            </a:endParaRPr>
          </a:p>
          <a:p>
            <a:pPr lvl="0"/>
            <a:r>
              <a:rPr lang="en-GB" i="1" dirty="0" smtClean="0">
                <a:solidFill>
                  <a:srgbClr val="C00000"/>
                </a:solidFill>
              </a:rPr>
              <a:t>2</a:t>
            </a:r>
            <a:r>
              <a:rPr lang="en-GB" i="1" dirty="0">
                <a:solidFill>
                  <a:srgbClr val="C00000"/>
                </a:solidFill>
              </a:rPr>
              <a:t>%/10% = +0.2 YED, therefore cheese is a necessity</a:t>
            </a:r>
            <a:r>
              <a:rPr lang="en-GB" i="1" dirty="0" smtClean="0">
                <a:solidFill>
                  <a:srgbClr val="C00000"/>
                </a:solidFill>
              </a:rPr>
              <a:t>.</a:t>
            </a:r>
          </a:p>
          <a:p>
            <a:pPr lvl="0"/>
            <a:r>
              <a:rPr lang="en-GB" i="1" dirty="0" smtClean="0">
                <a:solidFill>
                  <a:srgbClr val="C00000"/>
                </a:solidFill>
              </a:rPr>
              <a:t>As </a:t>
            </a:r>
            <a:r>
              <a:rPr lang="en-GB" i="1" dirty="0">
                <a:solidFill>
                  <a:srgbClr val="C00000"/>
                </a:solidFill>
              </a:rPr>
              <a:t>it is positive but less than 1.</a:t>
            </a:r>
            <a:r>
              <a:rPr lang="en-GB" dirty="0"/>
              <a:t/>
            </a:r>
            <a:br>
              <a:rPr lang="en-GB" dirty="0"/>
            </a:br>
            <a:endParaRPr lang="en-GB" dirty="0"/>
          </a:p>
          <a:p>
            <a:pPr lvl="0"/>
            <a:r>
              <a:rPr lang="en-GB" dirty="0"/>
              <a:t>Consumer incomes increase from an average of 25,000 per year to 30,000 per year. During the same year, the demand for smartphones increased by 40%. What is the YED for smartphones during this particular year? What type of good was the smartphone during this particular year?</a:t>
            </a:r>
            <a:br>
              <a:rPr lang="en-GB" dirty="0"/>
            </a:br>
            <a:endParaRPr lang="en-GB" i="1" dirty="0" smtClean="0">
              <a:solidFill>
                <a:srgbClr val="C00000"/>
              </a:solidFill>
            </a:endParaRPr>
          </a:p>
          <a:p>
            <a:pPr lvl="0"/>
            <a:r>
              <a:rPr lang="en-GB" i="1" dirty="0" smtClean="0">
                <a:solidFill>
                  <a:srgbClr val="C00000"/>
                </a:solidFill>
              </a:rPr>
              <a:t>+</a:t>
            </a:r>
            <a:r>
              <a:rPr lang="en-GB" i="1" dirty="0">
                <a:solidFill>
                  <a:srgbClr val="C00000"/>
                </a:solidFill>
              </a:rPr>
              <a:t>40%/+20% = +2 YED, therefore smartphones are a luxury good</a:t>
            </a:r>
            <a:r>
              <a:rPr lang="en-GB" i="1" dirty="0" smtClean="0">
                <a:solidFill>
                  <a:srgbClr val="C00000"/>
                </a:solidFill>
              </a:rPr>
              <a:t>.</a:t>
            </a:r>
          </a:p>
          <a:p>
            <a:pPr lvl="0"/>
            <a:r>
              <a:rPr lang="en-GB" i="1" dirty="0" smtClean="0">
                <a:solidFill>
                  <a:srgbClr val="C00000"/>
                </a:solidFill>
              </a:rPr>
              <a:t>As </a:t>
            </a:r>
            <a:r>
              <a:rPr lang="en-GB" i="1" dirty="0">
                <a:solidFill>
                  <a:srgbClr val="C00000"/>
                </a:solidFill>
              </a:rPr>
              <a:t>it is positive and greater than 1</a:t>
            </a:r>
            <a:r>
              <a:rPr lang="en-GB" i="1" dirty="0" smtClean="0">
                <a:solidFill>
                  <a:srgbClr val="C00000"/>
                </a:solidFill>
              </a:rPr>
              <a:t>.</a:t>
            </a:r>
            <a:r>
              <a:rPr lang="en-GB" dirty="0"/>
              <a:t/>
            </a:r>
            <a:br>
              <a:rPr lang="en-GB" dirty="0"/>
            </a:br>
            <a:endParaRPr lang="en-GB" dirty="0"/>
          </a:p>
          <a:p>
            <a:pPr lvl="0"/>
            <a:r>
              <a:rPr lang="en-GB" dirty="0"/>
              <a:t>Consumer incomes increase by 10%. During the same year, the demand for coach travel decreased by 3%. What is the YED for coach travel during this particular year? What type of good was coach travel during this particular year?</a:t>
            </a:r>
            <a:br>
              <a:rPr lang="en-GB" dirty="0"/>
            </a:br>
            <a:endParaRPr lang="en-GB" i="1" dirty="0" smtClean="0">
              <a:solidFill>
                <a:srgbClr val="C00000"/>
              </a:solidFill>
            </a:endParaRPr>
          </a:p>
          <a:p>
            <a:pPr lvl="0"/>
            <a:r>
              <a:rPr lang="en-GB" i="1" dirty="0" smtClean="0">
                <a:solidFill>
                  <a:srgbClr val="C00000"/>
                </a:solidFill>
              </a:rPr>
              <a:t>-</a:t>
            </a:r>
            <a:r>
              <a:rPr lang="en-GB" i="1" dirty="0">
                <a:solidFill>
                  <a:srgbClr val="C00000"/>
                </a:solidFill>
              </a:rPr>
              <a:t>3%/+10% = -0.3 YED, therefore coach travel is an inferior good</a:t>
            </a:r>
            <a:r>
              <a:rPr lang="en-GB" i="1" dirty="0" smtClean="0">
                <a:solidFill>
                  <a:srgbClr val="C00000"/>
                </a:solidFill>
              </a:rPr>
              <a:t>.</a:t>
            </a:r>
          </a:p>
          <a:p>
            <a:pPr lvl="0"/>
            <a:r>
              <a:rPr lang="en-GB" i="1" dirty="0" smtClean="0">
                <a:solidFill>
                  <a:srgbClr val="C00000"/>
                </a:solidFill>
              </a:rPr>
              <a:t>As </a:t>
            </a:r>
            <a:r>
              <a:rPr lang="en-GB" i="1" dirty="0">
                <a:solidFill>
                  <a:srgbClr val="C00000"/>
                </a:solidFill>
              </a:rPr>
              <a:t>it has a negative YED coefficient</a:t>
            </a:r>
            <a:r>
              <a:rPr lang="en-GB" i="1" dirty="0" smtClean="0">
                <a:solidFill>
                  <a:srgbClr val="C00000"/>
                </a:solidFill>
              </a:rPr>
              <a:t>.</a:t>
            </a:r>
            <a:endParaRPr lang="en-GB" i="1" dirty="0">
              <a:solidFill>
                <a:srgbClr val="C00000"/>
              </a:solidFill>
            </a:endParaRPr>
          </a:p>
        </p:txBody>
      </p:sp>
    </p:spTree>
    <p:extLst>
      <p:ext uri="{BB962C8B-B14F-4D97-AF65-F5344CB8AC3E}">
        <p14:creationId xmlns:p14="http://schemas.microsoft.com/office/powerpoint/2010/main" val="127593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noGrp="1"/>
          </p:cNvSpPr>
          <p:nvPr>
            <p:ph idx="1"/>
          </p:nvPr>
        </p:nvSpPr>
        <p:spPr>
          <a:xfrm>
            <a:off x="431364" y="1323502"/>
            <a:ext cx="11233245" cy="5483697"/>
          </a:xfrm>
        </p:spPr>
        <p:txBody>
          <a:bodyPr>
            <a:noAutofit/>
          </a:bodyPr>
          <a:lstStyle/>
          <a:p>
            <a:pPr marL="0" lvl="0" indent="0">
              <a:buNone/>
            </a:pPr>
            <a:r>
              <a:rPr lang="en-GB" sz="3600" b="1" dirty="0" smtClean="0"/>
              <a:t>Complete the table with regards to the following goods:</a:t>
            </a:r>
          </a:p>
          <a:p>
            <a:pPr marL="514350" lvl="0" indent="-514350">
              <a:buAutoNum type="arabicPeriod"/>
            </a:pPr>
            <a:endParaRPr lang="en-GB" sz="3600" b="1" dirty="0"/>
          </a:p>
          <a:p>
            <a:pPr lvl="0"/>
            <a:r>
              <a:rPr lang="en-GB" sz="3600" b="1" dirty="0" smtClean="0"/>
              <a:t>Toothpaste</a:t>
            </a:r>
          </a:p>
          <a:p>
            <a:pPr lvl="0"/>
            <a:r>
              <a:rPr lang="en-GB" sz="3600" b="1" dirty="0" smtClean="0"/>
              <a:t>Caviar</a:t>
            </a:r>
          </a:p>
          <a:p>
            <a:pPr lvl="0"/>
            <a:r>
              <a:rPr lang="en-GB" sz="3600" b="1" dirty="0" smtClean="0"/>
              <a:t>Poundland Cheese</a:t>
            </a:r>
          </a:p>
          <a:p>
            <a:pPr lvl="0"/>
            <a:r>
              <a:rPr lang="en-GB" sz="3600" b="1" dirty="0" smtClean="0"/>
              <a:t>Internet</a:t>
            </a:r>
            <a:endParaRPr lang="en-GB" sz="3600" b="1" dirty="0"/>
          </a:p>
        </p:txBody>
      </p:sp>
      <p:sp>
        <p:nvSpPr>
          <p:cNvPr id="5" name="Rectangle 4"/>
          <p:cNvSpPr/>
          <p:nvPr/>
        </p:nvSpPr>
        <p:spPr>
          <a:xfrm>
            <a:off x="2279576" y="282461"/>
            <a:ext cx="7632848"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TABLE ACTIVITY</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782225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7528" y="332656"/>
            <a:ext cx="8352928" cy="1015663"/>
          </a:xfrm>
          <a:prstGeom prst="rect">
            <a:avLst/>
          </a:prstGeom>
          <a:noFill/>
        </p:spPr>
        <p:txBody>
          <a:bodyPr wrap="square" rtlCol="0">
            <a:spAutoFit/>
          </a:bodyPr>
          <a:lstStyle/>
          <a:p>
            <a:r>
              <a:rPr lang="en-GB" sz="6000" b="1" i="1" u="sng" dirty="0">
                <a:solidFill>
                  <a:schemeClr val="bg1"/>
                </a:solidFill>
              </a:rPr>
              <a:t>RECAP: What is PED?</a:t>
            </a:r>
          </a:p>
        </p:txBody>
      </p:sp>
      <p:sp>
        <p:nvSpPr>
          <p:cNvPr id="3" name="Rectangle 2"/>
          <p:cNvSpPr/>
          <p:nvPr/>
        </p:nvSpPr>
        <p:spPr>
          <a:xfrm>
            <a:off x="343863" y="332656"/>
            <a:ext cx="11360258" cy="1200329"/>
          </a:xfrm>
          <a:prstGeom prst="rect">
            <a:avLst/>
          </a:prstGeom>
          <a:noFill/>
        </p:spPr>
        <p:txBody>
          <a:bodyPr wrap="square" lIns="91440" tIns="45720" rIns="91440" bIns="45720">
            <a:spAutoFit/>
          </a:bodyPr>
          <a:lstStyle/>
          <a:p>
            <a:pPr algn="ctr"/>
            <a:r>
              <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Price Elasticity of Demand</a:t>
            </a:r>
            <a:endParaRPr lang="en-US"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Content Placeholder 2"/>
          <p:cNvSpPr txBox="1">
            <a:spLocks/>
          </p:cNvSpPr>
          <p:nvPr/>
        </p:nvSpPr>
        <p:spPr>
          <a:xfrm>
            <a:off x="343863" y="1532985"/>
            <a:ext cx="11513711"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800" b="1" dirty="0"/>
              <a:t>PED = A measure of the </a:t>
            </a:r>
            <a:r>
              <a:rPr lang="en-GB" sz="4800" b="1" u="sng" dirty="0">
                <a:solidFill>
                  <a:srgbClr val="FF0000"/>
                </a:solidFill>
              </a:rPr>
              <a:t>degree</a:t>
            </a:r>
            <a:r>
              <a:rPr lang="en-GB" sz="4800" b="1" dirty="0">
                <a:solidFill>
                  <a:srgbClr val="FF0000"/>
                </a:solidFill>
              </a:rPr>
              <a:t> of </a:t>
            </a:r>
            <a:r>
              <a:rPr lang="en-GB" sz="4800" b="1" u="sng" dirty="0">
                <a:solidFill>
                  <a:srgbClr val="FF0000"/>
                </a:solidFill>
              </a:rPr>
              <a:t>responsiveness</a:t>
            </a:r>
            <a:r>
              <a:rPr lang="en-GB" sz="4800" b="1" dirty="0">
                <a:solidFill>
                  <a:srgbClr val="FF0000"/>
                </a:solidFill>
              </a:rPr>
              <a:t> </a:t>
            </a:r>
            <a:r>
              <a:rPr lang="en-GB" sz="4800" b="1" dirty="0"/>
              <a:t>of</a:t>
            </a:r>
            <a:r>
              <a:rPr lang="en-GB" sz="4800" b="1" dirty="0">
                <a:solidFill>
                  <a:srgbClr val="FF0000"/>
                </a:solidFill>
              </a:rPr>
              <a:t> </a:t>
            </a:r>
            <a:r>
              <a:rPr lang="en-GB" sz="4800" b="1" u="sng" dirty="0">
                <a:solidFill>
                  <a:srgbClr val="FF0000"/>
                </a:solidFill>
              </a:rPr>
              <a:t>demand</a:t>
            </a:r>
            <a:r>
              <a:rPr lang="en-GB" sz="4800" b="1" dirty="0">
                <a:solidFill>
                  <a:srgbClr val="FF0000"/>
                </a:solidFill>
              </a:rPr>
              <a:t> </a:t>
            </a:r>
            <a:r>
              <a:rPr lang="en-GB" sz="4800" b="1" dirty="0"/>
              <a:t>after a given change in</a:t>
            </a:r>
            <a:r>
              <a:rPr lang="en-GB" sz="4800" b="1" dirty="0">
                <a:solidFill>
                  <a:srgbClr val="FF0000"/>
                </a:solidFill>
              </a:rPr>
              <a:t> </a:t>
            </a:r>
            <a:r>
              <a:rPr lang="en-GB" sz="4800" b="1" u="sng" dirty="0">
                <a:solidFill>
                  <a:srgbClr val="FF0000"/>
                </a:solidFill>
              </a:rPr>
              <a:t>price</a:t>
            </a:r>
            <a:r>
              <a:rPr lang="en-GB" sz="4800" b="1" dirty="0">
                <a:solidFill>
                  <a:srgbClr val="FF0000"/>
                </a:solidFill>
              </a:rPr>
              <a:t> </a:t>
            </a:r>
            <a:r>
              <a:rPr lang="en-GB" sz="4800" b="1" dirty="0"/>
              <a:t>for a particular product or service.</a:t>
            </a:r>
            <a:br>
              <a:rPr lang="en-GB" sz="4800" b="1" dirty="0"/>
            </a:br>
            <a:r>
              <a:rPr lang="en-GB" sz="1400" b="1" dirty="0">
                <a:solidFill>
                  <a:srgbClr val="FF0000"/>
                </a:solidFill>
              </a:rPr>
              <a:t> </a:t>
            </a:r>
            <a:r>
              <a:rPr lang="en-GB" sz="2000" b="1" dirty="0">
                <a:solidFill>
                  <a:srgbClr val="FF0000"/>
                </a:solidFill>
              </a:rPr>
              <a:t>   </a:t>
            </a:r>
            <a:r>
              <a:rPr lang="en-GB" sz="2800" b="1" dirty="0">
                <a:solidFill>
                  <a:srgbClr val="FF0000"/>
                </a:solidFill>
              </a:rPr>
              <a:t>   </a:t>
            </a:r>
            <a:r>
              <a:rPr lang="en-GB" sz="4800" b="1" dirty="0">
                <a:solidFill>
                  <a:srgbClr val="FF0000"/>
                </a:solidFill>
              </a:rPr>
              <a:t/>
            </a:r>
            <a:br>
              <a:rPr lang="en-GB" sz="4800" b="1" dirty="0">
                <a:solidFill>
                  <a:srgbClr val="FF0000"/>
                </a:solidFill>
              </a:rPr>
            </a:br>
            <a:r>
              <a:rPr lang="en-GB" sz="4800" b="1" dirty="0"/>
              <a:t>Products can be either:</a:t>
            </a:r>
            <a:r>
              <a:rPr lang="en-GB" sz="4800" b="1" dirty="0">
                <a:solidFill>
                  <a:srgbClr val="FF0000"/>
                </a:solidFill>
              </a:rPr>
              <a:t/>
            </a:r>
            <a:br>
              <a:rPr lang="en-GB" sz="4800" b="1" dirty="0">
                <a:solidFill>
                  <a:srgbClr val="FF0000"/>
                </a:solidFill>
              </a:rPr>
            </a:br>
            <a:r>
              <a:rPr lang="en-GB" sz="4800" b="1" dirty="0">
                <a:solidFill>
                  <a:srgbClr val="FF0000"/>
                </a:solidFill>
              </a:rPr>
              <a:t>ELASTIC</a:t>
            </a:r>
            <a:br>
              <a:rPr lang="en-GB" sz="4800" b="1" dirty="0">
                <a:solidFill>
                  <a:srgbClr val="FF0000"/>
                </a:solidFill>
              </a:rPr>
            </a:br>
            <a:r>
              <a:rPr lang="en-GB" sz="4800" b="1" dirty="0">
                <a:solidFill>
                  <a:srgbClr val="FF0000"/>
                </a:solidFill>
              </a:rPr>
              <a:t>INELASTIC</a:t>
            </a:r>
            <a:endParaRPr lang="en-GB" sz="6600" b="1" dirty="0">
              <a:solidFill>
                <a:srgbClr val="FF0000"/>
              </a:solidFill>
            </a:endParaRPr>
          </a:p>
        </p:txBody>
      </p:sp>
    </p:spTree>
    <p:extLst>
      <p:ext uri="{BB962C8B-B14F-4D97-AF65-F5344CB8AC3E}">
        <p14:creationId xmlns:p14="http://schemas.microsoft.com/office/powerpoint/2010/main" val="1768758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1" y="836713"/>
            <a:ext cx="12192000"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6020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5395" t="37706" r="26711" b="33511"/>
          <a:stretch/>
        </p:blipFill>
        <p:spPr>
          <a:xfrm>
            <a:off x="994610" y="365125"/>
            <a:ext cx="10819090" cy="5201486"/>
          </a:xfrm>
          <a:prstGeom prst="rect">
            <a:avLst/>
          </a:prstGeom>
        </p:spPr>
      </p:pic>
    </p:spTree>
    <p:extLst>
      <p:ext uri="{BB962C8B-B14F-4D97-AF65-F5344CB8AC3E}">
        <p14:creationId xmlns:p14="http://schemas.microsoft.com/office/powerpoint/2010/main" val="3581470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161"/>
            <a:ext cx="12192000" cy="6139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615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5789" t="19778" r="25394" b="11965"/>
          <a:stretch/>
        </p:blipFill>
        <p:spPr>
          <a:xfrm>
            <a:off x="3120189" y="0"/>
            <a:ext cx="5951621" cy="6657475"/>
          </a:xfrm>
          <a:prstGeom prst="rect">
            <a:avLst/>
          </a:prstGeom>
        </p:spPr>
      </p:pic>
    </p:spTree>
    <p:extLst>
      <p:ext uri="{BB962C8B-B14F-4D97-AF65-F5344CB8AC3E}">
        <p14:creationId xmlns:p14="http://schemas.microsoft.com/office/powerpoint/2010/main" val="1343477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85" y="109846"/>
            <a:ext cx="9356315" cy="6550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79903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0394" t="16159" r="21711" b="6208"/>
          <a:stretch/>
        </p:blipFill>
        <p:spPr>
          <a:xfrm>
            <a:off x="2983832" y="248652"/>
            <a:ext cx="6161256" cy="6609348"/>
          </a:xfrm>
          <a:prstGeom prst="rect">
            <a:avLst/>
          </a:prstGeom>
        </p:spPr>
      </p:pic>
    </p:spTree>
    <p:extLst>
      <p:ext uri="{BB962C8B-B14F-4D97-AF65-F5344CB8AC3E}">
        <p14:creationId xmlns:p14="http://schemas.microsoft.com/office/powerpoint/2010/main" val="1845695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2627" y="1230843"/>
            <a:ext cx="10785953" cy="4351338"/>
          </a:xfrm>
        </p:spPr>
        <p:txBody>
          <a:bodyPr>
            <a:normAutofit/>
          </a:bodyPr>
          <a:lstStyle/>
          <a:p>
            <a:r>
              <a:rPr lang="en-GB" dirty="0" smtClean="0"/>
              <a:t>Read the article about </a:t>
            </a:r>
            <a:r>
              <a:rPr lang="en-GB" dirty="0" err="1" smtClean="0"/>
              <a:t>Poundland</a:t>
            </a:r>
            <a:r>
              <a:rPr lang="en-GB" dirty="0" smtClean="0"/>
              <a:t>.</a:t>
            </a:r>
          </a:p>
          <a:p>
            <a:r>
              <a:rPr lang="en-GB" dirty="0" smtClean="0"/>
              <a:t>How do Poundland maintain their profit margins, despite not being able to change the price.</a:t>
            </a:r>
          </a:p>
          <a:p>
            <a:r>
              <a:rPr lang="en-GB" dirty="0" smtClean="0"/>
              <a:t>What type of goods (in terms of YED) do you think Poundland generally sells? </a:t>
            </a:r>
          </a:p>
          <a:p>
            <a:pPr marL="0" indent="0">
              <a:buNone/>
            </a:pPr>
            <a:r>
              <a:rPr lang="en-GB" dirty="0" smtClean="0"/>
              <a:t/>
            </a:r>
            <a:br>
              <a:rPr lang="en-GB" dirty="0" smtClean="0"/>
            </a:br>
            <a:endParaRPr lang="en-GB" dirty="0" smtClean="0"/>
          </a:p>
          <a:p>
            <a:r>
              <a:rPr lang="en-GB" b="1" dirty="0" smtClean="0">
                <a:solidFill>
                  <a:srgbClr val="0070C0"/>
                </a:solidFill>
              </a:rPr>
              <a:t>Positive/Negative?</a:t>
            </a:r>
          </a:p>
          <a:p>
            <a:r>
              <a:rPr lang="en-GB" b="1" dirty="0" smtClean="0">
                <a:solidFill>
                  <a:srgbClr val="0070C0"/>
                </a:solidFill>
              </a:rPr>
              <a:t>Inelastic/Elastic?</a:t>
            </a:r>
            <a:endParaRPr lang="en-GB" b="1" dirty="0">
              <a:solidFill>
                <a:srgbClr val="0070C0"/>
              </a:solidFill>
            </a:endParaRPr>
          </a:p>
        </p:txBody>
      </p:sp>
      <p:pic>
        <p:nvPicPr>
          <p:cNvPr id="2050" name="Picture 2" descr="http://upload.wikimedia.org/wikipedia/en/archive/a/a8/20070927225240!Poundlandsto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8481" y="3523816"/>
            <a:ext cx="5611997" cy="31730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79576" y="282461"/>
            <a:ext cx="7632848"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Poundland ARTICLE</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757132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98489" y="1240202"/>
            <a:ext cx="4355976" cy="3123778"/>
          </a:xfrm>
        </p:spPr>
        <p:txBody>
          <a:bodyPr>
            <a:normAutofit fontScale="90000"/>
          </a:bodyPr>
          <a:lstStyle/>
          <a:p>
            <a:r>
              <a:rPr lang="en-GB" sz="8900" b="1" dirty="0" smtClean="0">
                <a:solidFill>
                  <a:srgbClr val="00B050"/>
                </a:solidFill>
                <a:latin typeface="+mn-lt"/>
              </a:rPr>
              <a:t>YED</a:t>
            </a:r>
            <a:r>
              <a:rPr lang="en-GB" sz="8900" b="1" dirty="0">
                <a:solidFill>
                  <a:srgbClr val="00B050"/>
                </a:solidFill>
                <a:latin typeface="+mn-lt"/>
              </a:rPr>
              <a:t/>
            </a:r>
            <a:br>
              <a:rPr lang="en-GB" sz="8900" b="1" dirty="0">
                <a:solidFill>
                  <a:srgbClr val="00B050"/>
                </a:solidFill>
                <a:latin typeface="+mn-lt"/>
              </a:rPr>
            </a:br>
            <a:r>
              <a:rPr lang="en-GB" sz="8900" b="1" dirty="0">
                <a:solidFill>
                  <a:srgbClr val="00B050"/>
                </a:solidFill>
                <a:latin typeface="+mn-lt"/>
              </a:rPr>
              <a:t>Lesson </a:t>
            </a:r>
            <a:r>
              <a:rPr lang="en-GB" sz="8900" b="1" dirty="0" smtClean="0">
                <a:solidFill>
                  <a:srgbClr val="00B050"/>
                </a:solidFill>
                <a:latin typeface="+mn-lt"/>
              </a:rPr>
              <a:t>1</a:t>
            </a:r>
            <a:r>
              <a:rPr lang="en-GB" sz="3200" b="1" dirty="0" smtClean="0">
                <a:solidFill>
                  <a:srgbClr val="00B050"/>
                </a:solidFill>
                <a:latin typeface="+mn-lt"/>
              </a:rPr>
              <a:t> </a:t>
            </a:r>
            <a:r>
              <a:rPr lang="en-GB" b="1" dirty="0">
                <a:solidFill>
                  <a:srgbClr val="00B050"/>
                </a:solidFill>
                <a:latin typeface="+mn-lt"/>
              </a:rPr>
              <a:t/>
            </a:r>
            <a:br>
              <a:rPr lang="en-GB" b="1" dirty="0">
                <a:solidFill>
                  <a:srgbClr val="00B050"/>
                </a:solidFill>
                <a:latin typeface="+mn-lt"/>
              </a:rPr>
            </a:br>
            <a:endParaRPr lang="en-GB" b="1" dirty="0">
              <a:solidFill>
                <a:srgbClr val="00B050"/>
              </a:solidFill>
              <a:latin typeface="+mn-lt"/>
            </a:endParaRPr>
          </a:p>
        </p:txBody>
      </p:sp>
    </p:spTree>
    <p:extLst>
      <p:ext uri="{BB962C8B-B14F-4D97-AF65-F5344CB8AC3E}">
        <p14:creationId xmlns:p14="http://schemas.microsoft.com/office/powerpoint/2010/main" val="2942706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761" y="1825625"/>
            <a:ext cx="11513711" cy="4351338"/>
          </a:xfrm>
        </p:spPr>
        <p:txBody>
          <a:bodyPr>
            <a:normAutofit fontScale="92500" lnSpcReduction="20000"/>
          </a:bodyPr>
          <a:lstStyle/>
          <a:p>
            <a:pPr marL="0" lvl="0" indent="0">
              <a:buNone/>
            </a:pPr>
            <a:r>
              <a:rPr lang="en-GB" sz="4400" b="1" dirty="0">
                <a:solidFill>
                  <a:srgbClr val="C00000"/>
                </a:solidFill>
              </a:rPr>
              <a:t>Lo1: Be able to define the term “income elasticity of demand” (YED</a:t>
            </a:r>
            <a:r>
              <a:rPr lang="en-GB" sz="4400" b="1" dirty="0" smtClean="0">
                <a:solidFill>
                  <a:srgbClr val="C00000"/>
                </a:solidFill>
              </a:rPr>
              <a:t>). </a:t>
            </a:r>
            <a:endParaRPr lang="en-GB" sz="4400" b="1" dirty="0">
              <a:solidFill>
                <a:srgbClr val="C00000"/>
              </a:solidFill>
            </a:endParaRPr>
          </a:p>
          <a:p>
            <a:pPr lvl="0"/>
            <a:endParaRPr lang="en-GB" sz="3600" b="1" dirty="0">
              <a:solidFill>
                <a:srgbClr val="000000"/>
              </a:solidFill>
            </a:endParaRPr>
          </a:p>
          <a:p>
            <a:pPr marL="0" lvl="0" indent="0">
              <a:buNone/>
            </a:pPr>
            <a:r>
              <a:rPr lang="en-GB" sz="4400" b="1" dirty="0">
                <a:solidFill>
                  <a:srgbClr val="002060"/>
                </a:solidFill>
              </a:rPr>
              <a:t>Lo2: Be able to calculate YED and explain the different degrees of YED.</a:t>
            </a:r>
          </a:p>
          <a:p>
            <a:pPr lvl="0"/>
            <a:endParaRPr lang="en-GB" sz="3600" b="1" dirty="0">
              <a:solidFill>
                <a:srgbClr val="000000"/>
              </a:solidFill>
            </a:endParaRPr>
          </a:p>
          <a:p>
            <a:pPr marL="0" lvl="0" indent="0">
              <a:buNone/>
            </a:pPr>
            <a:r>
              <a:rPr lang="en-GB" sz="4400" b="1" dirty="0">
                <a:solidFill>
                  <a:srgbClr val="004620"/>
                </a:solidFill>
              </a:rPr>
              <a:t>Lo3: Analyse how the nature of the product/service effects the degree of YED</a:t>
            </a:r>
            <a:r>
              <a:rPr lang="en-GB" sz="4400" b="1" dirty="0" smtClean="0">
                <a:solidFill>
                  <a:srgbClr val="004620"/>
                </a:solidFill>
              </a:rPr>
              <a:t>.</a:t>
            </a:r>
            <a:endParaRPr lang="en-GB" sz="4400" b="1" dirty="0">
              <a:solidFill>
                <a:srgbClr val="004620"/>
              </a:solidFill>
            </a:endParaRPr>
          </a:p>
        </p:txBody>
      </p:sp>
      <p:sp>
        <p:nvSpPr>
          <p:cNvPr id="4" name="Rectangle 3"/>
          <p:cNvSpPr/>
          <p:nvPr/>
        </p:nvSpPr>
        <p:spPr>
          <a:xfrm>
            <a:off x="2279576" y="382669"/>
            <a:ext cx="7632848"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LEARNING OBJECTIVES</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311764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755" y="1294688"/>
            <a:ext cx="10515600" cy="4351338"/>
          </a:xfrm>
        </p:spPr>
        <p:txBody>
          <a:bodyPr>
            <a:noAutofit/>
          </a:bodyPr>
          <a:lstStyle/>
          <a:p>
            <a:pPr marL="0" indent="0">
              <a:buNone/>
            </a:pPr>
            <a:r>
              <a:rPr lang="en-GB" sz="2200" b="1" dirty="0"/>
              <a:t>1.2.3 Price, income and cross elasticities of demand</a:t>
            </a:r>
            <a:endParaRPr lang="en-GB" sz="2200" dirty="0"/>
          </a:p>
          <a:p>
            <a:pPr marL="0" indent="0">
              <a:buNone/>
            </a:pPr>
            <a:r>
              <a:rPr lang="en-GB" sz="2200" dirty="0"/>
              <a:t>a) Understanding of price, </a:t>
            </a:r>
            <a:r>
              <a:rPr lang="en-GB" sz="2200" dirty="0">
                <a:solidFill>
                  <a:srgbClr val="FF0000"/>
                </a:solidFill>
              </a:rPr>
              <a:t>income </a:t>
            </a:r>
            <a:r>
              <a:rPr lang="en-GB" sz="2200" dirty="0"/>
              <a:t>and cross </a:t>
            </a:r>
            <a:r>
              <a:rPr lang="en-GB" sz="2200" dirty="0">
                <a:solidFill>
                  <a:srgbClr val="FF0000"/>
                </a:solidFill>
              </a:rPr>
              <a:t>elasticities of demand </a:t>
            </a:r>
          </a:p>
          <a:p>
            <a:pPr marL="0" indent="0">
              <a:buNone/>
            </a:pPr>
            <a:r>
              <a:rPr lang="en-GB" sz="2200" dirty="0"/>
              <a:t>b) Use formulae to calculate price, income and cross elasticities of demand </a:t>
            </a:r>
          </a:p>
          <a:p>
            <a:pPr marL="0" indent="0">
              <a:buNone/>
            </a:pPr>
            <a:r>
              <a:rPr lang="en-GB" sz="2200" dirty="0"/>
              <a:t>c) Interpret numerical values of: </a:t>
            </a:r>
          </a:p>
          <a:p>
            <a:pPr lvl="0"/>
            <a:r>
              <a:rPr lang="en-GB" sz="2200" dirty="0"/>
              <a:t>price elasticity of demand: unitary elastic, perfectly and relatively elastic, and perfectly and relatively inelastic</a:t>
            </a:r>
          </a:p>
          <a:p>
            <a:pPr lvl="0"/>
            <a:r>
              <a:rPr lang="en-GB" sz="2200" dirty="0">
                <a:solidFill>
                  <a:srgbClr val="FF0000"/>
                </a:solidFill>
              </a:rPr>
              <a:t>income elasticity of demand: inferior, normal and luxury goods; relatively elastic and relatively inelastic</a:t>
            </a:r>
          </a:p>
          <a:p>
            <a:pPr lvl="0"/>
            <a:r>
              <a:rPr lang="en-GB" sz="2200" dirty="0"/>
              <a:t>cross elasticity of demand: substitutes, complementary and unrelated goods</a:t>
            </a:r>
          </a:p>
          <a:p>
            <a:pPr marL="0" indent="0">
              <a:buNone/>
            </a:pPr>
            <a:r>
              <a:rPr lang="en-GB" sz="2200" dirty="0">
                <a:solidFill>
                  <a:srgbClr val="FF0000"/>
                </a:solidFill>
              </a:rPr>
              <a:t>d) The factors influencing elasticities of demand </a:t>
            </a:r>
          </a:p>
          <a:p>
            <a:pPr marL="0" indent="0">
              <a:buNone/>
            </a:pPr>
            <a:r>
              <a:rPr lang="en-GB" sz="2200" dirty="0"/>
              <a:t>e) The significance of elasticities of demand to firms and government in terms of: </a:t>
            </a:r>
          </a:p>
          <a:p>
            <a:pPr lvl="0"/>
            <a:r>
              <a:rPr lang="en-GB" sz="2200" dirty="0"/>
              <a:t>changes in real income </a:t>
            </a:r>
          </a:p>
          <a:p>
            <a:pPr lvl="0"/>
            <a:r>
              <a:rPr lang="en-GB" sz="2200" dirty="0"/>
              <a:t>changes in the prices of substitute and complementary goods </a:t>
            </a:r>
          </a:p>
          <a:p>
            <a:endParaRPr lang="en-GB" sz="2200" dirty="0"/>
          </a:p>
        </p:txBody>
      </p:sp>
      <p:sp>
        <p:nvSpPr>
          <p:cNvPr id="4" name="Rectangle 3"/>
          <p:cNvSpPr/>
          <p:nvPr/>
        </p:nvSpPr>
        <p:spPr>
          <a:xfrm>
            <a:off x="450776" y="220436"/>
            <a:ext cx="7632848" cy="923330"/>
          </a:xfrm>
          <a:prstGeom prst="rect">
            <a:avLst/>
          </a:prstGeom>
          <a:noFill/>
        </p:spPr>
        <p:txBody>
          <a:bodyPr wrap="square" lIns="91440" tIns="45720" rIns="91440" bIns="45720">
            <a:spAutoFit/>
          </a:bodyPr>
          <a:lstStyle/>
          <a:p>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Specification</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238438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623388" y="1628803"/>
            <a:ext cx="10945221" cy="2736305"/>
          </a:xfrm>
        </p:spPr>
        <p:txBody>
          <a:bodyPr anchorCtr="0">
            <a:noAutofit/>
          </a:bodyPr>
          <a:lstStyle/>
          <a:p>
            <a:pPr lvl="0" algn="l"/>
            <a:r>
              <a:rPr lang="en-GB" sz="3600" b="1" dirty="0">
                <a:solidFill>
                  <a:srgbClr val="000000"/>
                </a:solidFill>
                <a:latin typeface="+mn-lt"/>
              </a:rPr>
              <a:t>We know that elasticities</a:t>
            </a:r>
            <a:r>
              <a:rPr lang="en-GB" sz="3200" b="1" dirty="0">
                <a:solidFill>
                  <a:srgbClr val="000000"/>
                </a:solidFill>
                <a:latin typeface="+mn-lt"/>
              </a:rPr>
              <a:t> measure </a:t>
            </a:r>
            <a:r>
              <a:rPr lang="en-GB" sz="3200" b="1" dirty="0">
                <a:solidFill>
                  <a:srgbClr val="0070C0"/>
                </a:solidFill>
                <a:latin typeface="+mn-lt"/>
              </a:rPr>
              <a:t>the response of a change in one variable </a:t>
            </a:r>
            <a:r>
              <a:rPr lang="en-GB" sz="3200" b="1" dirty="0">
                <a:solidFill>
                  <a:srgbClr val="000000"/>
                </a:solidFill>
                <a:latin typeface="+mn-lt"/>
              </a:rPr>
              <a:t>as a result of a </a:t>
            </a:r>
            <a:r>
              <a:rPr lang="en-GB" sz="3200" b="1" dirty="0">
                <a:solidFill>
                  <a:schemeClr val="accent6">
                    <a:lumMod val="75000"/>
                  </a:schemeClr>
                </a:solidFill>
                <a:latin typeface="+mn-lt"/>
              </a:rPr>
              <a:t>change in another variable…</a:t>
            </a:r>
            <a:br>
              <a:rPr lang="en-GB" sz="3200" b="1" dirty="0">
                <a:solidFill>
                  <a:schemeClr val="accent6">
                    <a:lumMod val="75000"/>
                  </a:schemeClr>
                </a:solidFill>
                <a:latin typeface="+mn-lt"/>
              </a:rPr>
            </a:br>
            <a:r>
              <a:rPr lang="en-GB" sz="3200" b="1" dirty="0">
                <a:solidFill>
                  <a:srgbClr val="000000"/>
                </a:solidFill>
                <a:latin typeface="+mn-lt"/>
              </a:rPr>
              <a:t/>
            </a:r>
            <a:br>
              <a:rPr lang="en-GB" sz="3200" b="1" dirty="0">
                <a:solidFill>
                  <a:srgbClr val="000000"/>
                </a:solidFill>
                <a:latin typeface="+mn-lt"/>
              </a:rPr>
            </a:br>
            <a:r>
              <a:rPr lang="en-GB" sz="3200" b="1" dirty="0">
                <a:solidFill>
                  <a:srgbClr val="000000"/>
                </a:solidFill>
                <a:latin typeface="+mn-lt"/>
              </a:rPr>
              <a:t>- Define </a:t>
            </a:r>
            <a:r>
              <a:rPr lang="en-GB" sz="4400" b="1" dirty="0">
                <a:solidFill>
                  <a:srgbClr val="000000"/>
                </a:solidFill>
                <a:latin typeface="+mn-lt"/>
              </a:rPr>
              <a:t>price elasticity of </a:t>
            </a:r>
            <a:r>
              <a:rPr lang="en-GB" sz="4400" b="1" dirty="0" smtClean="0">
                <a:solidFill>
                  <a:srgbClr val="000000"/>
                </a:solidFill>
                <a:latin typeface="+mn-lt"/>
              </a:rPr>
              <a:t>demand…</a:t>
            </a:r>
            <a:r>
              <a:rPr lang="en-GB" sz="3200" b="1" dirty="0">
                <a:solidFill>
                  <a:srgbClr val="000000"/>
                </a:solidFill>
                <a:latin typeface="+mn-lt"/>
              </a:rPr>
              <a:t/>
            </a:r>
            <a:br>
              <a:rPr lang="en-GB" sz="3200" b="1" dirty="0">
                <a:solidFill>
                  <a:srgbClr val="000000"/>
                </a:solidFill>
                <a:latin typeface="+mn-lt"/>
              </a:rPr>
            </a:br>
            <a:r>
              <a:rPr lang="en-GB" sz="3200" b="1" dirty="0">
                <a:solidFill>
                  <a:srgbClr val="000000"/>
                </a:solidFill>
                <a:latin typeface="+mn-lt"/>
              </a:rPr>
              <a:t/>
            </a:r>
            <a:br>
              <a:rPr lang="en-GB" sz="3200" b="1" dirty="0">
                <a:solidFill>
                  <a:srgbClr val="000000"/>
                </a:solidFill>
                <a:latin typeface="+mn-lt"/>
              </a:rPr>
            </a:br>
            <a:r>
              <a:rPr lang="en-GB" sz="3600" b="1" dirty="0">
                <a:solidFill>
                  <a:srgbClr val="000000"/>
                </a:solidFill>
                <a:latin typeface="+mn-lt"/>
              </a:rPr>
              <a:t>- What do </a:t>
            </a:r>
            <a:r>
              <a:rPr lang="en-GB" sz="3600" b="1" dirty="0">
                <a:latin typeface="+mn-lt"/>
              </a:rPr>
              <a:t>you think </a:t>
            </a:r>
            <a:r>
              <a:rPr lang="en-GB" sz="4800" b="1" dirty="0">
                <a:solidFill>
                  <a:srgbClr val="C00000"/>
                </a:solidFill>
                <a:latin typeface="+mn-lt"/>
              </a:rPr>
              <a:t>income elasticity of demand</a:t>
            </a:r>
            <a:r>
              <a:rPr lang="en-GB" sz="4400" b="1" dirty="0">
                <a:solidFill>
                  <a:srgbClr val="C00000"/>
                </a:solidFill>
                <a:latin typeface="+mn-lt"/>
              </a:rPr>
              <a:t> </a:t>
            </a:r>
            <a:r>
              <a:rPr lang="en-GB" sz="3600" b="1" dirty="0">
                <a:solidFill>
                  <a:srgbClr val="C00000"/>
                </a:solidFill>
                <a:latin typeface="+mn-lt"/>
              </a:rPr>
              <a:t>measures</a:t>
            </a:r>
            <a:r>
              <a:rPr lang="en-GB" sz="3600" b="1" dirty="0" smtClean="0">
                <a:solidFill>
                  <a:srgbClr val="C00000"/>
                </a:solidFill>
                <a:latin typeface="+mn-lt"/>
              </a:rPr>
              <a:t>?</a:t>
            </a:r>
            <a:endParaRPr lang="en-GB" sz="3600" b="1" dirty="0">
              <a:solidFill>
                <a:srgbClr val="C00000"/>
              </a:solidFill>
              <a:latin typeface="+mn-lt"/>
            </a:endParaRPr>
          </a:p>
        </p:txBody>
      </p:sp>
      <p:sp>
        <p:nvSpPr>
          <p:cNvPr id="3" name="Rectangle 3"/>
          <p:cNvSpPr/>
          <p:nvPr/>
        </p:nvSpPr>
        <p:spPr>
          <a:xfrm>
            <a:off x="623389" y="4869162"/>
            <a:ext cx="10849209" cy="1584179"/>
          </a:xfrm>
          <a:prstGeom prst="rect">
            <a:avLst/>
          </a:prstGeom>
          <a:solidFill>
            <a:srgbClr val="000000"/>
          </a:solidFill>
          <a:ln w="57150">
            <a:solidFill>
              <a:srgbClr val="FF0000"/>
            </a:solidFill>
            <a:prstDash val="solid"/>
          </a:ln>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dirty="0">
                <a:solidFill>
                  <a:srgbClr val="FFFFFF"/>
                </a:solidFill>
                <a:uFillTx/>
                <a:latin typeface="Calibri"/>
              </a:rPr>
              <a:t>YED measures </a:t>
            </a:r>
            <a:r>
              <a:rPr lang="en-GB" sz="3200" b="1" i="0" u="none" strike="noStrike" kern="1200" cap="none" spc="0" baseline="0" dirty="0" smtClean="0">
                <a:solidFill>
                  <a:srgbClr val="FFFFFF"/>
                </a:solidFill>
                <a:uFillTx/>
                <a:latin typeface="Calibri"/>
              </a:rPr>
              <a:t>how </a:t>
            </a:r>
            <a:r>
              <a:rPr lang="en-GB" sz="3200" b="1" i="0" u="none" strike="noStrike" kern="1200" cap="none" spc="0" baseline="0" dirty="0">
                <a:solidFill>
                  <a:srgbClr val="FFFFFF"/>
                </a:solidFill>
                <a:uFillTx/>
                <a:latin typeface="Calibri"/>
              </a:rPr>
              <a:t>a </a:t>
            </a:r>
            <a:r>
              <a:rPr lang="en-GB" sz="3200" b="1" i="0" u="none" strike="noStrike" kern="1200" cap="none" spc="0" baseline="0" dirty="0">
                <a:solidFill>
                  <a:srgbClr val="FFC000"/>
                </a:solidFill>
                <a:uFillTx/>
                <a:latin typeface="Calibri"/>
              </a:rPr>
              <a:t>change in income </a:t>
            </a:r>
            <a:r>
              <a:rPr lang="en-GB" sz="3200" b="1" i="0" u="none" strike="noStrike" kern="1200" cap="none" spc="0" baseline="0" dirty="0">
                <a:solidFill>
                  <a:srgbClr val="FFFFFF"/>
                </a:solidFill>
                <a:uFillTx/>
                <a:latin typeface="Calibri"/>
              </a:rPr>
              <a:t>can </a:t>
            </a:r>
            <a:r>
              <a:rPr lang="en-GB" sz="3200" b="1" i="0" u="none" strike="noStrike" kern="1200" cap="none" spc="0" baseline="0" dirty="0" smtClean="0">
                <a:solidFill>
                  <a:srgbClr val="FFFFFF"/>
                </a:solidFill>
                <a:uFillTx/>
                <a:latin typeface="Calibri"/>
              </a:rPr>
              <a:t>affect </a:t>
            </a:r>
            <a:r>
              <a:rPr lang="en-GB" sz="3200" b="1" i="0" u="none" strike="noStrike" kern="1200" cap="none" spc="0" baseline="0" dirty="0">
                <a:solidFill>
                  <a:srgbClr val="FFFFFF"/>
                </a:solidFill>
                <a:uFillTx/>
                <a:latin typeface="Calibri"/>
              </a:rPr>
              <a:t>a change in </a:t>
            </a:r>
            <a:r>
              <a:rPr lang="en-GB" sz="3200" b="1" i="0" u="none" strike="noStrike" kern="1200" cap="none" spc="0" baseline="0" dirty="0">
                <a:solidFill>
                  <a:srgbClr val="00B050"/>
                </a:solidFill>
                <a:uFillTx/>
                <a:latin typeface="Calibri"/>
              </a:rPr>
              <a:t>quantity demanded for a given product or service in a market.</a:t>
            </a:r>
          </a:p>
        </p:txBody>
      </p:sp>
    </p:spTree>
    <p:extLst>
      <p:ext uri="{BB962C8B-B14F-4D97-AF65-F5344CB8AC3E}">
        <p14:creationId xmlns:p14="http://schemas.microsoft.com/office/powerpoint/2010/main" val="667646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917373" y="978112"/>
            <a:ext cx="10363200" cy="1470026"/>
          </a:xfrm>
        </p:spPr>
        <p:txBody>
          <a:bodyPr anchorCtr="0">
            <a:noAutofit/>
          </a:bodyPr>
          <a:lstStyle/>
          <a:p>
            <a:pPr lvl="0">
              <a:spcBef>
                <a:spcPts val="700"/>
              </a:spcBef>
            </a:pPr>
            <a:r>
              <a:rPr lang="en-GB" sz="3200" b="1" dirty="0" smtClean="0">
                <a:solidFill>
                  <a:srgbClr val="000000"/>
                </a:solidFill>
                <a:latin typeface="+mn-lt"/>
              </a:rPr>
              <a:t/>
            </a:r>
            <a:br>
              <a:rPr lang="en-GB" sz="3200" b="1" dirty="0" smtClean="0">
                <a:solidFill>
                  <a:srgbClr val="000000"/>
                </a:solidFill>
                <a:latin typeface="+mn-lt"/>
              </a:rPr>
            </a:br>
            <a:r>
              <a:rPr lang="en-GB" sz="3200" b="1" dirty="0" smtClean="0">
                <a:solidFill>
                  <a:srgbClr val="000000"/>
                </a:solidFill>
                <a:latin typeface="+mn-lt"/>
              </a:rPr>
              <a:t/>
            </a:r>
            <a:br>
              <a:rPr lang="en-GB" sz="3200" b="1" dirty="0" smtClean="0">
                <a:solidFill>
                  <a:srgbClr val="000000"/>
                </a:solidFill>
                <a:latin typeface="+mn-lt"/>
              </a:rPr>
            </a:br>
            <a:r>
              <a:rPr lang="en-GB" sz="3200" b="1" dirty="0" smtClean="0">
                <a:solidFill>
                  <a:srgbClr val="000000"/>
                </a:solidFill>
                <a:latin typeface="+mn-lt"/>
              </a:rPr>
              <a:t>What </a:t>
            </a:r>
            <a:r>
              <a:rPr lang="en-GB" sz="3200" b="1" dirty="0">
                <a:solidFill>
                  <a:srgbClr val="000000"/>
                </a:solidFill>
                <a:latin typeface="+mn-lt"/>
              </a:rPr>
              <a:t>is the formula for PED</a:t>
            </a:r>
            <a:r>
              <a:rPr lang="en-GB" sz="3200" b="1" dirty="0" smtClean="0">
                <a:solidFill>
                  <a:srgbClr val="000000"/>
                </a:solidFill>
                <a:latin typeface="+mn-lt"/>
              </a:rPr>
              <a:t>?</a:t>
            </a:r>
            <a:br>
              <a:rPr lang="en-GB" sz="3200" b="1" dirty="0" smtClean="0">
                <a:solidFill>
                  <a:srgbClr val="000000"/>
                </a:solidFill>
                <a:latin typeface="+mn-lt"/>
              </a:rPr>
            </a:br>
            <a:r>
              <a:rPr lang="en-GB" sz="3200" b="1" dirty="0" smtClean="0">
                <a:solidFill>
                  <a:srgbClr val="000000"/>
                </a:solidFill>
                <a:latin typeface="+mn-lt"/>
              </a:rPr>
              <a:t/>
            </a:r>
            <a:br>
              <a:rPr lang="en-GB" sz="3200" b="1" dirty="0" smtClean="0">
                <a:solidFill>
                  <a:srgbClr val="000000"/>
                </a:solidFill>
                <a:latin typeface="+mn-lt"/>
              </a:rPr>
            </a:br>
            <a:r>
              <a:rPr lang="en-GB" sz="3200" b="1" u="sng" dirty="0">
                <a:solidFill>
                  <a:schemeClr val="accent2">
                    <a:lumMod val="75000"/>
                  </a:schemeClr>
                </a:solidFill>
                <a:latin typeface="+mn-lt"/>
              </a:rPr>
              <a:t>% change in quantity demanded</a:t>
            </a:r>
            <a:br>
              <a:rPr lang="en-GB" sz="3200" b="1" u="sng" dirty="0">
                <a:solidFill>
                  <a:schemeClr val="accent2">
                    <a:lumMod val="75000"/>
                  </a:schemeClr>
                </a:solidFill>
                <a:latin typeface="+mn-lt"/>
              </a:rPr>
            </a:br>
            <a:r>
              <a:rPr lang="en-GB" sz="3200" b="1" dirty="0">
                <a:solidFill>
                  <a:schemeClr val="accent2">
                    <a:lumMod val="75000"/>
                  </a:schemeClr>
                </a:solidFill>
                <a:latin typeface="+mn-lt"/>
              </a:rPr>
              <a:t>% change in </a:t>
            </a:r>
            <a:r>
              <a:rPr lang="en-GB" sz="3200" b="1" dirty="0" smtClean="0">
                <a:solidFill>
                  <a:schemeClr val="accent2">
                    <a:lumMod val="75000"/>
                  </a:schemeClr>
                </a:solidFill>
                <a:latin typeface="+mn-lt"/>
              </a:rPr>
              <a:t>price</a:t>
            </a:r>
            <a:endParaRPr lang="en-GB" sz="3200" b="1" dirty="0">
              <a:solidFill>
                <a:schemeClr val="accent2">
                  <a:lumMod val="75000"/>
                </a:schemeClr>
              </a:solidFill>
              <a:latin typeface="+mn-lt"/>
            </a:endParaRPr>
          </a:p>
        </p:txBody>
      </p:sp>
      <p:sp>
        <p:nvSpPr>
          <p:cNvPr id="3" name="Subtitle 2"/>
          <p:cNvSpPr txBox="1">
            <a:spLocks noGrp="1"/>
          </p:cNvSpPr>
          <p:nvPr>
            <p:ph type="subTitle" idx="1"/>
          </p:nvPr>
        </p:nvSpPr>
        <p:spPr>
          <a:xfrm>
            <a:off x="719400" y="2060847"/>
            <a:ext cx="10753197" cy="4248476"/>
          </a:xfrm>
        </p:spPr>
        <p:txBody>
          <a:bodyPr/>
          <a:lstStyle/>
          <a:p>
            <a:pPr lvl="0">
              <a:lnSpc>
                <a:spcPct val="90000"/>
              </a:lnSpc>
              <a:spcBef>
                <a:spcPts val="700"/>
              </a:spcBef>
            </a:pPr>
            <a:endParaRPr lang="en-GB" sz="3000" b="1" dirty="0">
              <a:solidFill>
                <a:srgbClr val="000000"/>
              </a:solidFill>
            </a:endParaRPr>
          </a:p>
          <a:p>
            <a:pPr lvl="0">
              <a:lnSpc>
                <a:spcPct val="90000"/>
              </a:lnSpc>
              <a:spcBef>
                <a:spcPts val="700"/>
              </a:spcBef>
            </a:pPr>
            <a:endParaRPr lang="en-GB" sz="3000" b="1" dirty="0" smtClean="0">
              <a:solidFill>
                <a:srgbClr val="000000"/>
              </a:solidFill>
            </a:endParaRPr>
          </a:p>
          <a:p>
            <a:pPr lvl="0">
              <a:lnSpc>
                <a:spcPct val="90000"/>
              </a:lnSpc>
              <a:spcBef>
                <a:spcPts val="700"/>
              </a:spcBef>
            </a:pPr>
            <a:r>
              <a:rPr lang="en-GB" sz="3000" b="1" dirty="0" smtClean="0">
                <a:solidFill>
                  <a:srgbClr val="000000"/>
                </a:solidFill>
              </a:rPr>
              <a:t>Finding </a:t>
            </a:r>
            <a:r>
              <a:rPr lang="en-GB" sz="3000" b="1" dirty="0">
                <a:solidFill>
                  <a:srgbClr val="000000"/>
                </a:solidFill>
              </a:rPr>
              <a:t>the </a:t>
            </a:r>
            <a:r>
              <a:rPr lang="en-GB" sz="3000" b="1" dirty="0">
                <a:solidFill>
                  <a:srgbClr val="0070C0"/>
                </a:solidFill>
              </a:rPr>
              <a:t>income elasticity of demand </a:t>
            </a:r>
            <a:r>
              <a:rPr lang="en-GB" sz="3000" b="1" dirty="0">
                <a:solidFill>
                  <a:srgbClr val="000000"/>
                </a:solidFill>
              </a:rPr>
              <a:t>is similar, you merely replace price with income!</a:t>
            </a:r>
          </a:p>
          <a:p>
            <a:pPr lvl="0">
              <a:lnSpc>
                <a:spcPct val="90000"/>
              </a:lnSpc>
              <a:spcBef>
                <a:spcPts val="700"/>
              </a:spcBef>
            </a:pPr>
            <a:endParaRPr lang="en-GB" sz="3000" b="1" dirty="0" smtClean="0">
              <a:solidFill>
                <a:srgbClr val="000000"/>
              </a:solidFill>
            </a:endParaRPr>
          </a:p>
          <a:p>
            <a:pPr lvl="0">
              <a:lnSpc>
                <a:spcPct val="90000"/>
              </a:lnSpc>
              <a:spcBef>
                <a:spcPts val="700"/>
              </a:spcBef>
            </a:pPr>
            <a:endParaRPr lang="en-GB" sz="3000" b="1" dirty="0">
              <a:solidFill>
                <a:srgbClr val="000000"/>
              </a:solidFill>
            </a:endParaRPr>
          </a:p>
          <a:p>
            <a:pPr lvl="0">
              <a:lnSpc>
                <a:spcPct val="90000"/>
              </a:lnSpc>
              <a:spcBef>
                <a:spcPts val="700"/>
              </a:spcBef>
            </a:pPr>
            <a:r>
              <a:rPr lang="en-GB" sz="3600" b="1" u="sng" dirty="0">
                <a:solidFill>
                  <a:srgbClr val="7030A0"/>
                </a:solidFill>
              </a:rPr>
              <a:t>% change in quantity demanded</a:t>
            </a:r>
          </a:p>
          <a:p>
            <a:pPr lvl="0">
              <a:lnSpc>
                <a:spcPct val="90000"/>
              </a:lnSpc>
              <a:spcBef>
                <a:spcPts val="700"/>
              </a:spcBef>
            </a:pPr>
            <a:r>
              <a:rPr lang="en-GB" sz="3600" b="1" dirty="0">
                <a:solidFill>
                  <a:srgbClr val="7030A0"/>
                </a:solidFill>
              </a:rPr>
              <a:t>% change in income</a:t>
            </a:r>
          </a:p>
        </p:txBody>
      </p:sp>
      <p:sp>
        <p:nvSpPr>
          <p:cNvPr id="4" name="Rectangle 4"/>
          <p:cNvSpPr/>
          <p:nvPr/>
        </p:nvSpPr>
        <p:spPr>
          <a:xfrm>
            <a:off x="660406" y="4503917"/>
            <a:ext cx="10561173" cy="1872206"/>
          </a:xfrm>
          <a:prstGeom prst="rect">
            <a:avLst/>
          </a:prstGeom>
          <a:solidFill>
            <a:srgbClr val="000000"/>
          </a:solidFill>
          <a:ln w="50804">
            <a:solidFill>
              <a:srgbClr val="FFFF00"/>
            </a:solidFill>
            <a:prstDash val="solid"/>
          </a:ln>
        </p:spPr>
        <p:txBody>
          <a:bodyPr vert="horz" wrap="square" lIns="91440" tIns="45720" rIns="91440" bIns="45720" anchor="ctr" anchorCtr="0" compatLnSpc="1"/>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dirty="0">
                <a:solidFill>
                  <a:srgbClr val="FFFFFF"/>
                </a:solidFill>
                <a:effectLst>
                  <a:outerShdw dist="38096" dir="2700000">
                    <a:srgbClr val="000000"/>
                  </a:outerShdw>
                </a:effectLst>
                <a:uFillTx/>
                <a:latin typeface="Calibri"/>
              </a:rPr>
              <a:t>Or the formula could look like this... </a:t>
            </a: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dirty="0">
                <a:solidFill>
                  <a:srgbClr val="FFFFFF"/>
                </a:solidFill>
                <a:effectLst>
                  <a:outerShdw dist="38096" dir="2700000">
                    <a:srgbClr val="000000"/>
                  </a:outerShdw>
                </a:effectLst>
                <a:uFillTx/>
                <a:latin typeface="Calibri"/>
              </a:rPr>
              <a:t>YED =		</a:t>
            </a:r>
            <a:r>
              <a:rPr lang="en-GB" sz="3600" b="1" i="0" u="sng" strike="noStrike" kern="1200" cap="none" spc="0" baseline="0" dirty="0">
                <a:solidFill>
                  <a:srgbClr val="FFFFFF"/>
                </a:solidFill>
                <a:effectLst>
                  <a:outerShdw dist="38096" dir="2700000">
                    <a:srgbClr val="000000"/>
                  </a:outerShdw>
                </a:effectLst>
                <a:uFillTx/>
                <a:latin typeface="Calibri"/>
              </a:rPr>
              <a:t>%</a:t>
            </a:r>
            <a:r>
              <a:rPr lang="el-GR" sz="3600" b="1" i="0" u="sng" strike="noStrike" kern="1200" cap="none" spc="0" baseline="0" dirty="0">
                <a:solidFill>
                  <a:srgbClr val="FFFFFF"/>
                </a:solidFill>
                <a:effectLst>
                  <a:outerShdw dist="38096" dir="2700000">
                    <a:srgbClr val="000000"/>
                  </a:outerShdw>
                </a:effectLst>
                <a:uFillTx/>
                <a:latin typeface="Calibri"/>
                <a:cs typeface="Arial"/>
              </a:rPr>
              <a:t>Δ</a:t>
            </a:r>
            <a:r>
              <a:rPr lang="en-GB" sz="3600" b="1" i="0" u="sng" strike="noStrike" kern="1200" cap="none" spc="0" baseline="0" dirty="0" err="1">
                <a:solidFill>
                  <a:srgbClr val="FFFFFF"/>
                </a:solidFill>
                <a:effectLst>
                  <a:outerShdw dist="38096" dir="2700000">
                    <a:srgbClr val="000000"/>
                  </a:outerShdw>
                </a:effectLst>
                <a:uFillTx/>
                <a:latin typeface="Calibri"/>
                <a:cs typeface="Arial"/>
              </a:rPr>
              <a:t>Qd</a:t>
            </a:r>
            <a:r>
              <a:rPr lang="en-GB" sz="3600" b="1" i="0" u="none" strike="noStrike" kern="1200" cap="none" spc="0" baseline="0" dirty="0">
                <a:solidFill>
                  <a:srgbClr val="FFFFFF"/>
                </a:solidFill>
                <a:effectLst>
                  <a:outerShdw dist="38096" dir="2700000">
                    <a:srgbClr val="000000"/>
                  </a:outerShdw>
                </a:effectLst>
                <a:uFillTx/>
                <a:latin typeface="Calibri"/>
                <a:cs typeface="Arial"/>
              </a:rPr>
              <a:t>			            </a:t>
            </a: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dirty="0">
                <a:solidFill>
                  <a:srgbClr val="FFFFFF"/>
                </a:solidFill>
                <a:effectLst>
                  <a:outerShdw dist="38096" dir="2700000">
                    <a:srgbClr val="000000"/>
                  </a:outerShdw>
                </a:effectLst>
                <a:uFillTx/>
                <a:latin typeface="Calibri"/>
                <a:cs typeface="Arial"/>
              </a:rPr>
              <a:t>%</a:t>
            </a:r>
            <a:r>
              <a:rPr lang="el-GR" sz="3600" b="1" i="0" u="none" strike="noStrike" kern="1200" cap="none" spc="0" baseline="0" dirty="0">
                <a:solidFill>
                  <a:srgbClr val="FFFFFF"/>
                </a:solidFill>
                <a:effectLst>
                  <a:outerShdw dist="38096" dir="2700000">
                    <a:srgbClr val="000000"/>
                  </a:outerShdw>
                </a:effectLst>
                <a:uFillTx/>
                <a:latin typeface="Calibri"/>
                <a:cs typeface="Arial"/>
              </a:rPr>
              <a:t>Δ</a:t>
            </a:r>
            <a:r>
              <a:rPr lang="en-GB" sz="3600" b="1" i="0" u="none" strike="noStrike" kern="1200" cap="none" spc="0" baseline="0" dirty="0">
                <a:solidFill>
                  <a:srgbClr val="FFFFFF"/>
                </a:solidFill>
                <a:effectLst>
                  <a:outerShdw dist="38096" dir="2700000">
                    <a:srgbClr val="000000"/>
                  </a:outerShdw>
                </a:effectLst>
                <a:uFillTx/>
                <a:latin typeface="Calibri"/>
                <a:cs typeface="Arial"/>
              </a:rPr>
              <a:t>Y</a:t>
            </a:r>
            <a:endParaRPr lang="el-GR" sz="3600" b="1" i="0" u="none" strike="noStrike" kern="1200" cap="none" spc="0" baseline="0" dirty="0">
              <a:solidFill>
                <a:srgbClr val="FFFFFF"/>
              </a:solidFill>
              <a:effectLst>
                <a:outerShdw dist="38096" dir="2700000">
                  <a:srgbClr val="000000"/>
                </a:outerShdw>
              </a:effectLst>
              <a:uFillTx/>
              <a:latin typeface="Calibri"/>
              <a:cs typeface="Arial"/>
            </a:endParaRPr>
          </a:p>
        </p:txBody>
      </p:sp>
    </p:spTree>
    <p:extLst>
      <p:ext uri="{BB962C8B-B14F-4D97-AF65-F5344CB8AC3E}">
        <p14:creationId xmlns:p14="http://schemas.microsoft.com/office/powerpoint/2010/main" val="655863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0" y="212725"/>
            <a:ext cx="10515600" cy="1325563"/>
          </a:xfrm>
        </p:spPr>
        <p:txBody>
          <a:bodyPr/>
          <a:lstStyle/>
          <a:p>
            <a:pPr lvl="0"/>
            <a:r>
              <a:rPr lang="en-GB" sz="5400" b="1" i="1" dirty="0">
                <a:solidFill>
                  <a:srgbClr val="FF0000"/>
                </a:solidFill>
                <a:latin typeface="+mn-lt"/>
              </a:rPr>
              <a:t>Positive</a:t>
            </a:r>
            <a:r>
              <a:rPr lang="en-GB" sz="5400" b="1" i="1" dirty="0">
                <a:solidFill>
                  <a:srgbClr val="000000"/>
                </a:solidFill>
                <a:latin typeface="+mn-lt"/>
              </a:rPr>
              <a:t> or </a:t>
            </a:r>
            <a:r>
              <a:rPr lang="en-GB" sz="5400" b="1" i="1" dirty="0">
                <a:solidFill>
                  <a:schemeClr val="accent6">
                    <a:lumMod val="50000"/>
                  </a:schemeClr>
                </a:solidFill>
                <a:latin typeface="+mn-lt"/>
              </a:rPr>
              <a:t>Negative</a:t>
            </a:r>
          </a:p>
        </p:txBody>
      </p:sp>
      <p:sp>
        <p:nvSpPr>
          <p:cNvPr id="3" name="Content Placeholder 2"/>
          <p:cNvSpPr txBox="1">
            <a:spLocks noGrp="1"/>
          </p:cNvSpPr>
          <p:nvPr>
            <p:ph idx="1"/>
          </p:nvPr>
        </p:nvSpPr>
        <p:spPr>
          <a:xfrm>
            <a:off x="417573" y="1452747"/>
            <a:ext cx="11336891" cy="4525959"/>
          </a:xfrm>
        </p:spPr>
        <p:txBody>
          <a:bodyPr>
            <a:normAutofit/>
          </a:bodyPr>
          <a:lstStyle/>
          <a:p>
            <a:pPr marL="0" lvl="0" indent="0">
              <a:spcBef>
                <a:spcPts val="900"/>
              </a:spcBef>
              <a:buNone/>
            </a:pPr>
            <a:r>
              <a:rPr lang="en-GB" b="1" dirty="0" smtClean="0">
                <a:solidFill>
                  <a:srgbClr val="000000"/>
                </a:solidFill>
              </a:rPr>
              <a:t>Unlike PED, the positive/negative aspect of the YED figure </a:t>
            </a:r>
            <a:r>
              <a:rPr lang="en-GB" sz="3600" b="1" u="sng" dirty="0" smtClean="0">
                <a:solidFill>
                  <a:srgbClr val="7030A0"/>
                </a:solidFill>
              </a:rPr>
              <a:t>is important.</a:t>
            </a:r>
          </a:p>
          <a:p>
            <a:pPr lvl="0"/>
            <a:endParaRPr lang="en-GB" sz="3600" b="1" dirty="0" smtClean="0">
              <a:solidFill>
                <a:srgbClr val="C00000"/>
              </a:solidFill>
              <a:effectLst>
                <a:outerShdw blurRad="38100" dist="38100" dir="2700000" algn="tl">
                  <a:srgbClr val="000000">
                    <a:alpha val="43137"/>
                  </a:srgbClr>
                </a:outerShdw>
              </a:effectLst>
            </a:endParaRPr>
          </a:p>
          <a:p>
            <a:pPr lvl="0"/>
            <a:r>
              <a:rPr lang="en-GB" sz="3600" b="1" dirty="0" smtClean="0">
                <a:solidFill>
                  <a:srgbClr val="C00000"/>
                </a:solidFill>
                <a:effectLst>
                  <a:outerShdw blurRad="38100" dist="38100" dir="2700000" algn="tl">
                    <a:srgbClr val="000000">
                      <a:alpha val="43137"/>
                    </a:srgbClr>
                  </a:outerShdw>
                </a:effectLst>
              </a:rPr>
              <a:t>Negative </a:t>
            </a:r>
            <a:r>
              <a:rPr lang="en-GB" sz="3600" b="1" dirty="0">
                <a:solidFill>
                  <a:srgbClr val="C00000"/>
                </a:solidFill>
                <a:effectLst>
                  <a:outerShdw blurRad="38100" dist="38100" dir="2700000" algn="tl">
                    <a:srgbClr val="000000">
                      <a:alpha val="43137"/>
                    </a:srgbClr>
                  </a:outerShdw>
                </a:effectLst>
              </a:rPr>
              <a:t>YED: A </a:t>
            </a:r>
            <a:r>
              <a:rPr lang="en-GB" sz="3600" b="1" u="sng" dirty="0">
                <a:solidFill>
                  <a:srgbClr val="C00000"/>
                </a:solidFill>
                <a:effectLst>
                  <a:outerShdw blurRad="38100" dist="38100" dir="2700000" algn="tl">
                    <a:srgbClr val="000000">
                      <a:alpha val="43137"/>
                    </a:srgbClr>
                  </a:outerShdw>
                </a:effectLst>
              </a:rPr>
              <a:t>rise in income </a:t>
            </a:r>
            <a:r>
              <a:rPr lang="en-GB" sz="3600" b="1" dirty="0">
                <a:solidFill>
                  <a:srgbClr val="C00000"/>
                </a:solidFill>
                <a:effectLst>
                  <a:outerShdw blurRad="38100" dist="38100" dir="2700000" algn="tl">
                    <a:srgbClr val="000000">
                      <a:alpha val="43137"/>
                    </a:srgbClr>
                  </a:outerShdw>
                </a:effectLst>
              </a:rPr>
              <a:t>will lead to a FALL in the quantity sold. </a:t>
            </a:r>
            <a:r>
              <a:rPr lang="en-GB" sz="3600" b="1" dirty="0" smtClean="0">
                <a:solidFill>
                  <a:srgbClr val="C00000"/>
                </a:solidFill>
                <a:effectLst>
                  <a:outerShdw blurRad="38100" dist="38100" dir="2700000" algn="tl">
                    <a:srgbClr val="000000">
                      <a:alpha val="43137"/>
                    </a:srgbClr>
                  </a:outerShdw>
                </a:effectLst>
              </a:rPr>
              <a:t>Vice versa.</a:t>
            </a:r>
            <a:endParaRPr lang="en-GB" sz="3600" b="1" dirty="0">
              <a:solidFill>
                <a:srgbClr val="C00000"/>
              </a:solidFill>
              <a:effectLst>
                <a:outerShdw blurRad="38100" dist="38100" dir="2700000" algn="tl">
                  <a:srgbClr val="000000">
                    <a:alpha val="43137"/>
                  </a:srgbClr>
                </a:outerShdw>
              </a:effectLst>
            </a:endParaRPr>
          </a:p>
          <a:p>
            <a:pPr lvl="0">
              <a:buNone/>
            </a:pPr>
            <a:r>
              <a:rPr lang="en-GB" sz="3600" b="1" dirty="0">
                <a:solidFill>
                  <a:srgbClr val="004620"/>
                </a:solidFill>
                <a:effectLst>
                  <a:outerShdw dist="38096" dir="2700000">
                    <a:srgbClr val="000000"/>
                  </a:outerShdw>
                </a:effectLst>
              </a:rPr>
              <a:t> </a:t>
            </a:r>
            <a:endParaRPr lang="en-GB" sz="1600" b="1" dirty="0">
              <a:solidFill>
                <a:srgbClr val="004620"/>
              </a:solidFill>
              <a:effectLst>
                <a:outerShdw dist="38096" dir="2700000">
                  <a:srgbClr val="000000"/>
                </a:outerShdw>
              </a:effectLst>
            </a:endParaRPr>
          </a:p>
          <a:p>
            <a:pPr lvl="0"/>
            <a:r>
              <a:rPr lang="en-GB" sz="3600" b="1" dirty="0">
                <a:solidFill>
                  <a:srgbClr val="004620"/>
                </a:solidFill>
                <a:effectLst>
                  <a:outerShdw dist="38096" dir="2700000">
                    <a:srgbClr val="000000"/>
                  </a:outerShdw>
                </a:effectLst>
              </a:rPr>
              <a:t>Positive YED: </a:t>
            </a:r>
            <a:r>
              <a:rPr lang="en-GB" sz="3600" b="1" dirty="0" smtClean="0">
                <a:solidFill>
                  <a:srgbClr val="004620"/>
                </a:solidFill>
                <a:effectLst>
                  <a:outerShdw dist="38096" dir="2700000">
                    <a:srgbClr val="000000"/>
                  </a:outerShdw>
                </a:effectLst>
              </a:rPr>
              <a:t>A </a:t>
            </a:r>
            <a:r>
              <a:rPr lang="en-GB" sz="3600" b="1" u="sng" dirty="0" smtClean="0">
                <a:solidFill>
                  <a:srgbClr val="004620"/>
                </a:solidFill>
                <a:effectLst>
                  <a:outerShdw dist="38096" dir="2700000">
                    <a:srgbClr val="000000"/>
                  </a:outerShdw>
                </a:effectLst>
              </a:rPr>
              <a:t>rise in income </a:t>
            </a:r>
            <a:r>
              <a:rPr lang="en-GB" sz="3600" b="1" dirty="0" smtClean="0">
                <a:solidFill>
                  <a:srgbClr val="004620"/>
                </a:solidFill>
                <a:effectLst>
                  <a:outerShdw dist="38096" dir="2700000">
                    <a:srgbClr val="000000"/>
                  </a:outerShdw>
                </a:effectLst>
              </a:rPr>
              <a:t>will lead to an INCREASE in the quantity sold</a:t>
            </a:r>
            <a:r>
              <a:rPr lang="en-GB" sz="3600" b="1" dirty="0" smtClean="0">
                <a:solidFill>
                  <a:srgbClr val="004620"/>
                </a:solidFill>
                <a:effectLst>
                  <a:outerShdw dist="38096" dir="2700000">
                    <a:srgbClr val="000000"/>
                  </a:outerShdw>
                </a:effectLst>
              </a:rPr>
              <a:t>. Vice versa.</a:t>
            </a:r>
            <a:endParaRPr lang="en-GB" dirty="0">
              <a:solidFill>
                <a:srgbClr val="000000"/>
              </a:solidFill>
            </a:endParaRPr>
          </a:p>
        </p:txBody>
      </p:sp>
      <p:sp>
        <p:nvSpPr>
          <p:cNvPr id="4" name="Plus 3"/>
          <p:cNvSpPr/>
          <p:nvPr/>
        </p:nvSpPr>
        <p:spPr>
          <a:xfrm>
            <a:off x="5903973" y="5157189"/>
            <a:ext cx="1632179" cy="1152125"/>
          </a:xfrm>
          <a:custGeom>
            <a:avLst/>
            <a:gdLst>
              <a:gd name="f0" fmla="val 10800000"/>
              <a:gd name="f1" fmla="val 5400000"/>
              <a:gd name="f2" fmla="val 180"/>
              <a:gd name="f3" fmla="val w"/>
              <a:gd name="f4" fmla="val h"/>
              <a:gd name="f5" fmla="val ss"/>
              <a:gd name="f6" fmla="val 0"/>
              <a:gd name="f7" fmla="val 23520"/>
              <a:gd name="f8" fmla="+- 0 0 -90"/>
              <a:gd name="f9" fmla="+- 0 0 -180"/>
              <a:gd name="f10" fmla="+- 0 0 -270"/>
              <a:gd name="f11" fmla="+- 0 0 -36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38 0 f6"/>
              <a:gd name="f40" fmla="+- f37 0 f6"/>
              <a:gd name="f41" fmla="*/ f39 1 2"/>
              <a:gd name="f42" fmla="*/ f40 1 2"/>
              <a:gd name="f43" fmla="min f40 f39"/>
              <a:gd name="f44" fmla="*/ f40 73490 1"/>
              <a:gd name="f45" fmla="*/ f39 73490 1"/>
              <a:gd name="f46" fmla="+- f6 f41 0"/>
              <a:gd name="f47" fmla="+- f6 f42 0"/>
              <a:gd name="f48" fmla="*/ f44 1 200000"/>
              <a:gd name="f49" fmla="*/ f45 1 200000"/>
              <a:gd name="f50" fmla="*/ f43 f7 1"/>
              <a:gd name="f51" fmla="*/ f50 1 200000"/>
              <a:gd name="f52" fmla="+- f47 0 f48"/>
              <a:gd name="f53" fmla="+- f47 f48 0"/>
              <a:gd name="f54" fmla="+- f46 0 f49"/>
              <a:gd name="f55" fmla="+- f46 f49 0"/>
              <a:gd name="f56" fmla="*/ f46 f34 1"/>
              <a:gd name="f57" fmla="*/ f47 f34 1"/>
              <a:gd name="f58" fmla="+- f47 0 f51"/>
              <a:gd name="f59" fmla="+- f47 f51 0"/>
              <a:gd name="f60" fmla="+- f46 0 f51"/>
              <a:gd name="f61" fmla="+- f46 f51 0"/>
              <a:gd name="f62" fmla="*/ f52 f34 1"/>
              <a:gd name="f63" fmla="*/ f53 f34 1"/>
              <a:gd name="f64" fmla="*/ f54 f34 1"/>
              <a:gd name="f65" fmla="*/ f55 f34 1"/>
              <a:gd name="f66" fmla="*/ f60 f34 1"/>
              <a:gd name="f67" fmla="*/ f61 f34 1"/>
              <a:gd name="f68" fmla="*/ f58 f34 1"/>
              <a:gd name="f69" fmla="*/ f59 f34 1"/>
            </a:gdLst>
            <a:ahLst/>
            <a:cxnLst>
              <a:cxn ang="3cd4">
                <a:pos x="hc" y="t"/>
              </a:cxn>
              <a:cxn ang="0">
                <a:pos x="r" y="vc"/>
              </a:cxn>
              <a:cxn ang="cd4">
                <a:pos x="hc" y="b"/>
              </a:cxn>
              <a:cxn ang="cd2">
                <a:pos x="l" y="vc"/>
              </a:cxn>
              <a:cxn ang="f30">
                <a:pos x="f63" y="f56"/>
              </a:cxn>
              <a:cxn ang="f31">
                <a:pos x="f57" y="f65"/>
              </a:cxn>
              <a:cxn ang="f32">
                <a:pos x="f62" y="f56"/>
              </a:cxn>
              <a:cxn ang="f33">
                <a:pos x="f57" y="f64"/>
              </a:cxn>
            </a:cxnLst>
            <a:rect l="f62" t="f66" r="f63" b="f67"/>
            <a:pathLst>
              <a:path>
                <a:moveTo>
                  <a:pt x="f62" y="f66"/>
                </a:moveTo>
                <a:lnTo>
                  <a:pt x="f68" y="f66"/>
                </a:lnTo>
                <a:lnTo>
                  <a:pt x="f68" y="f64"/>
                </a:lnTo>
                <a:lnTo>
                  <a:pt x="f69" y="f64"/>
                </a:lnTo>
                <a:lnTo>
                  <a:pt x="f69" y="f66"/>
                </a:lnTo>
                <a:lnTo>
                  <a:pt x="f63" y="f66"/>
                </a:lnTo>
                <a:lnTo>
                  <a:pt x="f63" y="f67"/>
                </a:lnTo>
                <a:lnTo>
                  <a:pt x="f69" y="f67"/>
                </a:lnTo>
                <a:lnTo>
                  <a:pt x="f69" y="f65"/>
                </a:lnTo>
                <a:lnTo>
                  <a:pt x="f68" y="f65"/>
                </a:lnTo>
                <a:lnTo>
                  <a:pt x="f68" y="f67"/>
                </a:lnTo>
                <a:lnTo>
                  <a:pt x="f62" y="f67"/>
                </a:lnTo>
                <a:close/>
              </a:path>
            </a:pathLst>
          </a:custGeom>
          <a:solidFill>
            <a:srgbClr val="004620"/>
          </a:solidFill>
          <a:ln w="63495">
            <a:solidFill>
              <a:srgbClr val="0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5" name="Minus 4"/>
          <p:cNvSpPr/>
          <p:nvPr/>
        </p:nvSpPr>
        <p:spPr>
          <a:xfrm>
            <a:off x="5903974" y="3175669"/>
            <a:ext cx="1632179" cy="1080116"/>
          </a:xfrm>
          <a:custGeom>
            <a:avLst/>
            <a:gdLst>
              <a:gd name="f0" fmla="val 10800000"/>
              <a:gd name="f1" fmla="val 5400000"/>
              <a:gd name="f2" fmla="val 180"/>
              <a:gd name="f3" fmla="val w"/>
              <a:gd name="f4" fmla="val h"/>
              <a:gd name="f5" fmla="val ss"/>
              <a:gd name="f6" fmla="val 0"/>
              <a:gd name="f7" fmla="val 23520"/>
              <a:gd name="f8" fmla="+- 0 0 -90"/>
              <a:gd name="f9" fmla="+- 0 0 -180"/>
              <a:gd name="f10" fmla="+- 0 0 -270"/>
              <a:gd name="f11" fmla="+- 0 0 -36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38 0 f6"/>
              <a:gd name="f40" fmla="+- f37 0 f6"/>
              <a:gd name="f41" fmla="*/ f39 1 2"/>
              <a:gd name="f42" fmla="*/ f40 1 2"/>
              <a:gd name="f43" fmla="*/ f39 f7 1"/>
              <a:gd name="f44" fmla="*/ f40 73490 1"/>
              <a:gd name="f45" fmla="+- f6 f41 0"/>
              <a:gd name="f46" fmla="+- f6 f42 0"/>
              <a:gd name="f47" fmla="*/ f43 1 200000"/>
              <a:gd name="f48" fmla="*/ f44 1 200000"/>
              <a:gd name="f49" fmla="+- f45 0 f47"/>
              <a:gd name="f50" fmla="+- f45 f47 0"/>
              <a:gd name="f51" fmla="+- f46 0 f48"/>
              <a:gd name="f52" fmla="+- f46 f48 0"/>
              <a:gd name="f53" fmla="*/ f45 f34 1"/>
              <a:gd name="f54" fmla="*/ f46 f34 1"/>
              <a:gd name="f55" fmla="*/ f51 f34 1"/>
              <a:gd name="f56" fmla="*/ f49 f34 1"/>
              <a:gd name="f57" fmla="*/ f52 f34 1"/>
              <a:gd name="f58" fmla="*/ f50 f34 1"/>
            </a:gdLst>
            <a:ahLst/>
            <a:cxnLst>
              <a:cxn ang="3cd4">
                <a:pos x="hc" y="t"/>
              </a:cxn>
              <a:cxn ang="0">
                <a:pos x="r" y="vc"/>
              </a:cxn>
              <a:cxn ang="cd4">
                <a:pos x="hc" y="b"/>
              </a:cxn>
              <a:cxn ang="cd2">
                <a:pos x="l" y="vc"/>
              </a:cxn>
              <a:cxn ang="f30">
                <a:pos x="f57" y="f53"/>
              </a:cxn>
              <a:cxn ang="f31">
                <a:pos x="f54" y="f58"/>
              </a:cxn>
              <a:cxn ang="f32">
                <a:pos x="f55" y="f53"/>
              </a:cxn>
              <a:cxn ang="f33">
                <a:pos x="f54" y="f56"/>
              </a:cxn>
            </a:cxnLst>
            <a:rect l="f55" t="f56" r="f57" b="f58"/>
            <a:pathLst>
              <a:path>
                <a:moveTo>
                  <a:pt x="f55" y="f56"/>
                </a:moveTo>
                <a:lnTo>
                  <a:pt x="f57" y="f56"/>
                </a:lnTo>
                <a:lnTo>
                  <a:pt x="f57" y="f58"/>
                </a:lnTo>
                <a:lnTo>
                  <a:pt x="f55" y="f58"/>
                </a:lnTo>
                <a:close/>
              </a:path>
            </a:pathLst>
          </a:custGeom>
          <a:solidFill>
            <a:srgbClr val="FF0000"/>
          </a:solidFill>
          <a:ln w="63495">
            <a:solidFill>
              <a:srgbClr val="0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7" name="Minus 4"/>
          <p:cNvSpPr/>
          <p:nvPr/>
        </p:nvSpPr>
        <p:spPr>
          <a:xfrm>
            <a:off x="5903973" y="3175669"/>
            <a:ext cx="1632179" cy="1080116"/>
          </a:xfrm>
          <a:custGeom>
            <a:avLst/>
            <a:gdLst>
              <a:gd name="f0" fmla="val 10800000"/>
              <a:gd name="f1" fmla="val 5400000"/>
              <a:gd name="f2" fmla="val 180"/>
              <a:gd name="f3" fmla="val w"/>
              <a:gd name="f4" fmla="val h"/>
              <a:gd name="f5" fmla="val ss"/>
              <a:gd name="f6" fmla="val 0"/>
              <a:gd name="f7" fmla="val 23520"/>
              <a:gd name="f8" fmla="+- 0 0 -90"/>
              <a:gd name="f9" fmla="+- 0 0 -180"/>
              <a:gd name="f10" fmla="+- 0 0 -270"/>
              <a:gd name="f11" fmla="+- 0 0 -36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38 0 f6"/>
              <a:gd name="f40" fmla="+- f37 0 f6"/>
              <a:gd name="f41" fmla="*/ f39 1 2"/>
              <a:gd name="f42" fmla="*/ f40 1 2"/>
              <a:gd name="f43" fmla="*/ f39 f7 1"/>
              <a:gd name="f44" fmla="*/ f40 73490 1"/>
              <a:gd name="f45" fmla="+- f6 f41 0"/>
              <a:gd name="f46" fmla="+- f6 f42 0"/>
              <a:gd name="f47" fmla="*/ f43 1 200000"/>
              <a:gd name="f48" fmla="*/ f44 1 200000"/>
              <a:gd name="f49" fmla="+- f45 0 f47"/>
              <a:gd name="f50" fmla="+- f45 f47 0"/>
              <a:gd name="f51" fmla="+- f46 0 f48"/>
              <a:gd name="f52" fmla="+- f46 f48 0"/>
              <a:gd name="f53" fmla="*/ f45 f34 1"/>
              <a:gd name="f54" fmla="*/ f46 f34 1"/>
              <a:gd name="f55" fmla="*/ f51 f34 1"/>
              <a:gd name="f56" fmla="*/ f49 f34 1"/>
              <a:gd name="f57" fmla="*/ f52 f34 1"/>
              <a:gd name="f58" fmla="*/ f50 f34 1"/>
            </a:gdLst>
            <a:ahLst/>
            <a:cxnLst>
              <a:cxn ang="3cd4">
                <a:pos x="hc" y="t"/>
              </a:cxn>
              <a:cxn ang="0">
                <a:pos x="r" y="vc"/>
              </a:cxn>
              <a:cxn ang="cd4">
                <a:pos x="hc" y="b"/>
              </a:cxn>
              <a:cxn ang="cd2">
                <a:pos x="l" y="vc"/>
              </a:cxn>
              <a:cxn ang="f30">
                <a:pos x="f57" y="f53"/>
              </a:cxn>
              <a:cxn ang="f31">
                <a:pos x="f54" y="f58"/>
              </a:cxn>
              <a:cxn ang="f32">
                <a:pos x="f55" y="f53"/>
              </a:cxn>
              <a:cxn ang="f33">
                <a:pos x="f54" y="f56"/>
              </a:cxn>
            </a:cxnLst>
            <a:rect l="f55" t="f56" r="f57" b="f58"/>
            <a:pathLst>
              <a:path>
                <a:moveTo>
                  <a:pt x="f55" y="f56"/>
                </a:moveTo>
                <a:lnTo>
                  <a:pt x="f57" y="f56"/>
                </a:lnTo>
                <a:lnTo>
                  <a:pt x="f57" y="f58"/>
                </a:lnTo>
                <a:lnTo>
                  <a:pt x="f55" y="f58"/>
                </a:lnTo>
                <a:close/>
              </a:path>
            </a:pathLst>
          </a:custGeom>
          <a:solidFill>
            <a:srgbClr val="FF0000"/>
          </a:solidFill>
          <a:ln w="63495">
            <a:solidFill>
              <a:srgbClr val="0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3131098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2"/>
          <p:cNvCxnSpPr/>
          <p:nvPr/>
        </p:nvCxnSpPr>
        <p:spPr>
          <a:xfrm>
            <a:off x="1391472" y="908721"/>
            <a:ext cx="0" cy="5112566"/>
          </a:xfrm>
          <a:prstGeom prst="straightConnector1">
            <a:avLst/>
          </a:prstGeom>
          <a:noFill/>
          <a:ln w="63495">
            <a:solidFill>
              <a:srgbClr val="000000"/>
            </a:solidFill>
            <a:prstDash val="solid"/>
          </a:ln>
        </p:spPr>
      </p:cxnSp>
      <p:cxnSp>
        <p:nvCxnSpPr>
          <p:cNvPr id="3" name="Straight Connector 3"/>
          <p:cNvCxnSpPr/>
          <p:nvPr/>
        </p:nvCxnSpPr>
        <p:spPr>
          <a:xfrm flipH="1">
            <a:off x="1391472" y="6005193"/>
            <a:ext cx="7285635" cy="0"/>
          </a:xfrm>
          <a:prstGeom prst="straightConnector1">
            <a:avLst/>
          </a:prstGeom>
          <a:noFill/>
          <a:ln w="63495">
            <a:solidFill>
              <a:srgbClr val="000000"/>
            </a:solidFill>
            <a:prstDash val="solid"/>
          </a:ln>
        </p:spPr>
      </p:cxnSp>
      <p:sp>
        <p:nvSpPr>
          <p:cNvPr id="4" name="TextBox 7"/>
          <p:cNvSpPr txBox="1"/>
          <p:nvPr/>
        </p:nvSpPr>
        <p:spPr>
          <a:xfrm>
            <a:off x="239354" y="680808"/>
            <a:ext cx="1920215"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Income</a:t>
            </a:r>
          </a:p>
        </p:txBody>
      </p:sp>
      <p:sp>
        <p:nvSpPr>
          <p:cNvPr id="5" name="TextBox 8"/>
          <p:cNvSpPr txBox="1"/>
          <p:nvPr/>
        </p:nvSpPr>
        <p:spPr>
          <a:xfrm>
            <a:off x="8208239" y="6005194"/>
            <a:ext cx="1920215"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Quantity</a:t>
            </a:r>
          </a:p>
        </p:txBody>
      </p:sp>
      <p:sp>
        <p:nvSpPr>
          <p:cNvPr id="6" name="TextBox 9"/>
          <p:cNvSpPr txBox="1"/>
          <p:nvPr/>
        </p:nvSpPr>
        <p:spPr>
          <a:xfrm>
            <a:off x="1055437" y="5992000"/>
            <a:ext cx="1920215"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0</a:t>
            </a:r>
          </a:p>
        </p:txBody>
      </p:sp>
      <p:sp>
        <p:nvSpPr>
          <p:cNvPr id="7" name="TextBox 11"/>
          <p:cNvSpPr txBox="1"/>
          <p:nvPr/>
        </p:nvSpPr>
        <p:spPr>
          <a:xfrm>
            <a:off x="284256" y="157588"/>
            <a:ext cx="11668389" cy="523219"/>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1" u="none" strike="noStrike" kern="1200" cap="none" spc="0" baseline="0" dirty="0">
                <a:solidFill>
                  <a:srgbClr val="004620"/>
                </a:solidFill>
                <a:uFillTx/>
                <a:latin typeface="Calibri"/>
              </a:rPr>
              <a:t>Demonstrate a demand curve with a </a:t>
            </a:r>
            <a:r>
              <a:rPr lang="en-GB" sz="2800" b="1" i="1" u="none" strike="noStrike" kern="1200" cap="none" spc="0" baseline="0" dirty="0" smtClean="0">
                <a:solidFill>
                  <a:srgbClr val="00B050"/>
                </a:solidFill>
                <a:uFillTx/>
                <a:latin typeface="Calibri"/>
              </a:rPr>
              <a:t>positive YED </a:t>
            </a:r>
            <a:r>
              <a:rPr lang="en-GB" sz="2800" b="1" i="1" u="none" strike="noStrike" kern="1200" cap="none" spc="0" baseline="0" dirty="0">
                <a:solidFill>
                  <a:srgbClr val="004620"/>
                </a:solidFill>
                <a:uFillTx/>
                <a:latin typeface="Calibri"/>
              </a:rPr>
              <a:t>relationship.</a:t>
            </a:r>
          </a:p>
        </p:txBody>
      </p:sp>
      <p:sp>
        <p:nvSpPr>
          <p:cNvPr id="8" name="Rectangle 26"/>
          <p:cNvSpPr/>
          <p:nvPr/>
        </p:nvSpPr>
        <p:spPr>
          <a:xfrm>
            <a:off x="7979382" y="1793644"/>
            <a:ext cx="3973263" cy="1944215"/>
          </a:xfrm>
          <a:prstGeom prst="rect">
            <a:avLst/>
          </a:prstGeom>
          <a:solidFill>
            <a:srgbClr val="F2F2F2"/>
          </a:solidFill>
          <a:ln w="63495">
            <a:solidFill>
              <a:srgbClr val="FFFF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500" b="1" i="0" u="none" strike="noStrike" kern="1200" cap="none" spc="0" baseline="0">
                <a:solidFill>
                  <a:srgbClr val="004620"/>
                </a:solidFill>
                <a:uFillTx/>
                <a:latin typeface="Calibri"/>
              </a:rPr>
              <a:t>What kind of products/services would have a positive YED relationship?</a:t>
            </a:r>
          </a:p>
        </p:txBody>
      </p:sp>
      <p:sp>
        <p:nvSpPr>
          <p:cNvPr id="9" name="Rectangle 8"/>
          <p:cNvSpPr/>
          <p:nvPr/>
        </p:nvSpPr>
        <p:spPr>
          <a:xfrm>
            <a:off x="1745432" y="677888"/>
            <a:ext cx="9787806" cy="461665"/>
          </a:xfrm>
          <a:prstGeom prst="rect">
            <a:avLst/>
          </a:prstGeom>
        </p:spPr>
        <p:txBody>
          <a:bodyPr wrap="square">
            <a:spAutoFit/>
          </a:bodyPr>
          <a:lstStyle/>
          <a:p>
            <a:pPr lvl="0"/>
            <a:r>
              <a:rPr lang="en-GB" sz="2400" b="1" dirty="0">
                <a:solidFill>
                  <a:srgbClr val="00B050"/>
                </a:solidFill>
              </a:rPr>
              <a:t>Positive YED: A </a:t>
            </a:r>
            <a:r>
              <a:rPr lang="en-GB" sz="2400" b="1" u="sng" dirty="0">
                <a:solidFill>
                  <a:srgbClr val="00B050"/>
                </a:solidFill>
              </a:rPr>
              <a:t>rise in income </a:t>
            </a:r>
            <a:r>
              <a:rPr lang="en-GB" sz="2400" b="1" dirty="0">
                <a:solidFill>
                  <a:srgbClr val="00B050"/>
                </a:solidFill>
              </a:rPr>
              <a:t>will lead to an INCREASE in the quantity sold.</a:t>
            </a:r>
            <a:endParaRPr lang="en-GB" sz="2400" dirty="0">
              <a:solidFill>
                <a:srgbClr val="00B050"/>
              </a:solidFill>
            </a:endParaRPr>
          </a:p>
        </p:txBody>
      </p:sp>
    </p:spTree>
    <p:extLst>
      <p:ext uri="{BB962C8B-B14F-4D97-AF65-F5344CB8AC3E}">
        <p14:creationId xmlns:p14="http://schemas.microsoft.com/office/powerpoint/2010/main" val="3171245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3526</TotalTime>
  <Words>929</Words>
  <Application>Microsoft Office PowerPoint</Application>
  <PresentationFormat>Widescreen</PresentationFormat>
  <Paragraphs>163</Paragraphs>
  <Slides>26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Office Theme</vt:lpstr>
      <vt:lpstr>PowerPoint Presentation</vt:lpstr>
      <vt:lpstr>PowerPoint Presentation</vt:lpstr>
      <vt:lpstr>YED Lesson 1  </vt:lpstr>
      <vt:lpstr>PowerPoint Presentation</vt:lpstr>
      <vt:lpstr>PowerPoint Presentation</vt:lpstr>
      <vt:lpstr>We know that elasticities measure the response of a change in one variable as a result of a change in another variable…  - Define price elasticity of demand…  - What do you think income elasticity of demand measures?</vt:lpstr>
      <vt:lpstr>  What is the formula for PED?  % change in quantity demanded % change in price</vt:lpstr>
      <vt:lpstr>Positive or Negative</vt:lpstr>
      <vt:lpstr>PowerPoint Presentation</vt:lpstr>
      <vt:lpstr>PowerPoint Presentation</vt:lpstr>
      <vt:lpstr>PowerPoint Presentation</vt:lpstr>
      <vt:lpstr>PowerPoint Presentation</vt:lpstr>
      <vt:lpstr>If a good or service is YED elastic this means: changes in income will lead to a proportionately GREATER change in demand. (Greater than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Wilson</dc:creator>
  <cp:lastModifiedBy>Michael Wilson</cp:lastModifiedBy>
  <cp:revision>223</cp:revision>
  <dcterms:created xsi:type="dcterms:W3CDTF">2013-12-06T10:07:58Z</dcterms:created>
  <dcterms:modified xsi:type="dcterms:W3CDTF">2017-10-09T11:19:44Z</dcterms:modified>
</cp:coreProperties>
</file>