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56" r:id="rId3"/>
    <p:sldId id="314" r:id="rId4"/>
    <p:sldId id="266" r:id="rId5"/>
    <p:sldId id="258" r:id="rId6"/>
    <p:sldId id="259" r:id="rId7"/>
    <p:sldId id="297" r:id="rId8"/>
    <p:sldId id="265" r:id="rId9"/>
    <p:sldId id="284" r:id="rId10"/>
    <p:sldId id="285" r:id="rId11"/>
    <p:sldId id="287" r:id="rId12"/>
    <p:sldId id="289" r:id="rId13"/>
    <p:sldId id="290" r:id="rId14"/>
    <p:sldId id="286" r:id="rId15"/>
    <p:sldId id="288" r:id="rId16"/>
    <p:sldId id="294" r:id="rId17"/>
    <p:sldId id="292" r:id="rId18"/>
    <p:sldId id="291" r:id="rId19"/>
    <p:sldId id="293" r:id="rId20"/>
    <p:sldId id="295" r:id="rId21"/>
    <p:sldId id="296" r:id="rId22"/>
    <p:sldId id="268" r:id="rId23"/>
    <p:sldId id="298" r:id="rId24"/>
    <p:sldId id="299" r:id="rId25"/>
    <p:sldId id="300" r:id="rId26"/>
    <p:sldId id="301" r:id="rId27"/>
    <p:sldId id="302" r:id="rId28"/>
    <p:sldId id="303" r:id="rId29"/>
    <p:sldId id="305" r:id="rId30"/>
    <p:sldId id="306" r:id="rId31"/>
    <p:sldId id="269" r:id="rId32"/>
    <p:sldId id="307" r:id="rId33"/>
    <p:sldId id="308" r:id="rId34"/>
    <p:sldId id="313" r:id="rId35"/>
    <p:sldId id="309" r:id="rId36"/>
    <p:sldId id="311" r:id="rId37"/>
    <p:sldId id="310" r:id="rId38"/>
    <p:sldId id="312" r:id="rId39"/>
    <p:sldId id="277" r:id="rId40"/>
    <p:sldId id="315" r:id="rId41"/>
    <p:sldId id="316" r:id="rId42"/>
    <p:sldId id="317" r:id="rId43"/>
    <p:sldId id="322" r:id="rId44"/>
    <p:sldId id="323" r:id="rId45"/>
    <p:sldId id="324" r:id="rId46"/>
    <p:sldId id="325" r:id="rId47"/>
    <p:sldId id="326" r:id="rId48"/>
    <p:sldId id="327" r:id="rId49"/>
    <p:sldId id="328" r:id="rId50"/>
    <p:sldId id="329" r:id="rId51"/>
    <p:sldId id="330" r:id="rId52"/>
    <p:sldId id="331" r:id="rId53"/>
    <p:sldId id="263" r:id="rId54"/>
    <p:sldId id="28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64" autoAdjust="0"/>
  </p:normalViewPr>
  <p:slideViewPr>
    <p:cSldViewPr snapToGrid="0">
      <p:cViewPr varScale="1">
        <p:scale>
          <a:sx n="87" d="100"/>
          <a:sy n="87" d="100"/>
        </p:scale>
        <p:origin x="15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10/11/2019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students</a:t>
            </a:r>
            <a:r>
              <a:rPr lang="en-GB" baseline="0" dirty="0" smtClean="0"/>
              <a:t> just said “not very£ to all of them which prompted my question – what is productivity then?, as they were able to answer they must have understood the term</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5</a:t>
            </a:fld>
            <a:endParaRPr lang="en-GB"/>
          </a:p>
        </p:txBody>
      </p:sp>
    </p:spTree>
    <p:extLst>
      <p:ext uri="{BB962C8B-B14F-4D97-AF65-F5344CB8AC3E}">
        <p14:creationId xmlns:p14="http://schemas.microsoft.com/office/powerpoint/2010/main" val="221532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7</a:t>
            </a:fld>
            <a:endParaRPr lang="en-GB"/>
          </a:p>
        </p:txBody>
      </p:sp>
    </p:spTree>
    <p:extLst>
      <p:ext uri="{BB962C8B-B14F-4D97-AF65-F5344CB8AC3E}">
        <p14:creationId xmlns:p14="http://schemas.microsoft.com/office/powerpoint/2010/main" val="412964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Clue is in the</a:t>
            </a:r>
            <a:r>
              <a:rPr lang="en-GB" baseline="0" dirty="0" smtClean="0"/>
              <a:t> screenshot, lots of different designs </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14</a:t>
            </a:fld>
            <a:endParaRPr lang="en-GB"/>
          </a:p>
        </p:txBody>
      </p:sp>
    </p:spTree>
    <p:extLst>
      <p:ext uri="{BB962C8B-B14F-4D97-AF65-F5344CB8AC3E}">
        <p14:creationId xmlns:p14="http://schemas.microsoft.com/office/powerpoint/2010/main" val="2857201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Capital intensive lots of machines highly automated</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16</a:t>
            </a:fld>
            <a:endParaRPr lang="en-GB"/>
          </a:p>
        </p:txBody>
      </p:sp>
    </p:spTree>
    <p:extLst>
      <p:ext uri="{BB962C8B-B14F-4D97-AF65-F5344CB8AC3E}">
        <p14:creationId xmlns:p14="http://schemas.microsoft.com/office/powerpoint/2010/main" val="382371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88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436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Correct</a:t>
            </a:r>
            <a:r>
              <a:rPr lang="en-GB" baseline="0" dirty="0" smtClean="0"/>
              <a:t> at time of writing</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33</a:t>
            </a:fld>
            <a:endParaRPr lang="en-GB"/>
          </a:p>
        </p:txBody>
      </p:sp>
    </p:spTree>
    <p:extLst>
      <p:ext uri="{BB962C8B-B14F-4D97-AF65-F5344CB8AC3E}">
        <p14:creationId xmlns:p14="http://schemas.microsoft.com/office/powerpoint/2010/main" val="2900145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41</a:t>
            </a:fld>
            <a:endParaRPr lang="en-GB"/>
          </a:p>
        </p:txBody>
      </p:sp>
    </p:spTree>
    <p:extLst>
      <p:ext uri="{BB962C8B-B14F-4D97-AF65-F5344CB8AC3E}">
        <p14:creationId xmlns:p14="http://schemas.microsoft.com/office/powerpoint/2010/main" val="126348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992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0257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2105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0756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069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1765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6074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0110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260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8096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0505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788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10/11/2019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10/11/2019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10/11/2019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10/11/2019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10/11/2019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10/11/2019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10/11/2019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10/11/2019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4689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r8p5iSHmSBY"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wVD2-mmPKH8"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Q2OWpAJxMos"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dp6WGrtAEnM"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3a_kkZLnIaE"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eGwjLnbuM6I"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xXnfNO8kMQA"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aFwMnlop7XU"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X6wxM20n9dg&amp;index=2&amp;list=PLXzd3vidJkSdgvrPlMHqMfiRqf7jdJ2HF" TargetMode="External"/><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hyperlink" Target="https://www.youtube.com/watch?v=WNZYmcP_PS0" TargetMode="External"/><Relationship Id="rId1" Type="http://schemas.openxmlformats.org/officeDocument/2006/relationships/slideLayout" Target="../slideLayouts/slideLayout2.xml"/><Relationship Id="rId6" Type="http://schemas.openxmlformats.org/officeDocument/2006/relationships/hyperlink" Target="https://www.youtube.com/watch?v=4WJoxG-32AI&amp;list=PLSPzEOaAdWdGwGNkYv33P-y5cwXgdctsW&amp;index=22" TargetMode="External"/><Relationship Id="rId5" Type="http://schemas.openxmlformats.org/officeDocument/2006/relationships/image" Target="../media/image47.png"/><Relationship Id="rId4" Type="http://schemas.openxmlformats.org/officeDocument/2006/relationships/hyperlink" Target="https://www.youtube.com/watch?v=a6cNdhOKwi0" TargetMode="External"/><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250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2.4.1 Production productivity </a:t>
            </a:r>
          </a:p>
          <a:p>
            <a:r>
              <a:rPr lang="en-GB" sz="9800" dirty="0" smtClean="0"/>
              <a:t>and efficiency</a:t>
            </a:r>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#1 Job production</a:t>
            </a:r>
            <a:endParaRPr lang="en-GB" dirty="0"/>
          </a:p>
        </p:txBody>
      </p:sp>
      <p:sp>
        <p:nvSpPr>
          <p:cNvPr id="3" name="Content Placeholder 2"/>
          <p:cNvSpPr>
            <a:spLocks noGrp="1"/>
          </p:cNvSpPr>
          <p:nvPr>
            <p:ph idx="1"/>
          </p:nvPr>
        </p:nvSpPr>
        <p:spPr/>
        <p:txBody>
          <a:bodyPr>
            <a:normAutofit/>
          </a:bodyPr>
          <a:lstStyle/>
          <a:p>
            <a:r>
              <a:rPr lang="en-GB" dirty="0" smtClean="0"/>
              <a:t>A key feature of job production: goods are made by skilled craftspeople who will be well motivated</a:t>
            </a:r>
            <a:endParaRPr lang="en-GB" dirty="0"/>
          </a:p>
        </p:txBody>
      </p:sp>
      <p:sp>
        <p:nvSpPr>
          <p:cNvPr id="5" name="AutoShape 2" descr="Image result for skilled craftsme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a:picLocks noChangeAspect="1"/>
          </p:cNvPicPr>
          <p:nvPr/>
        </p:nvPicPr>
        <p:blipFill>
          <a:blip r:embed="rId2"/>
          <a:stretch>
            <a:fillRect/>
          </a:stretch>
        </p:blipFill>
        <p:spPr>
          <a:xfrm>
            <a:off x="1831976" y="2675460"/>
            <a:ext cx="8658225" cy="3638550"/>
          </a:xfrm>
          <a:prstGeom prst="rect">
            <a:avLst/>
          </a:prstGeom>
        </p:spPr>
      </p:pic>
    </p:spTree>
    <p:extLst>
      <p:ext uri="{BB962C8B-B14F-4D97-AF65-F5344CB8AC3E}">
        <p14:creationId xmlns:p14="http://schemas.microsoft.com/office/powerpoint/2010/main" val="4095427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826" y="19746"/>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#1 Examples of  job production</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9536" y="1345309"/>
            <a:ext cx="4013200" cy="306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2424" y="1345309"/>
            <a:ext cx="4240145" cy="306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6252" y="4341376"/>
            <a:ext cx="40132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Image result for hand made to ord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6168" y="4395690"/>
            <a:ext cx="4216400" cy="155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12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dirty="0" smtClean="0">
                <a:latin typeface="+mj-lt"/>
              </a:rPr>
              <a:t/>
            </a:r>
            <a:br>
              <a:rPr lang="en-GB" dirty="0" smtClean="0">
                <a:latin typeface="+mj-lt"/>
              </a:rPr>
            </a:br>
            <a:r>
              <a:rPr lang="en-GB" dirty="0" smtClean="0">
                <a:latin typeface="+mj-lt"/>
              </a:rPr>
              <a:t>#1 When to choose job production</a:t>
            </a:r>
            <a:r>
              <a:rPr lang="en-GB" dirty="0">
                <a:latin typeface="+mj-lt"/>
              </a:rPr>
              <a:t/>
            </a:r>
            <a:br>
              <a:rPr lang="en-GB" dirty="0">
                <a:latin typeface="+mj-lt"/>
              </a:rPr>
            </a:br>
            <a:endParaRPr lang="en-GB" dirty="0">
              <a:latin typeface="+mj-lt"/>
            </a:endParaRP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smtClean="0"/>
              <a:t>Job production</a:t>
            </a:r>
          </a:p>
          <a:p>
            <a:endParaRPr lang="en-GB" dirty="0"/>
          </a:p>
          <a:p>
            <a:r>
              <a:rPr lang="en-GB" dirty="0" smtClean="0"/>
              <a:t>Correct production process to choose when one product needs to be produced at a time:</a:t>
            </a:r>
          </a:p>
          <a:p>
            <a:pPr lvl="1"/>
            <a:r>
              <a:rPr lang="en-GB" dirty="0" smtClean="0"/>
              <a:t>Building a ship</a:t>
            </a:r>
          </a:p>
          <a:p>
            <a:pPr lvl="1"/>
            <a:r>
              <a:rPr lang="en-GB" dirty="0" smtClean="0"/>
              <a:t>Hand knitting a jumper</a:t>
            </a:r>
          </a:p>
          <a:p>
            <a:pPr lvl="1"/>
            <a:r>
              <a:rPr lang="en-GB" dirty="0" smtClean="0"/>
              <a:t>Building a bridge over a river</a:t>
            </a:r>
          </a:p>
          <a:p>
            <a:pPr lvl="1"/>
            <a:r>
              <a:rPr lang="en-GB" dirty="0" smtClean="0"/>
              <a:t>Writing a book</a:t>
            </a:r>
            <a:endParaRPr lang="en-GB" dirty="0"/>
          </a:p>
        </p:txBody>
      </p:sp>
      <p:pic>
        <p:nvPicPr>
          <p:cNvPr id="5122" name="Picture 2">
            <a:hlinkClick r:id="rId2"/>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tretch>
            <a:fillRect/>
          </a:stretch>
        </p:blipFill>
        <p:spPr bwMode="auto">
          <a:xfrm>
            <a:off x="6172200" y="1911622"/>
            <a:ext cx="5181600" cy="4179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263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3851955"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#1 Job production</a:t>
            </a:r>
            <a:endParaRPr lang="en-GB" dirty="0"/>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Advantages	</a:t>
            </a:r>
            <a:endParaRPr lang="en-GB" dirty="0"/>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dirty="0"/>
              <a:t>Bespoke, unique, one off, to customers measurements or specifications e.g. a kitchen</a:t>
            </a:r>
          </a:p>
          <a:p>
            <a:r>
              <a:rPr lang="en-GB" dirty="0"/>
              <a:t>Very motivated workers who can see one item made from start to finish</a:t>
            </a:r>
          </a:p>
          <a:p>
            <a:r>
              <a:rPr lang="en-GB" dirty="0"/>
              <a:t>Motivated workers are normally more productive and have lower rates of absenteeism</a:t>
            </a:r>
          </a:p>
          <a:p>
            <a:r>
              <a:rPr lang="en-GB" dirty="0">
                <a:solidFill>
                  <a:srgbClr val="FF0000"/>
                </a:solidFill>
              </a:rPr>
              <a:t>Higher prices can be charged to the </a:t>
            </a:r>
            <a:r>
              <a:rPr lang="en-GB" dirty="0" smtClean="0">
                <a:solidFill>
                  <a:srgbClr val="FF0000"/>
                </a:solidFill>
              </a:rPr>
              <a:t>customers – how does this impact on the profitability of a business?</a:t>
            </a:r>
            <a:endParaRPr lang="en-GB" dirty="0">
              <a:solidFill>
                <a:srgbClr val="FF0000"/>
              </a:solidFill>
            </a:endParaRPr>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Disadvantages</a:t>
            </a:r>
            <a:endParaRPr lang="en-GB" dirty="0"/>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Skilled labour and craftsmen are expensive</a:t>
            </a:r>
          </a:p>
          <a:p>
            <a:r>
              <a:rPr lang="en-GB" dirty="0"/>
              <a:t>Wide range of tools may be required</a:t>
            </a:r>
          </a:p>
          <a:p>
            <a:r>
              <a:rPr lang="en-GB" dirty="0"/>
              <a:t>Hard to speed up if demand increases</a:t>
            </a:r>
          </a:p>
          <a:p>
            <a:endParaRPr lang="en-GB" dirty="0"/>
          </a:p>
        </p:txBody>
      </p:sp>
      <p:pic>
        <p:nvPicPr>
          <p:cNvPr id="9" name="Picture 8"/>
          <p:cNvPicPr>
            <a:picLocks noChangeAspect="1"/>
          </p:cNvPicPr>
          <p:nvPr/>
        </p:nvPicPr>
        <p:blipFill>
          <a:blip r:embed="rId2"/>
          <a:stretch>
            <a:fillRect/>
          </a:stretch>
        </p:blipFill>
        <p:spPr>
          <a:xfrm>
            <a:off x="6172199" y="3463016"/>
            <a:ext cx="5183189" cy="3394983"/>
          </a:xfrm>
          <a:prstGeom prst="rect">
            <a:avLst/>
          </a:prstGeom>
        </p:spPr>
      </p:pic>
    </p:spTree>
    <p:extLst>
      <p:ext uri="{BB962C8B-B14F-4D97-AF65-F5344CB8AC3E}">
        <p14:creationId xmlns:p14="http://schemas.microsoft.com/office/powerpoint/2010/main" val="585518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solidFill>
                  <a:schemeClr val="bg1"/>
                </a:solidFill>
              </a:rPr>
              <a:t>#2 batch production</a:t>
            </a:r>
            <a:endParaRPr lang="en-GB" dirty="0">
              <a:solidFill>
                <a:schemeClr val="bg1"/>
              </a:solidFill>
            </a:endParaRPr>
          </a:p>
        </p:txBody>
      </p:sp>
      <p:sp>
        <p:nvSpPr>
          <p:cNvPr id="8" name="Content Placeholder 7"/>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r>
              <a:rPr lang="en-GB" dirty="0"/>
              <a:t>This is the production method used when a business wants to make more than one item at a time</a:t>
            </a:r>
          </a:p>
          <a:p>
            <a:r>
              <a:rPr lang="en-GB" dirty="0"/>
              <a:t>Goods are made in batches, and can be switched over to make something different on the same production line</a:t>
            </a:r>
          </a:p>
          <a:p>
            <a:pPr lvl="1"/>
            <a:r>
              <a:rPr lang="en-GB" dirty="0"/>
              <a:t>Bread factory also makes crumpets and tortillas</a:t>
            </a:r>
          </a:p>
          <a:p>
            <a:pPr lvl="1"/>
            <a:r>
              <a:rPr lang="en-GB" dirty="0" smtClean="0"/>
              <a:t>Furniture </a:t>
            </a:r>
            <a:r>
              <a:rPr lang="en-GB" dirty="0"/>
              <a:t>makers may produce a run of one design of chair before switching to make something else</a:t>
            </a:r>
          </a:p>
          <a:p>
            <a:endParaRPr lang="en-GB" dirty="0"/>
          </a:p>
        </p:txBody>
      </p:sp>
      <p:pic>
        <p:nvPicPr>
          <p:cNvPr id="4" name="Content Placeholder 3">
            <a:hlinkClick r:id="rId3"/>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72200" y="1896366"/>
            <a:ext cx="5181600" cy="3049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172200" y="5447071"/>
            <a:ext cx="5302045" cy="646331"/>
          </a:xfrm>
          <a:prstGeom prst="rect">
            <a:avLst/>
          </a:prstGeom>
          <a:solidFill>
            <a:srgbClr val="C00000"/>
          </a:solidFill>
        </p:spPr>
        <p:txBody>
          <a:bodyPr wrap="square" rtlCol="0">
            <a:spAutoFit/>
          </a:bodyPr>
          <a:lstStyle/>
          <a:p>
            <a:r>
              <a:rPr lang="en-GB" dirty="0" smtClean="0">
                <a:solidFill>
                  <a:schemeClr val="bg1"/>
                </a:solidFill>
                <a:latin typeface="Arial Rounded MT Bold" panose="020F0704030504030204" pitchFamily="34" charset="0"/>
              </a:rPr>
              <a:t>Watch the video, why is </a:t>
            </a:r>
            <a:r>
              <a:rPr lang="en-GB" dirty="0" err="1" smtClean="0">
                <a:solidFill>
                  <a:schemeClr val="bg1"/>
                </a:solidFill>
                <a:latin typeface="Arial Rounded MT Bold" panose="020F0704030504030204" pitchFamily="34" charset="0"/>
              </a:rPr>
              <a:t>Denby</a:t>
            </a:r>
            <a:r>
              <a:rPr lang="en-GB" dirty="0" smtClean="0">
                <a:solidFill>
                  <a:schemeClr val="bg1"/>
                </a:solidFill>
                <a:latin typeface="Arial Rounded MT Bold" panose="020F0704030504030204" pitchFamily="34" charset="0"/>
              </a:rPr>
              <a:t> pottery an example of batch production?</a:t>
            </a:r>
            <a:endParaRPr lang="en-GB"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865174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853"/>
            <a:ext cx="3851955"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#2 Batch production</a:t>
            </a:r>
            <a:endParaRPr lang="en-GB" dirty="0"/>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Advantages	</a:t>
            </a:r>
            <a:endParaRPr lang="en-GB" dirty="0"/>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lnSpcReduction="10000"/>
          </a:bodyPr>
          <a:lstStyle/>
          <a:p>
            <a:pPr lvl="1"/>
            <a:r>
              <a:rPr lang="en-GB" dirty="0"/>
              <a:t>Production can be changed to meet customer needs or fluctuations in demand</a:t>
            </a:r>
          </a:p>
          <a:p>
            <a:pPr lvl="1"/>
            <a:r>
              <a:rPr lang="en-GB" dirty="0"/>
              <a:t>Standard production of items means it can be mechanised less labour involved than job production</a:t>
            </a:r>
          </a:p>
          <a:p>
            <a:pPr lvl="1"/>
            <a:r>
              <a:rPr lang="en-GB" dirty="0"/>
              <a:t>Employees specialise so become good at their job</a:t>
            </a:r>
          </a:p>
          <a:p>
            <a:pPr lvl="1"/>
            <a:r>
              <a:rPr lang="en-GB" dirty="0"/>
              <a:t>Lower skilled workforce means lower wages can be paid</a:t>
            </a:r>
          </a:p>
          <a:p>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Disadvantages</a:t>
            </a:r>
            <a:endParaRPr lang="en-GB" dirty="0"/>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lstStyle/>
          <a:p>
            <a:pPr lvl="1"/>
            <a:r>
              <a:rPr lang="en-GB" dirty="0"/>
              <a:t>Small batches carry higher average unit costs (EOS)</a:t>
            </a:r>
          </a:p>
          <a:p>
            <a:pPr lvl="1"/>
            <a:r>
              <a:rPr lang="en-GB" dirty="0"/>
              <a:t>Workers may be less motivated with repetitive work</a:t>
            </a:r>
          </a:p>
          <a:p>
            <a:pPr lvl="1"/>
            <a:r>
              <a:rPr lang="en-GB" dirty="0"/>
              <a:t>Idle time between batches needs to be managed as this is wastage</a:t>
            </a:r>
          </a:p>
          <a:p>
            <a:endParaRPr lang="en-GB" dirty="0"/>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3463016"/>
            <a:ext cx="5254970" cy="287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392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#3 flow production</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Flow production uses production lines with continuous movements of items through the process</a:t>
            </a:r>
          </a:p>
          <a:p>
            <a:r>
              <a:rPr lang="en-GB" dirty="0"/>
              <a:t>Many mass produced products are made this way such as; cola, cars and toothpaste</a:t>
            </a:r>
          </a:p>
          <a:p>
            <a:r>
              <a:rPr lang="en-GB" dirty="0"/>
              <a:t>The factory would be laid out in assembly lines</a:t>
            </a:r>
          </a:p>
          <a:p>
            <a:r>
              <a:rPr lang="en-GB" dirty="0" smtClean="0">
                <a:solidFill>
                  <a:srgbClr val="FF0000"/>
                </a:solidFill>
              </a:rPr>
              <a:t>Why is this a very capital intensive process?</a:t>
            </a:r>
            <a:endParaRPr lang="en-GB" dirty="0">
              <a:solidFill>
                <a:srgbClr val="FF0000"/>
              </a:solidFill>
            </a:endParaRPr>
          </a:p>
          <a:p>
            <a:endParaRPr lang="en-GB"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871976"/>
            <a:ext cx="3009900" cy="2129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43900" y="3881438"/>
            <a:ext cx="3009900"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1980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dirty="0" smtClean="0">
                <a:latin typeface="+mj-lt"/>
              </a:rPr>
              <a:t>#3 When to choose flow production</a:t>
            </a:r>
            <a:endParaRPr lang="en-GB" dirty="0">
              <a:latin typeface="+mj-lt"/>
            </a:endParaRP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smtClean="0"/>
              <a:t>Flow production</a:t>
            </a:r>
          </a:p>
          <a:p>
            <a:r>
              <a:rPr lang="en-GB" dirty="0" smtClean="0"/>
              <a:t>Correct </a:t>
            </a:r>
            <a:r>
              <a:rPr lang="en-GB" dirty="0"/>
              <a:t>production process to choose </a:t>
            </a:r>
            <a:r>
              <a:rPr lang="en-GB" dirty="0" smtClean="0"/>
              <a:t>when standardised products need to be mass produced in huge volumes in a continuous process:</a:t>
            </a:r>
          </a:p>
          <a:p>
            <a:pPr lvl="1"/>
            <a:r>
              <a:rPr lang="en-GB" dirty="0" smtClean="0"/>
              <a:t>Toothpaste</a:t>
            </a:r>
          </a:p>
          <a:p>
            <a:pPr lvl="1"/>
            <a:r>
              <a:rPr lang="en-GB" dirty="0" smtClean="0"/>
              <a:t>Cola</a:t>
            </a:r>
          </a:p>
          <a:p>
            <a:pPr lvl="1"/>
            <a:r>
              <a:rPr lang="en-GB" dirty="0" smtClean="0"/>
              <a:t>Crisps</a:t>
            </a:r>
          </a:p>
          <a:p>
            <a:pPr lvl="1"/>
            <a:r>
              <a:rPr lang="en-GB" dirty="0" smtClean="0"/>
              <a:t>Chocolate bars</a:t>
            </a:r>
          </a:p>
          <a:p>
            <a:pPr lvl="1"/>
            <a:endParaRPr lang="en-GB" dirty="0"/>
          </a:p>
        </p:txBody>
      </p:sp>
      <p:pic>
        <p:nvPicPr>
          <p:cNvPr id="6" name="Picture 5">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6555" y="2156811"/>
            <a:ext cx="4941483" cy="3536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66763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3851955"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#3 Flow production</a:t>
            </a:r>
            <a:endParaRPr lang="en-GB" dirty="0"/>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Advantages	</a:t>
            </a:r>
            <a:endParaRPr lang="en-GB" dirty="0"/>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dirty="0"/>
              <a:t>A business can make larger quantities which means they can bulk buy raw materials and save money (economies of scale)</a:t>
            </a:r>
          </a:p>
          <a:p>
            <a:r>
              <a:rPr lang="en-GB" dirty="0"/>
              <a:t>Automated and computerised production means improved quality and more complex designs can be made in shorter times</a:t>
            </a:r>
          </a:p>
          <a:p>
            <a:r>
              <a:rPr lang="en-GB" dirty="0"/>
              <a:t>As production is continuous stocks of parts and raw materials don’t need to be held this means a business can use the JIT (just-in-time) system</a:t>
            </a:r>
          </a:p>
          <a:p>
            <a:endParaRPr lang="en-GB" dirty="0"/>
          </a:p>
        </p:txBody>
      </p:sp>
      <p:sp>
        <p:nvSpPr>
          <p:cNvPr id="7" name="Text Placeholder 6"/>
          <p:cNvSpPr>
            <a:spLocks noGrp="1"/>
          </p:cNvSpPr>
          <p:nvPr>
            <p:ph type="body" sz="quarter" idx="3"/>
          </p:nvPr>
        </p:nvSpPr>
        <p:spPr>
          <a:xfrm>
            <a:off x="6172200" y="0"/>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Disadvantages</a:t>
            </a:r>
            <a:endParaRPr lang="en-GB" dirty="0"/>
          </a:p>
        </p:txBody>
      </p:sp>
      <p:sp>
        <p:nvSpPr>
          <p:cNvPr id="8" name="Content Placeholder 7"/>
          <p:cNvSpPr>
            <a:spLocks noGrp="1"/>
          </p:cNvSpPr>
          <p:nvPr>
            <p:ph sz="quarter" idx="4"/>
          </p:nvPr>
        </p:nvSpPr>
        <p:spPr>
          <a:xfrm>
            <a:off x="6172200" y="823912"/>
            <a:ext cx="5183188" cy="2626859"/>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r>
              <a:rPr lang="en-GB" dirty="0"/>
              <a:t>High costs to buy the factory and machinery</a:t>
            </a:r>
          </a:p>
          <a:p>
            <a:r>
              <a:rPr lang="en-GB" dirty="0"/>
              <a:t>Low motivation of staff due to repetitive tasks</a:t>
            </a:r>
          </a:p>
          <a:p>
            <a:r>
              <a:rPr lang="en-GB" dirty="0"/>
              <a:t>Break downs and lost production can be costly</a:t>
            </a:r>
          </a:p>
          <a:p>
            <a:r>
              <a:rPr lang="en-GB" dirty="0"/>
              <a:t>Very inflexible, hard to change the factory machinery to make different products, the production process will be set up to make just one item e.g. bottled cola</a:t>
            </a:r>
          </a:p>
          <a:p>
            <a:endParaRPr lang="en-GB" dirty="0"/>
          </a:p>
        </p:txBody>
      </p:sp>
      <p:pic>
        <p:nvPicPr>
          <p:cNvPr id="3" name="Picture 2">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2200" y="3519214"/>
            <a:ext cx="5183187" cy="2773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4517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#4 cell production</a:t>
            </a:r>
            <a:endParaRPr lang="en-GB" dirty="0"/>
          </a:p>
        </p:txBody>
      </p:sp>
      <p:sp>
        <p:nvSpPr>
          <p:cNvPr id="8" name="Content Placeholder 7"/>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smtClean="0"/>
              <a:t>Cell production is dividing up production into separate self contained areas that are each responsible for a section of work</a:t>
            </a:r>
          </a:p>
          <a:p>
            <a:r>
              <a:rPr lang="en-GB" dirty="0" smtClean="0"/>
              <a:t>In the DR Martens video you can see that cutting the leather is one section, then sewing is another etc.</a:t>
            </a:r>
          </a:p>
          <a:p>
            <a:r>
              <a:rPr lang="en-GB" dirty="0" smtClean="0"/>
              <a:t>Each cell will have a team leader and a team of multi-skilled workers</a:t>
            </a:r>
            <a:endParaRPr lang="en-GB" dirty="0"/>
          </a:p>
        </p:txBody>
      </p:sp>
      <p:pic>
        <p:nvPicPr>
          <p:cNvPr id="2" name="Content Placeholder 1">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45033"/>
            <a:ext cx="5181600" cy="3312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447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GB" dirty="0" smtClean="0"/>
              <a:t>You will need a ruler and selection of colours</a:t>
            </a:r>
            <a:endParaRPr lang="en-GB" dirty="0"/>
          </a:p>
        </p:txBody>
      </p:sp>
      <p:pic>
        <p:nvPicPr>
          <p:cNvPr id="1026" name="Picture 2" descr="art, close-up, colo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6172200" y="2058941"/>
            <a:ext cx="5181600" cy="38847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ule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838200" y="3640309"/>
            <a:ext cx="5181600" cy="72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668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3851955"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#4 Cell production</a:t>
            </a:r>
            <a:endParaRPr lang="en-GB" dirty="0"/>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Advantages	</a:t>
            </a:r>
            <a:endParaRPr lang="en-GB" dirty="0"/>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fontScale="85000" lnSpcReduction="10000"/>
          </a:bodyPr>
          <a:lstStyle/>
          <a:p>
            <a:r>
              <a:rPr lang="en-GB" dirty="0" smtClean="0"/>
              <a:t>Wastage through movement of materials is reduced</a:t>
            </a:r>
          </a:p>
          <a:p>
            <a:r>
              <a:rPr lang="en-GB" dirty="0" smtClean="0"/>
              <a:t>Time waiting for stock to arrive is reduced</a:t>
            </a:r>
          </a:p>
          <a:p>
            <a:r>
              <a:rPr lang="en-GB" dirty="0" smtClean="0"/>
              <a:t>Bottlenecks in the production process are reduced (where everything builds up waiting to go to the next stage)</a:t>
            </a:r>
          </a:p>
          <a:p>
            <a:r>
              <a:rPr lang="en-GB" dirty="0" smtClean="0"/>
              <a:t>Cell production can mean increased </a:t>
            </a:r>
            <a:r>
              <a:rPr lang="en-GB" dirty="0"/>
              <a:t>worker commitment and </a:t>
            </a:r>
            <a:r>
              <a:rPr lang="en-GB" dirty="0" smtClean="0"/>
              <a:t>motivation and therefore increased </a:t>
            </a:r>
            <a:r>
              <a:rPr lang="en-GB" dirty="0"/>
              <a:t>productivity</a:t>
            </a:r>
          </a:p>
          <a:p>
            <a:endParaRPr lang="en-GB" dirty="0"/>
          </a:p>
        </p:txBody>
      </p:sp>
      <p:sp>
        <p:nvSpPr>
          <p:cNvPr id="7" name="Text Placeholder 6"/>
          <p:cNvSpPr>
            <a:spLocks noGrp="1"/>
          </p:cNvSpPr>
          <p:nvPr>
            <p:ph type="body" sz="quarter" idx="3"/>
          </p:nvPr>
        </p:nvSpPr>
        <p:spPr>
          <a:xfrm>
            <a:off x="6172200" y="0"/>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Disadvantages</a:t>
            </a:r>
            <a:endParaRPr lang="en-GB" dirty="0"/>
          </a:p>
        </p:txBody>
      </p:sp>
      <p:sp>
        <p:nvSpPr>
          <p:cNvPr id="8" name="Content Placeholder 7"/>
          <p:cNvSpPr>
            <a:spLocks noGrp="1"/>
          </p:cNvSpPr>
          <p:nvPr>
            <p:ph sz="quarter" idx="4"/>
          </p:nvPr>
        </p:nvSpPr>
        <p:spPr>
          <a:xfrm>
            <a:off x="6172200" y="823912"/>
            <a:ext cx="5183188" cy="2626859"/>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smtClean="0"/>
              <a:t>Any breakdown of machinery will stop the production</a:t>
            </a:r>
          </a:p>
          <a:p>
            <a:r>
              <a:rPr lang="en-GB" dirty="0" smtClean="0"/>
              <a:t>Needs more staff to supervise than a continuous flow</a:t>
            </a:r>
          </a:p>
          <a:p>
            <a:r>
              <a:rPr lang="en-GB" dirty="0" smtClean="0"/>
              <a:t>Expanding can be hard as space may be limited or restricted by tasks</a:t>
            </a:r>
            <a:endParaRPr lang="en-GB" dirty="0"/>
          </a:p>
        </p:txBody>
      </p:sp>
      <p:pic>
        <p:nvPicPr>
          <p:cNvPr id="1028" name="Picture 4" descr="Image result for cell produc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82544" y="3450771"/>
            <a:ext cx="4762500" cy="280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225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Productivity</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3754289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35628"/>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Productivity</a:t>
            </a:r>
            <a:endParaRPr lang="en-GB" dirty="0"/>
          </a:p>
        </p:txBody>
      </p:sp>
      <p:sp>
        <p:nvSpPr>
          <p:cNvPr id="6" name="Content Placeholder 5"/>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smtClean="0"/>
              <a:t>Productivity is how a business can measure how hard a person or a machine is working</a:t>
            </a:r>
          </a:p>
          <a:p>
            <a:r>
              <a:rPr lang="en-GB" dirty="0" smtClean="0"/>
              <a:t>This helps in planning, scheduling, monitoring, budgeting and running the business</a:t>
            </a:r>
          </a:p>
          <a:p>
            <a:r>
              <a:rPr lang="en-GB" dirty="0" smtClean="0"/>
              <a:t>We talk about productivity in terms of “efficiency” if it is good or “inefficiency” if it is bad</a:t>
            </a:r>
            <a:endParaRPr lang="en-GB" dirty="0"/>
          </a:p>
        </p:txBody>
      </p:sp>
      <p:pic>
        <p:nvPicPr>
          <p:cNvPr id="1026" name="Picture 2" descr="Man in Illuminated Room"/>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6172200" y="2273175"/>
            <a:ext cx="5181600" cy="345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732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Ways to improve productivity</a:t>
            </a:r>
            <a:endParaRPr lang="en-GB" dirty="0"/>
          </a:p>
        </p:txBody>
      </p:sp>
      <p:sp>
        <p:nvSpPr>
          <p:cNvPr id="3" name="Content Placeholder 2"/>
          <p:cNvSpPr>
            <a:spLocks noGrp="1"/>
          </p:cNvSpPr>
          <p:nvPr>
            <p:ph idx="1"/>
          </p:nvPr>
        </p:nvSpPr>
        <p:spPr>
          <a:xfrm>
            <a:off x="838200" y="1853985"/>
            <a:ext cx="10515600" cy="4351338"/>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dirty="0" smtClean="0"/>
              <a:t>If a business can increase their productivity while keeping costs to a minimum  then will increase their efficiency. There are lots of ways to do this, the main ones that you exam board would like you to know are:</a:t>
            </a:r>
          </a:p>
          <a:p>
            <a:pPr marL="514350" indent="-514350">
              <a:buFont typeface="+mj-lt"/>
              <a:buAutoNum type="arabicPeriod"/>
            </a:pPr>
            <a:r>
              <a:rPr lang="en-GB" dirty="0" smtClean="0"/>
              <a:t>Productivity bonus</a:t>
            </a:r>
          </a:p>
          <a:p>
            <a:pPr marL="514350" indent="-514350">
              <a:buFont typeface="+mj-lt"/>
              <a:buAutoNum type="arabicPeriod"/>
            </a:pPr>
            <a:r>
              <a:rPr lang="en-GB" dirty="0" smtClean="0"/>
              <a:t>Productivity deal</a:t>
            </a:r>
          </a:p>
          <a:p>
            <a:pPr marL="514350" indent="-514350">
              <a:buFont typeface="+mj-lt"/>
              <a:buAutoNum type="arabicPeriod"/>
            </a:pPr>
            <a:r>
              <a:rPr lang="en-GB" dirty="0" smtClean="0"/>
              <a:t>Staff training</a:t>
            </a:r>
          </a:p>
          <a:p>
            <a:pPr marL="514350" indent="-514350">
              <a:buFont typeface="+mj-lt"/>
              <a:buAutoNum type="arabicPeriod"/>
            </a:pPr>
            <a:r>
              <a:rPr lang="en-GB" dirty="0" smtClean="0"/>
              <a:t>Investment in new machinery and equipment</a:t>
            </a:r>
          </a:p>
          <a:p>
            <a:pPr marL="0" indent="0">
              <a:buNone/>
            </a:pPr>
            <a:r>
              <a:rPr lang="en-GB" dirty="0" smtClean="0"/>
              <a:t>Get ready to make some notes on these ways, over the next few slides. </a:t>
            </a:r>
          </a:p>
        </p:txBody>
      </p:sp>
      <p:grpSp>
        <p:nvGrpSpPr>
          <p:cNvPr id="4" name="Group 3"/>
          <p:cNvGrpSpPr/>
          <p:nvPr/>
        </p:nvGrpSpPr>
        <p:grpSpPr>
          <a:xfrm>
            <a:off x="7944464" y="3072233"/>
            <a:ext cx="2938811" cy="1578426"/>
            <a:chOff x="0" y="0"/>
            <a:chExt cx="4382626" cy="2518914"/>
          </a:xfrm>
        </p:grpSpPr>
        <p:cxnSp>
          <p:nvCxnSpPr>
            <p:cNvPr id="5" name="Straight Arrow Connector 4"/>
            <p:cNvCxnSpPr/>
            <p:nvPr/>
          </p:nvCxnSpPr>
          <p:spPr>
            <a:xfrm flipH="1">
              <a:off x="103517" y="1846053"/>
              <a:ext cx="819389" cy="56979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6" name="Group 5"/>
            <p:cNvGrpSpPr/>
            <p:nvPr/>
          </p:nvGrpSpPr>
          <p:grpSpPr>
            <a:xfrm>
              <a:off x="0" y="0"/>
              <a:ext cx="4382626" cy="2518914"/>
              <a:chOff x="0" y="0"/>
              <a:chExt cx="4382626" cy="2518914"/>
            </a:xfrm>
          </p:grpSpPr>
          <p:sp>
            <p:nvSpPr>
              <p:cNvPr id="7" name="Rounded Rectangle 6"/>
              <p:cNvSpPr/>
              <p:nvPr/>
            </p:nvSpPr>
            <p:spPr>
              <a:xfrm>
                <a:off x="862647" y="448574"/>
                <a:ext cx="2562044" cy="1466491"/>
              </a:xfrm>
              <a:prstGeom prst="roundRect">
                <a:avLst/>
              </a:prstGeom>
              <a:ln w="381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8" name="Straight Arrow Connector 7"/>
              <p:cNvCxnSpPr/>
              <p:nvPr/>
            </p:nvCxnSpPr>
            <p:spPr>
              <a:xfrm flipH="1" flipV="1">
                <a:off x="0" y="34506"/>
                <a:ext cx="948905" cy="49170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3424687" y="0"/>
                <a:ext cx="854518" cy="5432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3390181" y="1871932"/>
                <a:ext cx="992445" cy="6469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54687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#1 Productivity bonus</a:t>
            </a:r>
            <a:endParaRPr lang="en-GB" dirty="0"/>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smtClean="0"/>
              <a:t>A business may decide to boost their productivity levels by offering their employees a productivity bonus</a:t>
            </a:r>
          </a:p>
          <a:p>
            <a:r>
              <a:rPr lang="en-GB" dirty="0" smtClean="0"/>
              <a:t>So for example, the employees if they increase production by 5% may be entitled to with a lump sum bonus e.g. £500 or a percentage on their wages</a:t>
            </a:r>
          </a:p>
          <a:p>
            <a:r>
              <a:rPr lang="en-GB" dirty="0" smtClean="0"/>
              <a:t>This will increase the costs of the business so may not maximise efficiency</a:t>
            </a:r>
          </a:p>
        </p:txBody>
      </p:sp>
      <p:pic>
        <p:nvPicPr>
          <p:cNvPr id="7" name="Content Placeholder 6"/>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199" y="2464493"/>
            <a:ext cx="5181600" cy="3554735"/>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5214" y="1825625"/>
            <a:ext cx="4875571" cy="638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1192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#2 productivity deal</a:t>
            </a:r>
            <a:endParaRPr lang="en-GB" dirty="0"/>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smtClean="0"/>
              <a:t>The union in a business may negotiate a productivity deal for all staff</a:t>
            </a:r>
          </a:p>
          <a:p>
            <a:r>
              <a:rPr lang="en-GB" dirty="0" smtClean="0"/>
              <a:t>This should motivate everyone in the organisation to work harder and more efficiently</a:t>
            </a:r>
          </a:p>
          <a:p>
            <a:r>
              <a:rPr lang="en-GB" dirty="0" smtClean="0"/>
              <a:t>Again this is a financial method of motivation and as such there is a cost</a:t>
            </a:r>
            <a:endParaRPr lang="en-GB" dirty="0"/>
          </a:p>
        </p:txBody>
      </p:sp>
      <p:pic>
        <p:nvPicPr>
          <p:cNvPr id="4098" name="Picture 2" descr="Image result for union productivity deal"/>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6198761" y="2273801"/>
            <a:ext cx="5068208" cy="3454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28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#3 staff training</a:t>
            </a:r>
            <a:endParaRPr lang="en-GB" dirty="0"/>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dirty="0" smtClean="0"/>
              <a:t>If staff are better trained they can be more productive</a:t>
            </a:r>
          </a:p>
          <a:p>
            <a:r>
              <a:rPr lang="en-GB" dirty="0" smtClean="0"/>
              <a:t>Imagine a factory, its your first day, you have no idea what to do, until you are shown what to do all you can do is stand around – which is very inefficient</a:t>
            </a:r>
          </a:p>
          <a:p>
            <a:r>
              <a:rPr lang="en-GB" dirty="0" smtClean="0"/>
              <a:t>Once you are fully trained you will be able to work hard at your job</a:t>
            </a:r>
          </a:p>
          <a:p>
            <a:r>
              <a:rPr lang="en-GB" dirty="0" smtClean="0"/>
              <a:t>Training can be expensive because it means that two people (at least) are away from their job while the employee is being trained, so there is also lost productivity while that happens</a:t>
            </a:r>
            <a:endParaRPr lang="en-GB" dirty="0"/>
          </a:p>
        </p:txBody>
      </p:sp>
      <p:pic>
        <p:nvPicPr>
          <p:cNvPr id="6" name="Content Placeholder 5">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63859"/>
            <a:ext cx="5181600" cy="3274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6502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#4 investment in new machinery and equipment</a:t>
            </a:r>
            <a:endParaRPr lang="en-GB" dirty="0"/>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smtClean="0"/>
              <a:t>The business may decide to invest in new machinery to make it more efficient and produce more goods per hour – which will boost productivity </a:t>
            </a:r>
          </a:p>
          <a:p>
            <a:r>
              <a:rPr lang="en-GB" dirty="0" smtClean="0"/>
              <a:t>Machinery / capital investment is expensive and may take years to recoup the costs so is a very long-term strategy to improve productivity</a:t>
            </a:r>
          </a:p>
          <a:p>
            <a:endParaRPr lang="en-GB" dirty="0"/>
          </a:p>
        </p:txBody>
      </p:sp>
      <p:pic>
        <p:nvPicPr>
          <p:cNvPr id="6" name="Content Placeholder 5">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43806"/>
            <a:ext cx="5181600" cy="3314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1162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defRPr/>
            </a:pPr>
            <a:r>
              <a:rPr lang="en-GB" dirty="0">
                <a:solidFill>
                  <a:schemeClr val="bg1"/>
                </a:solidFill>
                <a:latin typeface="+mj-lt"/>
                <a:ea typeface="+mj-ea"/>
                <a:cs typeface="+mj-cs"/>
              </a:rPr>
              <a:t>Factors influencing productivity</a:t>
            </a:r>
            <a:endParaRPr lang="en-GB" dirty="0">
              <a:solidFill>
                <a:schemeClr val="bg1"/>
              </a:solidFill>
            </a:endParaRP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Quality of inputs in the production process – faulty parts in an assembly line can stop the line</a:t>
            </a:r>
          </a:p>
          <a:p>
            <a:r>
              <a:rPr lang="en-GB" dirty="0" smtClean="0"/>
              <a:t>Labour shift organisation of workers, having the right number of staff on at peak times will increase productivity overall, as stretched staff are demotivated by being overloaded</a:t>
            </a:r>
          </a:p>
          <a:p>
            <a:r>
              <a:rPr lang="en-GB" dirty="0" smtClean="0"/>
              <a:t>Investment in new technology, robots can work 24/7 without rest breaks and so will increase productivity levels</a:t>
            </a:r>
            <a:endParaRPr lang="en-GB" dirty="0"/>
          </a:p>
        </p:txBody>
      </p:sp>
      <p:sp>
        <p:nvSpPr>
          <p:cNvPr id="4" name="Content Placeholder 3"/>
          <p:cNvSpPr>
            <a:spLocks noGrp="1"/>
          </p:cNvSpPr>
          <p:nvPr>
            <p:ph sz="half" idx="2"/>
          </p:nvPr>
        </p:nvSpPr>
        <p:spPr/>
        <p:txBody>
          <a:bodyPr>
            <a:normAutofit fontScale="92500" lnSpcReduction="20000"/>
          </a:bodyPr>
          <a:lstStyle/>
          <a:p>
            <a:endParaRPr lang="en-GB"/>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2200" y="1825625"/>
            <a:ext cx="3399340" cy="2369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75741" y="4195357"/>
            <a:ext cx="3378059" cy="1966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714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defRPr/>
            </a:pPr>
            <a:r>
              <a:rPr lang="en-GB" dirty="0" smtClean="0"/>
              <a:t/>
            </a:r>
            <a:br>
              <a:rPr lang="en-GB" dirty="0" smtClean="0"/>
            </a:br>
            <a:r>
              <a:rPr lang="en-GB" dirty="0" smtClean="0"/>
              <a:t>Link </a:t>
            </a:r>
            <a:r>
              <a:rPr lang="en-GB" dirty="0"/>
              <a:t>between productivity and competitiveness</a:t>
            </a:r>
            <a:endParaRPr lang="en-GB" dirty="0" smtClean="0">
              <a:effectLst/>
            </a:endParaRPr>
          </a:p>
          <a:p>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In essence if a business is more productive then it can produce goods more economically efficiently and therefore is in a position to charge more competitive prices</a:t>
            </a:r>
          </a:p>
          <a:p>
            <a:r>
              <a:rPr lang="en-GB" dirty="0" smtClean="0"/>
              <a:t>For example a business that introduces s new machine perhaps to bottle beer or wrap crisps and can now produce double the amount in half the time</a:t>
            </a:r>
          </a:p>
          <a:p>
            <a:r>
              <a:rPr lang="en-GB" dirty="0" smtClean="0"/>
              <a:t>The business will enjoy economies of scale and can therefore charge a competitive price</a:t>
            </a:r>
            <a:endParaRPr lang="en-GB" dirty="0"/>
          </a:p>
        </p:txBody>
      </p:sp>
      <p:pic>
        <p:nvPicPr>
          <p:cNvPr id="6" name="Content Placeholder 5">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145592"/>
            <a:ext cx="5181600" cy="3711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9709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2590311"/>
            <a:ext cx="10515600" cy="2821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3572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Efficiency</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1008572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960" y="166423"/>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rtl="0" eaLnBrk="1" latinLnBrk="0" hangingPunct="1"/>
            <a:r>
              <a:rPr lang="en-GB" dirty="0">
                <a:solidFill>
                  <a:schemeClr val="bg1"/>
                </a:solidFill>
                <a:latin typeface="+mj-lt"/>
                <a:ea typeface="+mj-ea"/>
                <a:cs typeface="+mj-cs"/>
              </a:rPr>
              <a:t>P</a:t>
            </a:r>
            <a:r>
              <a:rPr lang="en-GB" dirty="0" smtClean="0">
                <a:solidFill>
                  <a:schemeClr val="bg1"/>
                </a:solidFill>
                <a:latin typeface="+mj-lt"/>
                <a:ea typeface="+mj-ea"/>
                <a:cs typeface="+mj-cs"/>
              </a:rPr>
              <a:t>roduction </a:t>
            </a:r>
            <a:r>
              <a:rPr lang="en-GB" dirty="0">
                <a:solidFill>
                  <a:schemeClr val="bg1"/>
                </a:solidFill>
                <a:latin typeface="+mj-lt"/>
                <a:ea typeface="+mj-ea"/>
                <a:cs typeface="+mj-cs"/>
              </a:rPr>
              <a:t>at minimum average cost</a:t>
            </a:r>
            <a:endParaRPr lang="en-GB" dirty="0">
              <a:solidFill>
                <a:schemeClr val="bg1"/>
              </a:solidFill>
            </a:endParaRPr>
          </a:p>
        </p:txBody>
      </p:sp>
      <p:sp>
        <p:nvSpPr>
          <p:cNvPr id="3" name="Content Placeholder 2"/>
          <p:cNvSpPr>
            <a:spLocks noGrp="1"/>
          </p:cNvSpPr>
          <p:nvPr>
            <p:ph idx="1"/>
          </p:nvPr>
        </p:nvSpPr>
        <p:spPr>
          <a:xfrm>
            <a:off x="782959" y="1616340"/>
            <a:ext cx="4337265" cy="4838889"/>
          </a:xfrm>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r>
              <a:rPr lang="en-GB" dirty="0"/>
              <a:t>Efficiency is maximised when goods are produced at the minimum unit or average production cost</a:t>
            </a:r>
          </a:p>
          <a:p>
            <a:r>
              <a:rPr lang="en-GB" dirty="0" smtClean="0"/>
              <a:t>Production will aim to operate at the minimum average cost per unit so that they can take advantage of economies of scale</a:t>
            </a:r>
          </a:p>
          <a:p>
            <a:r>
              <a:rPr lang="en-GB" dirty="0" smtClean="0"/>
              <a:t>Average cost formula</a:t>
            </a:r>
            <a:r>
              <a:rPr lang="en-GB" dirty="0"/>
              <a:t>:</a:t>
            </a:r>
            <a:endParaRPr lang="en-GB" dirty="0" smtClean="0"/>
          </a:p>
          <a:p>
            <a:pPr marL="0" indent="0">
              <a:buNone/>
            </a:pPr>
            <a:r>
              <a:rPr lang="en-GB" dirty="0" smtClean="0"/>
              <a:t>           </a:t>
            </a:r>
            <a:r>
              <a:rPr lang="en-GB" dirty="0" smtClean="0">
                <a:solidFill>
                  <a:srgbClr val="FF0000"/>
                </a:solidFill>
              </a:rPr>
              <a:t>TC / output</a:t>
            </a:r>
          </a:p>
          <a:p>
            <a:pPr marL="0" indent="0">
              <a:buNone/>
            </a:pPr>
            <a:endParaRPr lang="en-GB" dirty="0" smtClean="0">
              <a:solidFill>
                <a:srgbClr val="FF0000"/>
              </a:solidFill>
            </a:endParaRPr>
          </a:p>
          <a:p>
            <a:r>
              <a:rPr lang="en-GB" dirty="0" smtClean="0"/>
              <a:t>Where TC = FC + VC</a:t>
            </a:r>
            <a:endParaRPr lang="en-GB" dirty="0"/>
          </a:p>
        </p:txBody>
      </p:sp>
      <p:cxnSp>
        <p:nvCxnSpPr>
          <p:cNvPr id="5" name="Straight Connector 4"/>
          <p:cNvCxnSpPr/>
          <p:nvPr/>
        </p:nvCxnSpPr>
        <p:spPr>
          <a:xfrm>
            <a:off x="7224529" y="1813857"/>
            <a:ext cx="0" cy="4176464"/>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224529" y="5990321"/>
            <a:ext cx="3384376"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7566205" y="1956482"/>
            <a:ext cx="3427555" cy="3586044"/>
          </a:xfrm>
          <a:custGeom>
            <a:avLst/>
            <a:gdLst>
              <a:gd name="connsiteX0" fmla="*/ 0 w 3132647"/>
              <a:gd name="connsiteY0" fmla="*/ 279002 h 3924902"/>
              <a:gd name="connsiteX1" fmla="*/ 1500554 w 3132647"/>
              <a:gd name="connsiteY1" fmla="*/ 3924879 h 3924902"/>
              <a:gd name="connsiteX2" fmla="*/ 2989385 w 3132647"/>
              <a:gd name="connsiteY2" fmla="*/ 337618 h 3924902"/>
              <a:gd name="connsiteX3" fmla="*/ 2989385 w 3132647"/>
              <a:gd name="connsiteY3" fmla="*/ 361064 h 3924902"/>
            </a:gdLst>
            <a:ahLst/>
            <a:cxnLst>
              <a:cxn ang="0">
                <a:pos x="connsiteX0" y="connsiteY0"/>
              </a:cxn>
              <a:cxn ang="0">
                <a:pos x="connsiteX1" y="connsiteY1"/>
              </a:cxn>
              <a:cxn ang="0">
                <a:pos x="connsiteX2" y="connsiteY2"/>
              </a:cxn>
              <a:cxn ang="0">
                <a:pos x="connsiteX3" y="connsiteY3"/>
              </a:cxn>
            </a:cxnLst>
            <a:rect l="l" t="t" r="r" b="b"/>
            <a:pathLst>
              <a:path w="3132647" h="3924902">
                <a:moveTo>
                  <a:pt x="0" y="279002"/>
                </a:moveTo>
                <a:cubicBezTo>
                  <a:pt x="501161" y="2097056"/>
                  <a:pt x="1002323" y="3915110"/>
                  <a:pt x="1500554" y="3924879"/>
                </a:cubicBezTo>
                <a:cubicBezTo>
                  <a:pt x="1998785" y="3934648"/>
                  <a:pt x="2741247" y="931587"/>
                  <a:pt x="2989385" y="337618"/>
                </a:cubicBezTo>
                <a:cubicBezTo>
                  <a:pt x="3237523" y="-256351"/>
                  <a:pt x="3113454" y="52356"/>
                  <a:pt x="2989385" y="361064"/>
                </a:cubicBezTo>
              </a:path>
            </a:pathLst>
          </a:cu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Black" panose="020B0A04020102020204" pitchFamily="34" charset="0"/>
            </a:endParaRPr>
          </a:p>
        </p:txBody>
      </p:sp>
      <p:sp>
        <p:nvSpPr>
          <p:cNvPr id="13" name="TextBox 12"/>
          <p:cNvSpPr txBox="1"/>
          <p:nvPr/>
        </p:nvSpPr>
        <p:spPr>
          <a:xfrm rot="16200000">
            <a:off x="5469802" y="3103976"/>
            <a:ext cx="2664319" cy="369332"/>
          </a:xfrm>
          <a:prstGeom prst="rect">
            <a:avLst/>
          </a:prstGeom>
          <a:noFill/>
          <a:ln w="57150">
            <a:solidFill>
              <a:schemeClr val="tx1">
                <a:lumMod val="65000"/>
                <a:lumOff val="35000"/>
              </a:schemeClr>
            </a:solidFill>
          </a:ln>
        </p:spPr>
        <p:txBody>
          <a:bodyPr wrap="none" rtlCol="0">
            <a:spAutoFit/>
          </a:bodyPr>
          <a:lstStyle/>
          <a:p>
            <a:r>
              <a:rPr lang="en-GB" dirty="0">
                <a:latin typeface="Arial Black" panose="020B0A04020102020204" pitchFamily="34" charset="0"/>
              </a:rPr>
              <a:t>Costs and revenues</a:t>
            </a:r>
          </a:p>
        </p:txBody>
      </p:sp>
      <p:sp>
        <p:nvSpPr>
          <p:cNvPr id="14" name="TextBox 13"/>
          <p:cNvSpPr txBox="1"/>
          <p:nvPr/>
        </p:nvSpPr>
        <p:spPr>
          <a:xfrm>
            <a:off x="10728629" y="5701173"/>
            <a:ext cx="1005403" cy="369332"/>
          </a:xfrm>
          <a:prstGeom prst="rect">
            <a:avLst/>
          </a:prstGeom>
          <a:noFill/>
          <a:ln w="57150">
            <a:solidFill>
              <a:schemeClr val="tx1">
                <a:lumMod val="65000"/>
                <a:lumOff val="35000"/>
              </a:schemeClr>
            </a:solidFill>
          </a:ln>
        </p:spPr>
        <p:txBody>
          <a:bodyPr wrap="none" rtlCol="0">
            <a:spAutoFit/>
          </a:bodyPr>
          <a:lstStyle/>
          <a:p>
            <a:r>
              <a:rPr lang="en-GB" dirty="0">
                <a:latin typeface="Arial Black" panose="020B0A04020102020204" pitchFamily="34" charset="0"/>
              </a:rPr>
              <a:t>output</a:t>
            </a:r>
          </a:p>
        </p:txBody>
      </p:sp>
      <p:cxnSp>
        <p:nvCxnSpPr>
          <p:cNvPr id="16" name="Straight Connector 15"/>
          <p:cNvCxnSpPr/>
          <p:nvPr/>
        </p:nvCxnSpPr>
        <p:spPr>
          <a:xfrm>
            <a:off x="9231558" y="3144498"/>
            <a:ext cx="0" cy="3456384"/>
          </a:xfrm>
          <a:prstGeom prst="line">
            <a:avLst/>
          </a:prstGeom>
          <a:ln w="571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a:off x="6336163" y="4856868"/>
            <a:ext cx="2568842" cy="1371315"/>
          </a:xfrm>
          <a:prstGeom prst="rightArrow">
            <a:avLst/>
          </a:prstGeom>
          <a:solidFill>
            <a:srgbClr val="C00000"/>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Black" panose="020B0A04020102020204" pitchFamily="34" charset="0"/>
              </a:rPr>
              <a:t>Minimum average cost</a:t>
            </a:r>
          </a:p>
        </p:txBody>
      </p:sp>
    </p:spTree>
    <p:extLst>
      <p:ext uri="{BB962C8B-B14F-4D97-AF65-F5344CB8AC3E}">
        <p14:creationId xmlns:p14="http://schemas.microsoft.com/office/powerpoint/2010/main" val="2547278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Productivity and efficiency</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r>
              <a:rPr lang="en-GB" dirty="0" smtClean="0"/>
              <a:t>Firms that have a higher output per employee are more </a:t>
            </a:r>
            <a:r>
              <a:rPr lang="en-GB" b="1" dirty="0" smtClean="0"/>
              <a:t>efficient</a:t>
            </a:r>
          </a:p>
          <a:p>
            <a:r>
              <a:rPr lang="en-GB" dirty="0" smtClean="0"/>
              <a:t>This can lead to competitive advantage as prices per item made are lower than competition</a:t>
            </a:r>
          </a:p>
          <a:p>
            <a:pPr lvl="1"/>
            <a:r>
              <a:rPr lang="en-GB" dirty="0" smtClean="0"/>
              <a:t>Can become market leader through low prices or</a:t>
            </a:r>
          </a:p>
          <a:p>
            <a:pPr lvl="1"/>
            <a:r>
              <a:rPr lang="en-GB" dirty="0" smtClean="0"/>
              <a:t>Enjoy high profits due to lower production costs</a:t>
            </a:r>
          </a:p>
          <a:p>
            <a:r>
              <a:rPr lang="en-GB" dirty="0" smtClean="0"/>
              <a:t>Quality may suffer as a result of trying to produce items too quickly</a:t>
            </a:r>
          </a:p>
          <a:p>
            <a:endParaRPr lang="en-GB" dirty="0" smtClean="0"/>
          </a:p>
        </p:txBody>
      </p:sp>
      <p:pic>
        <p:nvPicPr>
          <p:cNvPr id="6" name="Content Placeholder 5"/>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tretch/>
        </p:blipFill>
        <p:spPr>
          <a:xfrm>
            <a:off x="7131248" y="1825625"/>
            <a:ext cx="3263503"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1175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Labour costs and the impact on production choice – suggested activity</a:t>
            </a:r>
            <a:endParaRPr lang="en-GB" dirty="0"/>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smtClean="0"/>
              <a:t>Carry out some online research</a:t>
            </a:r>
          </a:p>
          <a:p>
            <a:r>
              <a:rPr lang="en-GB" dirty="0" smtClean="0"/>
              <a:t>Fine out the average hourly wage rate for:</a:t>
            </a:r>
          </a:p>
          <a:p>
            <a:pPr lvl="1"/>
            <a:r>
              <a:rPr lang="en-GB" dirty="0" smtClean="0"/>
              <a:t>China</a:t>
            </a:r>
          </a:p>
          <a:p>
            <a:pPr lvl="1"/>
            <a:r>
              <a:rPr lang="en-GB" dirty="0" smtClean="0"/>
              <a:t>India</a:t>
            </a:r>
          </a:p>
          <a:p>
            <a:pPr lvl="1"/>
            <a:r>
              <a:rPr lang="en-GB" dirty="0" smtClean="0"/>
              <a:t>UK (Over 25)</a:t>
            </a:r>
          </a:p>
          <a:p>
            <a:r>
              <a:rPr lang="en-GB" dirty="0" smtClean="0"/>
              <a:t>Convert all 3 into dollars</a:t>
            </a:r>
          </a:p>
          <a:p>
            <a:r>
              <a:rPr lang="en-GB" dirty="0" smtClean="0">
                <a:solidFill>
                  <a:srgbClr val="FF0000"/>
                </a:solidFill>
              </a:rPr>
              <a:t>Which country has the highest wage rate?</a:t>
            </a:r>
          </a:p>
          <a:p>
            <a:r>
              <a:rPr lang="en-GB" dirty="0" smtClean="0">
                <a:solidFill>
                  <a:srgbClr val="FF0000"/>
                </a:solidFill>
              </a:rPr>
              <a:t>How will this impact on the cost of production?</a:t>
            </a:r>
            <a:endParaRPr lang="en-GB" dirty="0">
              <a:solidFill>
                <a:srgbClr val="FF0000"/>
              </a:solidFill>
            </a:endParaRPr>
          </a:p>
        </p:txBody>
      </p:sp>
      <p:pic>
        <p:nvPicPr>
          <p:cNvPr id="10" name="Content Placeholder 9"/>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r="16461" b="4132"/>
          <a:stretch/>
        </p:blipFill>
        <p:spPr>
          <a:xfrm>
            <a:off x="6172199" y="2578237"/>
            <a:ext cx="5066072" cy="3193298"/>
          </a:xfrm>
          <a:prstGeom prst="rect">
            <a:avLst/>
          </a:prstGeom>
        </p:spPr>
      </p:pic>
    </p:spTree>
    <p:extLst>
      <p:ext uri="{BB962C8B-B14F-4D97-AF65-F5344CB8AC3E}">
        <p14:creationId xmlns:p14="http://schemas.microsoft.com/office/powerpoint/2010/main" val="1344086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labour intensive productio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322" name="Picture 10" descr="Render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53011" y="2466886"/>
            <a:ext cx="6960429" cy="6867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80383" y="3364596"/>
            <a:ext cx="10958438" cy="33678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937"/>
            <a:ext cx="4641134" cy="230073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4847" y="38952"/>
            <a:ext cx="3647153" cy="2163139"/>
          </a:xfrm>
          <a:prstGeom prst="rect">
            <a:avLst/>
          </a:prstGeom>
        </p:spPr>
      </p:pic>
      <p:sp>
        <p:nvSpPr>
          <p:cNvPr id="6" name="TextBox 5"/>
          <p:cNvSpPr txBox="1"/>
          <p:nvPr/>
        </p:nvSpPr>
        <p:spPr>
          <a:xfrm>
            <a:off x="4641135" y="0"/>
            <a:ext cx="3903712" cy="1754326"/>
          </a:xfrm>
          <a:prstGeom prst="rect">
            <a:avLst/>
          </a:prstGeom>
          <a:solidFill>
            <a:srgbClr val="C00000"/>
          </a:solidFill>
        </p:spPr>
        <p:txBody>
          <a:bodyPr wrap="square" rtlCol="0">
            <a:spAutoFit/>
          </a:bodyPr>
          <a:lstStyle/>
          <a:p>
            <a:r>
              <a:rPr lang="en-GB" dirty="0" smtClean="0">
                <a:solidFill>
                  <a:schemeClr val="bg1"/>
                </a:solidFill>
                <a:latin typeface="Arial Rounded MT Bold" panose="020F0704030504030204" pitchFamily="34" charset="0"/>
              </a:rPr>
              <a:t>Look at the photos, can you explain what labour intensive might mean? What will the main costs of a production line like this be? Can the UK afford to produce goods in this way?</a:t>
            </a:r>
            <a:endParaRPr lang="en-GB"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24736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Labour intensive production</a:t>
            </a:r>
            <a:endParaRPr lang="en-GB" dirty="0"/>
          </a:p>
        </p:txBody>
      </p:sp>
      <p:sp>
        <p:nvSpPr>
          <p:cNvPr id="4" name="Content Placeholder 3"/>
          <p:cNvSpPr>
            <a:spLocks noGrp="1"/>
          </p:cNvSpPr>
          <p:nvPr>
            <p:ph sz="half" idx="1"/>
          </p:nvPr>
        </p:nvSpPr>
        <p:spPr>
          <a:xfrm>
            <a:off x="838200" y="1825625"/>
            <a:ext cx="5192486" cy="4351338"/>
          </a:xfrm>
        </p:spPr>
        <p:style>
          <a:lnRef idx="2">
            <a:schemeClr val="dk1"/>
          </a:lnRef>
          <a:fillRef idx="1">
            <a:schemeClr val="lt1"/>
          </a:fillRef>
          <a:effectRef idx="0">
            <a:schemeClr val="dk1"/>
          </a:effectRef>
          <a:fontRef idx="minor">
            <a:schemeClr val="dk1"/>
          </a:fontRef>
        </p:style>
        <p:txBody>
          <a:bodyPr>
            <a:normAutofit fontScale="92500"/>
          </a:bodyPr>
          <a:lstStyle/>
          <a:p>
            <a:r>
              <a:rPr lang="en-GB" dirty="0" smtClean="0"/>
              <a:t>Labour intensive production makes products using mostly human effort (or labour)</a:t>
            </a:r>
          </a:p>
          <a:p>
            <a:r>
              <a:rPr lang="en-GB" dirty="0" smtClean="0"/>
              <a:t>China and India both have access to cheap labour so favour these production methods</a:t>
            </a:r>
          </a:p>
          <a:p>
            <a:r>
              <a:rPr lang="en-GB" dirty="0" smtClean="0"/>
              <a:t>The nature of the product will determine if it is suitable for labour intensive production e.g. can make cars by hand but to produce in volume requires machines</a:t>
            </a:r>
            <a:endParaRPr lang="en-GB" dirty="0"/>
          </a:p>
        </p:txBody>
      </p:sp>
      <p:pic>
        <p:nvPicPr>
          <p:cNvPr id="10" name="Content Placeholder 9"/>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274094"/>
            <a:ext cx="5181600" cy="345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6757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Image result for capital intensive productio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349" name="Picture 13" descr="Render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49765" y="2355370"/>
            <a:ext cx="5557742" cy="6470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112609"/>
            <a:ext cx="6159640" cy="3745391"/>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6807" y="3112609"/>
            <a:ext cx="6045193" cy="3745391"/>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3281714" cy="2212846"/>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28149" y="7937"/>
            <a:ext cx="4263851" cy="2273089"/>
          </a:xfrm>
          <a:prstGeom prst="rect">
            <a:avLst/>
          </a:prstGeom>
        </p:spPr>
      </p:pic>
      <p:sp>
        <p:nvSpPr>
          <p:cNvPr id="9" name="TextBox 8"/>
          <p:cNvSpPr txBox="1"/>
          <p:nvPr/>
        </p:nvSpPr>
        <p:spPr>
          <a:xfrm>
            <a:off x="3281713" y="7937"/>
            <a:ext cx="4646435" cy="1477328"/>
          </a:xfrm>
          <a:prstGeom prst="rect">
            <a:avLst/>
          </a:prstGeom>
          <a:solidFill>
            <a:srgbClr val="C00000"/>
          </a:solidFill>
        </p:spPr>
        <p:txBody>
          <a:bodyPr wrap="square" rtlCol="0">
            <a:spAutoFit/>
          </a:bodyPr>
          <a:lstStyle/>
          <a:p>
            <a:r>
              <a:rPr lang="en-GB" dirty="0" smtClean="0">
                <a:solidFill>
                  <a:schemeClr val="bg1"/>
                </a:solidFill>
                <a:latin typeface="Arial Rounded MT Bold" panose="020F0704030504030204" pitchFamily="34" charset="0"/>
              </a:rPr>
              <a:t>Look at the photos, can you explain what capital intensive might mean? What will the main costs of a production line like this be? Can the UK afford to produce goods in this way?</a:t>
            </a:r>
            <a:endParaRPr lang="en-GB"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2968584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Capital intensive production</a:t>
            </a:r>
            <a:endParaRPr lang="en-GB" dirty="0"/>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In some industries only capital intensive production is possible</a:t>
            </a:r>
          </a:p>
          <a:p>
            <a:r>
              <a:rPr lang="en-GB" dirty="0" smtClean="0"/>
              <a:t>In capital intensive production goods are produced using mainly machines and equipment</a:t>
            </a:r>
          </a:p>
          <a:p>
            <a:r>
              <a:rPr lang="en-GB" dirty="0" smtClean="0"/>
              <a:t>UK has high labour costs so favours capital intensive production</a:t>
            </a:r>
          </a:p>
          <a:p>
            <a:r>
              <a:rPr lang="en-GB" dirty="0" smtClean="0"/>
              <a:t>This allows the business to produce goods at the minimum average price (bottom of the cost curve)</a:t>
            </a:r>
          </a:p>
          <a:p>
            <a:r>
              <a:rPr lang="en-GB" dirty="0" smtClean="0"/>
              <a:t>Machines often break, need to be maintained and are expensive to buy</a:t>
            </a:r>
            <a:endParaRPr lang="en-GB" dirty="0"/>
          </a:p>
        </p:txBody>
      </p:sp>
      <p:pic>
        <p:nvPicPr>
          <p:cNvPr id="3074" name="Picture 2" descr="Image result for capital intensive production"/>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6172200" y="2150269"/>
            <a:ext cx="5181600" cy="370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806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3903" y="2473710"/>
            <a:ext cx="4028768" cy="1325563"/>
          </a:xfrm>
        </p:spPr>
        <p:txBody>
          <a:bodyPr/>
          <a:lstStyle/>
          <a:p>
            <a:r>
              <a:rPr lang="en-GB" dirty="0" smtClean="0">
                <a:solidFill>
                  <a:schemeClr val="bg1"/>
                </a:solidFill>
              </a:rPr>
              <a:t>Revision Videos </a:t>
            </a:r>
            <a:endParaRPr lang="en-GB" dirty="0">
              <a:solidFill>
                <a:schemeClr val="bg1"/>
              </a:solidFill>
            </a:endParaRPr>
          </a:p>
        </p:txBody>
      </p:sp>
      <p:pic>
        <p:nvPicPr>
          <p:cNvPr id="8194" name="Picture 2">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3987" y="962941"/>
            <a:ext cx="3398245" cy="229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533" y="3530894"/>
            <a:ext cx="3493699" cy="2329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2">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44342" y="845965"/>
            <a:ext cx="3662522" cy="2407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2">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244342" y="3479443"/>
            <a:ext cx="3689904" cy="238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164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529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marL="0" indent="0">
              <a:buNone/>
            </a:pPr>
            <a:r>
              <a:rPr lang="en-GB" dirty="0"/>
              <a:t>a) Methods of production:</a:t>
            </a:r>
          </a:p>
          <a:p>
            <a:pPr lvl="1"/>
            <a:r>
              <a:rPr lang="en-GB" dirty="0" smtClean="0"/>
              <a:t>job</a:t>
            </a:r>
            <a:endParaRPr lang="en-GB" dirty="0"/>
          </a:p>
          <a:p>
            <a:pPr lvl="1"/>
            <a:r>
              <a:rPr lang="en-GB" dirty="0" smtClean="0"/>
              <a:t>batch</a:t>
            </a:r>
            <a:endParaRPr lang="en-GB" dirty="0"/>
          </a:p>
          <a:p>
            <a:pPr lvl="1"/>
            <a:r>
              <a:rPr lang="en-GB" dirty="0" smtClean="0"/>
              <a:t>flow</a:t>
            </a:r>
            <a:endParaRPr lang="en-GB" dirty="0"/>
          </a:p>
          <a:p>
            <a:pPr lvl="1"/>
            <a:r>
              <a:rPr lang="en-GB" dirty="0" smtClean="0"/>
              <a:t>cell</a:t>
            </a:r>
            <a:endParaRPr lang="en-GB" dirty="0"/>
          </a:p>
          <a:p>
            <a:pPr marL="0" indent="0">
              <a:buNone/>
            </a:pPr>
            <a:r>
              <a:rPr lang="en-GB" dirty="0"/>
              <a:t>b) Productivity:</a:t>
            </a:r>
          </a:p>
          <a:p>
            <a:pPr lvl="1"/>
            <a:r>
              <a:rPr lang="en-GB" dirty="0" smtClean="0"/>
              <a:t>output </a:t>
            </a:r>
            <a:r>
              <a:rPr lang="en-GB" dirty="0"/>
              <a:t>per unit of input per time </a:t>
            </a:r>
            <a:r>
              <a:rPr lang="en-GB" dirty="0" smtClean="0"/>
              <a:t>period:</a:t>
            </a:r>
          </a:p>
          <a:p>
            <a:pPr lvl="2"/>
            <a:r>
              <a:rPr lang="en-GB" dirty="0" smtClean="0"/>
              <a:t>factors </a:t>
            </a:r>
            <a:r>
              <a:rPr lang="en-GB" dirty="0"/>
              <a:t>influencing </a:t>
            </a:r>
            <a:r>
              <a:rPr lang="en-GB" dirty="0" smtClean="0"/>
              <a:t>productivity</a:t>
            </a:r>
          </a:p>
          <a:p>
            <a:pPr lvl="2"/>
            <a:r>
              <a:rPr lang="en-GB" dirty="0" smtClean="0"/>
              <a:t>link </a:t>
            </a:r>
            <a:r>
              <a:rPr lang="en-GB" dirty="0"/>
              <a:t>between productivity and competitiveness</a:t>
            </a:r>
          </a:p>
          <a:p>
            <a:pPr marL="0" indent="0">
              <a:buNone/>
            </a:pPr>
            <a:r>
              <a:rPr lang="en-GB" dirty="0"/>
              <a:t>c) Efficiency:</a:t>
            </a:r>
          </a:p>
          <a:p>
            <a:pPr lvl="1"/>
            <a:r>
              <a:rPr lang="en-GB" dirty="0" smtClean="0"/>
              <a:t>production </a:t>
            </a:r>
            <a:r>
              <a:rPr lang="en-GB" dirty="0"/>
              <a:t>at minimum average </a:t>
            </a:r>
            <a:r>
              <a:rPr lang="en-GB" dirty="0" smtClean="0"/>
              <a:t>cost:</a:t>
            </a:r>
          </a:p>
          <a:p>
            <a:pPr lvl="2"/>
            <a:r>
              <a:rPr lang="en-GB" dirty="0" smtClean="0"/>
              <a:t>factors </a:t>
            </a:r>
            <a:r>
              <a:rPr lang="en-GB" dirty="0"/>
              <a:t>influencing </a:t>
            </a:r>
            <a:r>
              <a:rPr lang="en-GB" dirty="0" smtClean="0"/>
              <a:t>efficiency</a:t>
            </a:r>
          </a:p>
          <a:p>
            <a:pPr lvl="2"/>
            <a:r>
              <a:rPr lang="en-GB" dirty="0" smtClean="0"/>
              <a:t>distinction </a:t>
            </a:r>
            <a:r>
              <a:rPr lang="en-GB" dirty="0"/>
              <a:t>between labour and capital </a:t>
            </a:r>
            <a:r>
              <a:rPr lang="en-GB" dirty="0" smtClean="0"/>
              <a:t>intensive production</a:t>
            </a:r>
            <a:endParaRPr lang="en-GB" dirty="0"/>
          </a:p>
        </p:txBody>
      </p:sp>
    </p:spTree>
    <p:extLst>
      <p:ext uri="{BB962C8B-B14F-4D97-AF65-F5344CB8AC3E}">
        <p14:creationId xmlns:p14="http://schemas.microsoft.com/office/powerpoint/2010/main" val="1899270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1</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39628" y="1248681"/>
            <a:ext cx="6112744" cy="5369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2943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pic>
        <p:nvPicPr>
          <p:cNvPr id="4" name="Content Placeholder 3"/>
          <p:cNvPicPr>
            <a:picLocks noGrp="1" noChangeAspect="1"/>
          </p:cNvPicPr>
          <p:nvPr>
            <p:ph idx="1"/>
          </p:nvPr>
        </p:nvPicPr>
        <p:blipFill>
          <a:blip r:embed="rId3"/>
          <a:stretch>
            <a:fillRect/>
          </a:stretch>
        </p:blipFill>
        <p:spPr>
          <a:xfrm>
            <a:off x="838200" y="2274774"/>
            <a:ext cx="10785762" cy="1513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61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17"/>
            <a:ext cx="2667000" cy="323100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Answer sample question 1</a:t>
            </a:r>
            <a:endParaRPr lang="en-GB" dirty="0"/>
          </a:p>
        </p:txBody>
      </p:sp>
      <p:pic>
        <p:nvPicPr>
          <p:cNvPr id="9" name="Picture 8"/>
          <p:cNvPicPr>
            <a:picLocks noChangeAspect="1"/>
          </p:cNvPicPr>
          <p:nvPr/>
        </p:nvPicPr>
        <p:blipFill>
          <a:blip r:embed="rId2"/>
          <a:stretch>
            <a:fillRect/>
          </a:stretch>
        </p:blipFill>
        <p:spPr>
          <a:xfrm>
            <a:off x="2937804" y="77034"/>
            <a:ext cx="6402797" cy="6780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6399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989"/>
            <a:ext cx="2667000" cy="323100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Answer sample question 1</a:t>
            </a:r>
            <a:endParaRPr lang="en-GB" dirty="0"/>
          </a:p>
        </p:txBody>
      </p:sp>
      <p:pic>
        <p:nvPicPr>
          <p:cNvPr id="3" name="Picture 2"/>
          <p:cNvPicPr>
            <a:picLocks noChangeAspect="1"/>
          </p:cNvPicPr>
          <p:nvPr/>
        </p:nvPicPr>
        <p:blipFill>
          <a:blip r:embed="rId2"/>
          <a:stretch>
            <a:fillRect/>
          </a:stretch>
        </p:blipFill>
        <p:spPr>
          <a:xfrm>
            <a:off x="2831059" y="1196372"/>
            <a:ext cx="8802373" cy="4558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82993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989"/>
            <a:ext cx="2667000" cy="323100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Answer sample question 1</a:t>
            </a:r>
            <a:endParaRPr lang="en-GB" dirty="0"/>
          </a:p>
        </p:txBody>
      </p:sp>
      <p:pic>
        <p:nvPicPr>
          <p:cNvPr id="3" name="Picture 2"/>
          <p:cNvPicPr>
            <a:picLocks noChangeAspect="1"/>
          </p:cNvPicPr>
          <p:nvPr/>
        </p:nvPicPr>
        <p:blipFill>
          <a:blip r:embed="rId2"/>
          <a:stretch>
            <a:fillRect/>
          </a:stretch>
        </p:blipFill>
        <p:spPr>
          <a:xfrm>
            <a:off x="2996433" y="419756"/>
            <a:ext cx="8771929" cy="2402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153103" y="3326524"/>
            <a:ext cx="54373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or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3099530" y="4344222"/>
            <a:ext cx="8565734" cy="2182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17320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2</a:t>
            </a:r>
            <a:endParaRPr lang="en-GB"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976002"/>
            <a:ext cx="10515600" cy="4050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6140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4</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6</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6</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38200" y="1903542"/>
            <a:ext cx="10515600" cy="2465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1801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17"/>
            <a:ext cx="2667000" cy="323100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Answer sample question 2</a:t>
            </a:r>
            <a:endParaRPr lang="en-GB" dirty="0"/>
          </a:p>
        </p:txBody>
      </p:sp>
      <p:pic>
        <p:nvPicPr>
          <p:cNvPr id="3" name="Picture 2"/>
          <p:cNvPicPr>
            <a:picLocks noChangeAspect="1"/>
          </p:cNvPicPr>
          <p:nvPr/>
        </p:nvPicPr>
        <p:blipFill>
          <a:blip r:embed="rId2"/>
          <a:stretch>
            <a:fillRect/>
          </a:stretch>
        </p:blipFill>
        <p:spPr>
          <a:xfrm>
            <a:off x="2749652" y="457046"/>
            <a:ext cx="9271133" cy="4911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04803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17"/>
            <a:ext cx="2667000" cy="323100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Answer sample question 2</a:t>
            </a:r>
            <a:endParaRPr lang="en-GB" dirty="0"/>
          </a:p>
        </p:txBody>
      </p:sp>
      <p:pic>
        <p:nvPicPr>
          <p:cNvPr id="3" name="Picture 2"/>
          <p:cNvPicPr>
            <a:picLocks noChangeAspect="1"/>
          </p:cNvPicPr>
          <p:nvPr/>
        </p:nvPicPr>
        <p:blipFill>
          <a:blip r:embed="rId2"/>
          <a:stretch>
            <a:fillRect/>
          </a:stretch>
        </p:blipFill>
        <p:spPr>
          <a:xfrm>
            <a:off x="2955514" y="743104"/>
            <a:ext cx="8795307" cy="4094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74177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17"/>
            <a:ext cx="2667000" cy="323100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Answer sample question 2</a:t>
            </a:r>
            <a:endParaRPr lang="en-GB" dirty="0"/>
          </a:p>
        </p:txBody>
      </p:sp>
      <p:pic>
        <p:nvPicPr>
          <p:cNvPr id="3" name="Picture 2"/>
          <p:cNvPicPr>
            <a:picLocks noChangeAspect="1"/>
          </p:cNvPicPr>
          <p:nvPr/>
        </p:nvPicPr>
        <p:blipFill>
          <a:blip r:embed="rId2"/>
          <a:stretch>
            <a:fillRect/>
          </a:stretch>
        </p:blipFill>
        <p:spPr>
          <a:xfrm>
            <a:off x="2925711" y="333220"/>
            <a:ext cx="8813882" cy="5615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0448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a:t>
            </a:r>
            <a:endParaRPr lang="en-GB"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smtClean="0"/>
              <a:t>How productive are you?</a:t>
            </a:r>
          </a:p>
          <a:p>
            <a:endParaRPr lang="en-GB" dirty="0"/>
          </a:p>
          <a:p>
            <a:endParaRPr lang="en-GB" dirty="0" smtClean="0"/>
          </a:p>
          <a:p>
            <a:r>
              <a:rPr lang="en-GB" dirty="0" smtClean="0"/>
              <a:t>A) on a Monday morning first lesson</a:t>
            </a:r>
          </a:p>
          <a:p>
            <a:r>
              <a:rPr lang="en-GB" dirty="0" smtClean="0"/>
              <a:t>B) on a Wednesday afternoon last lesson</a:t>
            </a:r>
          </a:p>
          <a:p>
            <a:r>
              <a:rPr lang="en-GB" dirty="0" smtClean="0"/>
              <a:t>C) on a Friday lunch time?</a:t>
            </a:r>
            <a:endParaRPr lang="en-GB" dirty="0"/>
          </a:p>
        </p:txBody>
      </p:sp>
    </p:spTree>
    <p:extLst>
      <p:ext uri="{BB962C8B-B14F-4D97-AF65-F5344CB8AC3E}">
        <p14:creationId xmlns:p14="http://schemas.microsoft.com/office/powerpoint/2010/main" val="4098309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17"/>
            <a:ext cx="2667000" cy="323100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Answer sample question 2</a:t>
            </a: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84301" y="162203"/>
            <a:ext cx="6819617" cy="6592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90822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17"/>
            <a:ext cx="2667000" cy="323100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How to level question 2</a:t>
            </a: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39933" y="11617"/>
            <a:ext cx="5939049" cy="6528619"/>
          </a:xfrm>
          <a:prstGeom prst="rect">
            <a:avLst/>
          </a:prstGeom>
        </p:spPr>
      </p:pic>
    </p:spTree>
    <p:extLst>
      <p:ext uri="{BB962C8B-B14F-4D97-AF65-F5344CB8AC3E}">
        <p14:creationId xmlns:p14="http://schemas.microsoft.com/office/powerpoint/2010/main" val="3258285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b="1" dirty="0"/>
              <a:t>Productivity; </a:t>
            </a:r>
            <a:r>
              <a:rPr lang="en-GB" dirty="0"/>
              <a:t>output per unit of input - per time period</a:t>
            </a:r>
          </a:p>
          <a:p>
            <a:r>
              <a:rPr lang="en-GB" b="1" dirty="0"/>
              <a:t>Job production</a:t>
            </a:r>
            <a:r>
              <a:rPr lang="en-GB" dirty="0"/>
              <a:t>; production of one item at a time</a:t>
            </a:r>
          </a:p>
          <a:p>
            <a:r>
              <a:rPr lang="en-GB" b="1" dirty="0"/>
              <a:t>Batch production</a:t>
            </a:r>
            <a:r>
              <a:rPr lang="en-GB" dirty="0"/>
              <a:t>; Production of a few items at a time</a:t>
            </a:r>
          </a:p>
          <a:p>
            <a:r>
              <a:rPr lang="en-GB" b="1" dirty="0"/>
              <a:t>Flow production</a:t>
            </a:r>
            <a:r>
              <a:rPr lang="en-GB" dirty="0"/>
              <a:t>; Continuous production of many items at a time</a:t>
            </a:r>
          </a:p>
          <a:p>
            <a:r>
              <a:rPr lang="en-GB" b="1" dirty="0"/>
              <a:t>Cell production; </a:t>
            </a:r>
            <a:r>
              <a:rPr lang="en-GB" dirty="0"/>
              <a:t>Reorganisation of production into smaller work areas</a:t>
            </a:r>
          </a:p>
          <a:p>
            <a:r>
              <a:rPr lang="en-GB" b="1" dirty="0"/>
              <a:t>Labour intensive</a:t>
            </a:r>
            <a:r>
              <a:rPr lang="en-GB" dirty="0"/>
              <a:t>; Many workers used in production</a:t>
            </a:r>
          </a:p>
          <a:p>
            <a:r>
              <a:rPr lang="en-GB" b="1" dirty="0"/>
              <a:t>Capital intensive; </a:t>
            </a:r>
            <a:r>
              <a:rPr lang="en-GB" dirty="0"/>
              <a:t>Many machines used in production</a:t>
            </a:r>
          </a:p>
        </p:txBody>
      </p:sp>
    </p:spTree>
    <p:extLst>
      <p:ext uri="{BB962C8B-B14F-4D97-AF65-F5344CB8AC3E}">
        <p14:creationId xmlns:p14="http://schemas.microsoft.com/office/powerpoint/2010/main" val="141790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655057" y="3353713"/>
            <a:ext cx="4848216" cy="3232144"/>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2857500"/>
          </a:xfrm>
          <a:prstGeom prst="rect">
            <a:avLst/>
          </a:prstGeom>
        </p:spPr>
      </p:pic>
    </p:spTree>
    <p:extLst>
      <p:ext uri="{BB962C8B-B14F-4D97-AF65-F5344CB8AC3E}">
        <p14:creationId xmlns:p14="http://schemas.microsoft.com/office/powerpoint/2010/main" val="2210047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Productivity defined</a:t>
            </a: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smtClean="0">
                <a:latin typeface="Arial Black" panose="020B0A04020102020204" pitchFamily="34" charset="0"/>
              </a:rPr>
              <a:t>Productivity</a:t>
            </a:r>
            <a:r>
              <a:rPr lang="en-GB" dirty="0" smtClean="0"/>
              <a:t> is the output per input (person or machine) per hour</a:t>
            </a:r>
          </a:p>
          <a:p>
            <a:endParaRPr lang="en-GB" dirty="0"/>
          </a:p>
          <a:p>
            <a:endParaRPr lang="en-GB" dirty="0" smtClean="0"/>
          </a:p>
          <a:p>
            <a:r>
              <a:rPr lang="en-GB" dirty="0" smtClean="0">
                <a:latin typeface="Arial Black" panose="020B0A04020102020204" pitchFamily="34" charset="0"/>
              </a:rPr>
              <a:t>Production</a:t>
            </a:r>
            <a:r>
              <a:rPr lang="en-GB" dirty="0" smtClean="0"/>
              <a:t> is the total amount of output that is produced in a time period</a:t>
            </a:r>
          </a:p>
          <a:p>
            <a:endParaRPr lang="en-GB" dirty="0"/>
          </a:p>
          <a:p>
            <a:endParaRPr lang="en-GB" dirty="0" smtClean="0"/>
          </a:p>
          <a:p>
            <a:r>
              <a:rPr lang="en-GB" dirty="0" smtClean="0"/>
              <a:t>You need to learn BOTH and make sure you don’t get them mixed up</a:t>
            </a:r>
            <a:endParaRPr lang="en-GB" dirty="0"/>
          </a:p>
        </p:txBody>
      </p:sp>
    </p:spTree>
    <p:extLst>
      <p:ext uri="{BB962C8B-B14F-4D97-AF65-F5344CB8AC3E}">
        <p14:creationId xmlns:p14="http://schemas.microsoft.com/office/powerpoint/2010/main" val="3865740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Methods of production</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317665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Methods of production</a:t>
            </a:r>
            <a:endParaRPr lang="en-GB" dirty="0"/>
          </a:p>
        </p:txBody>
      </p:sp>
      <p:sp>
        <p:nvSpPr>
          <p:cNvPr id="5" name="Content Placeholder 4"/>
          <p:cNvSpPr>
            <a:spLocks noGrp="1"/>
          </p:cNvSpPr>
          <p:nvPr>
            <p:ph idx="1"/>
          </p:nvPr>
        </p:nvSpPr>
        <p:spPr>
          <a:xfrm>
            <a:off x="749710" y="1787020"/>
            <a:ext cx="10515600" cy="4351338"/>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smtClean="0"/>
              <a:t>There are various methods of producing goods for sale.  Each method will be suitable for certain goods, you will need to know the advantages and disadvantages of each of the methods and when they would be appropriate. </a:t>
            </a:r>
            <a:endParaRPr lang="en-GB" dirty="0"/>
          </a:p>
          <a:p>
            <a:r>
              <a:rPr lang="en-GB" dirty="0" smtClean="0"/>
              <a:t>These are the four methods that your exam board would like you to be able to discuss:</a:t>
            </a:r>
          </a:p>
          <a:p>
            <a:pPr marL="514350" indent="-514350">
              <a:buFont typeface="+mj-lt"/>
              <a:buAutoNum type="arabicPeriod"/>
            </a:pPr>
            <a:r>
              <a:rPr lang="en-GB" dirty="0" smtClean="0"/>
              <a:t>Job</a:t>
            </a:r>
          </a:p>
          <a:p>
            <a:pPr marL="514350" indent="-514350">
              <a:buFont typeface="+mj-lt"/>
              <a:buAutoNum type="arabicPeriod"/>
            </a:pPr>
            <a:r>
              <a:rPr lang="en-GB" dirty="0" smtClean="0"/>
              <a:t>Batch</a:t>
            </a:r>
          </a:p>
          <a:p>
            <a:pPr marL="514350" indent="-514350">
              <a:buFont typeface="+mj-lt"/>
              <a:buAutoNum type="arabicPeriod"/>
            </a:pPr>
            <a:r>
              <a:rPr lang="en-GB" dirty="0" smtClean="0"/>
              <a:t>Flow</a:t>
            </a:r>
          </a:p>
          <a:p>
            <a:pPr marL="514350" indent="-514350">
              <a:buFont typeface="+mj-lt"/>
              <a:buAutoNum type="arabicPeriod"/>
            </a:pPr>
            <a:r>
              <a:rPr lang="en-GB" dirty="0" smtClean="0"/>
              <a:t>Cell</a:t>
            </a:r>
          </a:p>
        </p:txBody>
      </p:sp>
      <p:grpSp>
        <p:nvGrpSpPr>
          <p:cNvPr id="6" name="Group 5"/>
          <p:cNvGrpSpPr/>
          <p:nvPr/>
        </p:nvGrpSpPr>
        <p:grpSpPr>
          <a:xfrm>
            <a:off x="5301114" y="4005456"/>
            <a:ext cx="3498758" cy="1736583"/>
            <a:chOff x="0" y="336430"/>
            <a:chExt cx="4382626" cy="2518914"/>
          </a:xfrm>
        </p:grpSpPr>
        <p:cxnSp>
          <p:nvCxnSpPr>
            <p:cNvPr id="7" name="Straight Arrow Connector 6"/>
            <p:cNvCxnSpPr/>
            <p:nvPr/>
          </p:nvCxnSpPr>
          <p:spPr>
            <a:xfrm flipH="1">
              <a:off x="103517" y="2182483"/>
              <a:ext cx="819389" cy="56979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0" y="336430"/>
              <a:ext cx="4382626" cy="2518914"/>
              <a:chOff x="0" y="336430"/>
              <a:chExt cx="4382626" cy="2518914"/>
            </a:xfrm>
          </p:grpSpPr>
          <p:sp>
            <p:nvSpPr>
              <p:cNvPr id="9" name="Rounded Rectangle 8"/>
              <p:cNvSpPr/>
              <p:nvPr/>
            </p:nvSpPr>
            <p:spPr>
              <a:xfrm>
                <a:off x="888521" y="785004"/>
                <a:ext cx="2562045" cy="1466490"/>
              </a:xfrm>
              <a:prstGeom prst="roundRect">
                <a:avLst/>
              </a:prstGeom>
              <a:ln w="381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0" name="Straight Arrow Connector 9"/>
              <p:cNvCxnSpPr/>
              <p:nvPr/>
            </p:nvCxnSpPr>
            <p:spPr>
              <a:xfrm flipH="1" flipV="1">
                <a:off x="0" y="370936"/>
                <a:ext cx="948905" cy="49170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3424687" y="336430"/>
                <a:ext cx="854518" cy="5432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3390181" y="2208362"/>
                <a:ext cx="992445" cy="6469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118319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#1 job production</a:t>
            </a:r>
            <a:endParaRPr lang="en-GB" dirty="0"/>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Job production is where one single product is made at a time</a:t>
            </a:r>
          </a:p>
          <a:p>
            <a:r>
              <a:rPr lang="en-GB" dirty="0"/>
              <a:t>Products are made for a specific client or customer</a:t>
            </a:r>
          </a:p>
          <a:p>
            <a:r>
              <a:rPr lang="en-GB" dirty="0"/>
              <a:t>Products made are high quality, which means higher prices can be charged</a:t>
            </a:r>
          </a:p>
          <a:p>
            <a:r>
              <a:rPr lang="en-GB" dirty="0"/>
              <a:t>However, the production process can be slow and labour intensive</a:t>
            </a:r>
          </a:p>
          <a:p>
            <a:endParaRPr lang="en-GB" dirty="0"/>
          </a:p>
        </p:txBody>
      </p:sp>
      <p:grpSp>
        <p:nvGrpSpPr>
          <p:cNvPr id="6" name="Group 5"/>
          <p:cNvGrpSpPr/>
          <p:nvPr/>
        </p:nvGrpSpPr>
        <p:grpSpPr>
          <a:xfrm>
            <a:off x="7132436" y="1027906"/>
            <a:ext cx="3605031" cy="5358602"/>
            <a:chOff x="5423502" y="1463335"/>
            <a:chExt cx="3605031" cy="5358602"/>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23502" y="1463335"/>
              <a:ext cx="3592439"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4" y="3911607"/>
              <a:ext cx="3592439" cy="2910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67099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276</TotalTime>
  <Words>2046</Words>
  <Application>Microsoft Office PowerPoint</Application>
  <PresentationFormat>Widescreen</PresentationFormat>
  <Paragraphs>247</Paragraphs>
  <Slides>53</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Arial</vt:lpstr>
      <vt:lpstr>Arial Black</vt:lpstr>
      <vt:lpstr>Arial Rounded MT Bold</vt:lpstr>
      <vt:lpstr>Calibri</vt:lpstr>
      <vt:lpstr>Calibri Light</vt:lpstr>
      <vt:lpstr>Office Theme</vt:lpstr>
      <vt:lpstr>3_Office Theme</vt:lpstr>
      <vt:lpstr>PowerPoint Presentation</vt:lpstr>
      <vt:lpstr>You will need a ruler and selection of colours</vt:lpstr>
      <vt:lpstr>Worksheet</vt:lpstr>
      <vt:lpstr>From Edexcel</vt:lpstr>
      <vt:lpstr>Starter</vt:lpstr>
      <vt:lpstr>Productivity defined</vt:lpstr>
      <vt:lpstr>PowerPoint Presentation</vt:lpstr>
      <vt:lpstr>Methods of production</vt:lpstr>
      <vt:lpstr>#1 job production</vt:lpstr>
      <vt:lpstr>#1 Job production</vt:lpstr>
      <vt:lpstr>#1 Examples of  job production</vt:lpstr>
      <vt:lpstr> #1 When to choose job production </vt:lpstr>
      <vt:lpstr>#1 Job production</vt:lpstr>
      <vt:lpstr>#2 batch production</vt:lpstr>
      <vt:lpstr>#2 Batch production</vt:lpstr>
      <vt:lpstr>#3 flow production</vt:lpstr>
      <vt:lpstr>#3 When to choose flow production</vt:lpstr>
      <vt:lpstr>#3 Flow production</vt:lpstr>
      <vt:lpstr>#4 cell production</vt:lpstr>
      <vt:lpstr>#4 Cell production</vt:lpstr>
      <vt:lpstr>PowerPoint Presentation</vt:lpstr>
      <vt:lpstr>Productivity</vt:lpstr>
      <vt:lpstr>Ways to improve productivity</vt:lpstr>
      <vt:lpstr>#1 Productivity bonus</vt:lpstr>
      <vt:lpstr>#2 productivity deal</vt:lpstr>
      <vt:lpstr>#3 staff training</vt:lpstr>
      <vt:lpstr>#4 investment in new machinery and equipment</vt:lpstr>
      <vt:lpstr>Factors influencing productivity</vt:lpstr>
      <vt:lpstr> Link between productivity and competitiveness </vt:lpstr>
      <vt:lpstr>PowerPoint Presentation</vt:lpstr>
      <vt:lpstr>Production at minimum average cost</vt:lpstr>
      <vt:lpstr>Productivity and efficiency</vt:lpstr>
      <vt:lpstr>Labour costs and the impact on production choice – suggested activity</vt:lpstr>
      <vt:lpstr>PowerPoint Presentation</vt:lpstr>
      <vt:lpstr>Labour intensive production</vt:lpstr>
      <vt:lpstr>PowerPoint Presentation</vt:lpstr>
      <vt:lpstr>Capital intensive production</vt:lpstr>
      <vt:lpstr>Revision Videos </vt:lpstr>
      <vt:lpstr>Sample Edexcel A2 questions</vt:lpstr>
      <vt:lpstr>Case study for question 1</vt:lpstr>
      <vt:lpstr>Sample question 1</vt:lpstr>
      <vt:lpstr>Answer sample question 1</vt:lpstr>
      <vt:lpstr>Answer sample question 1</vt:lpstr>
      <vt:lpstr>Answer sample question 1</vt:lpstr>
      <vt:lpstr>Case study for question 2</vt:lpstr>
      <vt:lpstr>Sample question 2</vt:lpstr>
      <vt:lpstr>Answer sample question 2</vt:lpstr>
      <vt:lpstr>Answer sample question 2</vt:lpstr>
      <vt:lpstr>Answer sample question 2</vt:lpstr>
      <vt:lpstr>Answer sample question 2</vt:lpstr>
      <vt:lpstr>How to level question 2</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cp:lastModifiedBy>
  <cp:revision>88</cp:revision>
  <dcterms:created xsi:type="dcterms:W3CDTF">2017-05-29T18:04:54Z</dcterms:created>
  <dcterms:modified xsi:type="dcterms:W3CDTF">2019-11-10T15:57:42Z</dcterms:modified>
</cp:coreProperties>
</file>